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4" r:id="rId2"/>
    <p:sldId id="307" r:id="rId3"/>
    <p:sldId id="308" r:id="rId4"/>
    <p:sldId id="309" r:id="rId5"/>
    <p:sldId id="310" r:id="rId6"/>
    <p:sldId id="311" r:id="rId7"/>
    <p:sldId id="312" r:id="rId8"/>
    <p:sldId id="313" r:id="rId9"/>
    <p:sldId id="314" r:id="rId10"/>
    <p:sldId id="315" r:id="rId11"/>
    <p:sldId id="316" r:id="rId12"/>
    <p:sldId id="276" r:id="rId13"/>
    <p:sldId id="288" r:id="rId14"/>
    <p:sldId id="317" r:id="rId15"/>
    <p:sldId id="318" r:id="rId16"/>
    <p:sldId id="320" r:id="rId17"/>
    <p:sldId id="319" r:id="rId18"/>
    <p:sldId id="321" r:id="rId19"/>
    <p:sldId id="30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mVfohZvbnVf5ctAi1k1wxQ==" hashData="Q9z1AG679pTZWkPNCB+R0ietiKSFbQZcpyCo3D9eWU7yOORyGbReU5YFgQEj1pMPchgmhLUH0PIBHxcK3G5I+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FC22"/>
    <a:srgbClr val="B1DA97"/>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4" autoAdjust="0"/>
    <p:restoredTop sz="91946" autoAdjust="0"/>
  </p:normalViewPr>
  <p:slideViewPr>
    <p:cSldViewPr snapToGrid="0">
      <p:cViewPr varScale="1">
        <p:scale>
          <a:sx n="73" d="100"/>
          <a:sy n="73" d="100"/>
        </p:scale>
        <p:origin x="6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1/18/2023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12</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818830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2F7BF0-60DF-4943-B46D-54BF9B9C4714}"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5A683-F263-42EF-861F-960C6174D74B}"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865078-5AA7-44AA-BAB3-3C48D143BE0A}"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6E04AC-2012-4A19-8E37-835FE4BC0F6E}"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322F51-6F8A-4686-914C-CA1FCD7342A7}"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86B414-3839-4D4E-B5F3-10830493A03E}" type="datetime1">
              <a:rPr lang="en-US" smtClean="0"/>
              <a:t>1/18/2023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5A0920-1D4D-43EC-9DE6-4F0907423C54}" type="datetime1">
              <a:rPr lang="en-US" smtClean="0"/>
              <a:t>1/18/2023</a:t>
            </a:fld>
            <a:endParaRPr lang="en-US"/>
          </a:p>
        </p:txBody>
      </p:sp>
      <p:sp>
        <p:nvSpPr>
          <p:cNvPr id="8" name="Footer Placeholder 7"/>
          <p:cNvSpPr>
            <a:spLocks noGrp="1"/>
          </p:cNvSpPr>
          <p:nvPr>
            <p:ph type="ftr" sz="quarter" idx="11"/>
          </p:nvPr>
        </p:nvSpPr>
        <p:spPr/>
        <p:txBody>
          <a:bodyPr/>
          <a:lstStyle/>
          <a:p>
            <a:r>
              <a:rPr lang="en-US" smtClean="0"/>
              <a:t>Prepared by Er. Bibek Magar ( bibek.magar@thc.tu.edu.np)</a:t>
            </a:r>
            <a:endParaRPr lang="en-US"/>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35AF1B-FF67-4ECD-86EA-53671497A931}" type="datetime1">
              <a:rPr lang="en-US" smtClean="0"/>
              <a:t>1/18/2023</a:t>
            </a:fld>
            <a:endParaRPr lang="en-US"/>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C8578-A1FB-4D57-91EF-B4E098AA8FF3}" type="datetime1">
              <a:rPr lang="en-US" smtClean="0"/>
              <a:t>1/18/2023</a:t>
            </a:fld>
            <a:endParaRPr lang="en-US"/>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C3E66A-4D50-4FC4-A033-E08A276E0B65}" type="datetime1">
              <a:rPr lang="en-US" smtClean="0"/>
              <a:t>1/18/2023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833DB3-FF3F-4B0E-B8A4-15582305152E}" type="datetime1">
              <a:rPr lang="en-US" smtClean="0"/>
              <a:t>1/18/2023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31A7CC-0942-44CB-837D-7DF595FD3D9C}" type="datetime1">
              <a:rPr lang="en-US" smtClean="0"/>
              <a:t>1/18/2023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Prepared by Er. Bibek Magar ( bibek.magar@thc.tu.edu.np)</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84"/>
            <a:ext cx="10515600" cy="1325563"/>
          </a:xfrm>
        </p:spPr>
        <p:txBody>
          <a:bodyPr/>
          <a:lstStyle/>
          <a:p>
            <a:pPr algn="ctr"/>
            <a:r>
              <a:rPr lang="en-US" b="1" dirty="0" smtClean="0"/>
              <a:t>Limit, Fit, and Tolerance</a:t>
            </a:r>
            <a:endParaRPr lang="en-US" b="1" dirty="0"/>
          </a:p>
        </p:txBody>
      </p:sp>
      <p:sp>
        <p:nvSpPr>
          <p:cNvPr id="6" name="TextBox 5"/>
          <p:cNvSpPr txBox="1"/>
          <p:nvPr/>
        </p:nvSpPr>
        <p:spPr>
          <a:xfrm>
            <a:off x="2887274" y="4784586"/>
            <a:ext cx="6170378" cy="1754326"/>
          </a:xfrm>
          <a:prstGeom prst="rect">
            <a:avLst/>
          </a:prstGeom>
          <a:noFill/>
        </p:spPr>
        <p:txBody>
          <a:bodyPr wrap="square" rtlCol="0">
            <a:spAutoFit/>
          </a:bodyPr>
          <a:lstStyle/>
          <a:p>
            <a:pPr algn="ctr"/>
            <a:r>
              <a:rPr lang="en-US" i="1" dirty="0" smtClean="0"/>
              <a:t>Prepared by:</a:t>
            </a:r>
          </a:p>
          <a:p>
            <a:pPr algn="ctr"/>
            <a:r>
              <a:rPr lang="en-US" i="1" dirty="0" err="1" smtClean="0"/>
              <a:t>Er</a:t>
            </a:r>
            <a:r>
              <a:rPr lang="en-US" i="1" dirty="0" smtClean="0"/>
              <a:t>. Bibek </a:t>
            </a:r>
            <a:r>
              <a:rPr lang="en-US" i="1" dirty="0" err="1" smtClean="0"/>
              <a:t>Magar</a:t>
            </a:r>
            <a:endParaRPr lang="en-US" i="1" dirty="0" smtClean="0"/>
          </a:p>
          <a:p>
            <a:pPr algn="ctr"/>
            <a:r>
              <a:rPr lang="en-US" i="1" dirty="0" smtClean="0"/>
              <a:t>BE in Automobile Engineering</a:t>
            </a:r>
          </a:p>
          <a:p>
            <a:pPr algn="ctr"/>
            <a:r>
              <a:rPr lang="en-US" i="1" dirty="0" smtClean="0"/>
              <a:t>IOE, </a:t>
            </a:r>
            <a:r>
              <a:rPr lang="en-US" i="1" dirty="0" err="1" smtClean="0"/>
              <a:t>Thapathali</a:t>
            </a:r>
            <a:r>
              <a:rPr lang="en-US" i="1" dirty="0" smtClean="0"/>
              <a:t> Campus</a:t>
            </a:r>
          </a:p>
          <a:p>
            <a:pPr algn="ctr"/>
            <a:r>
              <a:rPr lang="en-US" i="1" dirty="0"/>
              <a:t>bibek.magar@thc.tu.edu.np</a:t>
            </a:r>
            <a:endParaRPr lang="en-US" i="1" dirty="0" smtClean="0"/>
          </a:p>
          <a:p>
            <a:pPr algn="ctr"/>
            <a:endParaRPr lang="en-US" dirty="0"/>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04834">
            <a:off x="2644786" y="600110"/>
            <a:ext cx="6227070" cy="4504111"/>
          </a:xfrm>
          <a:prstGeom prst="rect">
            <a:avLst/>
          </a:prstGeom>
        </p:spPr>
      </p:pic>
    </p:spTree>
    <p:extLst>
      <p:ext uri="{BB962C8B-B14F-4D97-AF65-F5344CB8AC3E}">
        <p14:creationId xmlns:p14="http://schemas.microsoft.com/office/powerpoint/2010/main" val="2476101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26309"/>
            <a:ext cx="10515600" cy="2150653"/>
          </a:xfrm>
        </p:spPr>
        <p:txBody>
          <a:bodyPr>
            <a:normAutofit lnSpcReduction="10000"/>
          </a:bodyPr>
          <a:lstStyle/>
          <a:p>
            <a:r>
              <a:rPr lang="en-US" sz="2400" b="1" dirty="0" smtClean="0"/>
              <a:t>Hole </a:t>
            </a:r>
            <a:r>
              <a:rPr lang="en-US" sz="2400" b="1" dirty="0"/>
              <a:t>basis system: </a:t>
            </a:r>
            <a:r>
              <a:rPr lang="en-US" sz="2400" dirty="0"/>
              <a:t>A standard system of limits and fits, where the size of the hole is kept constant and the size of the shaft is varied to get the different classes of fits, is known as the hole basis system</a:t>
            </a:r>
            <a:r>
              <a:rPr lang="en-US" sz="2400" dirty="0" smtClean="0"/>
              <a:t>.</a:t>
            </a:r>
          </a:p>
          <a:p>
            <a:r>
              <a:rPr lang="en-US" sz="2400" b="1" dirty="0" smtClean="0"/>
              <a:t>Shaft basis system: </a:t>
            </a:r>
            <a:r>
              <a:rPr lang="en-US" sz="2400" dirty="0" smtClean="0"/>
              <a:t>A </a:t>
            </a:r>
            <a:r>
              <a:rPr lang="en-US" sz="2400" dirty="0"/>
              <a:t>standard system of limits and fits, where the size of the shaft is kept constant and variations are given to the hole for obtaining different classes of fits, is known as the shaft basis system.</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19" y="191729"/>
            <a:ext cx="11676839" cy="3451282"/>
          </a:xfrm>
          <a:prstGeom prst="rect">
            <a:avLst/>
          </a:prstGeom>
        </p:spPr>
      </p:pic>
    </p:spTree>
    <p:extLst>
      <p:ext uri="{BB962C8B-B14F-4D97-AF65-F5344CB8AC3E}">
        <p14:creationId xmlns:p14="http://schemas.microsoft.com/office/powerpoint/2010/main" val="427977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3458"/>
            <a:ext cx="10515600" cy="3141407"/>
          </a:xfrm>
        </p:spPr>
        <p:txBody>
          <a:bodyPr>
            <a:normAutofit/>
          </a:bodyPr>
          <a:lstStyle/>
          <a:p>
            <a:r>
              <a:rPr lang="en-US" sz="2400" b="1" dirty="0" smtClean="0"/>
              <a:t>Allowance</a:t>
            </a:r>
            <a:r>
              <a:rPr lang="en-US" sz="2400" b="1" dirty="0"/>
              <a:t>: </a:t>
            </a:r>
            <a:r>
              <a:rPr lang="en-US" sz="2400" dirty="0"/>
              <a:t>It is an intentional difference between maximum material limits of mating parts. It is a minimum clearance or maximum interference between mating parts</a:t>
            </a:r>
            <a:r>
              <a:rPr lang="en-US" sz="2400" dirty="0" smtClean="0"/>
              <a:t>.</a:t>
            </a:r>
            <a:endParaRPr lang="en-US" sz="2400" b="1" dirty="0"/>
          </a:p>
          <a:p>
            <a:pPr lvl="1"/>
            <a:r>
              <a:rPr lang="en-US" sz="2000" b="1" dirty="0" smtClean="0"/>
              <a:t>Maximum Allowance:</a:t>
            </a:r>
            <a:r>
              <a:rPr lang="en-US" sz="2000" dirty="0"/>
              <a:t> The positive difference between the maximum size of a hole and the minimum size of a shaft.</a:t>
            </a:r>
          </a:p>
          <a:p>
            <a:pPr lvl="1"/>
            <a:r>
              <a:rPr lang="en-US" sz="2000" b="1" dirty="0"/>
              <a:t>Minimum </a:t>
            </a:r>
            <a:r>
              <a:rPr lang="en-US" sz="2000" b="1" dirty="0" smtClean="0"/>
              <a:t>Allowance:</a:t>
            </a:r>
            <a:r>
              <a:rPr lang="en-US" sz="2000" dirty="0"/>
              <a:t> The positive difference between the minimum size of a hole and the maximum size of a </a:t>
            </a:r>
            <a:r>
              <a:rPr lang="en-US" sz="2000" dirty="0" smtClean="0"/>
              <a:t>shaft</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083507560"/>
              </p:ext>
            </p:extLst>
          </p:nvPr>
        </p:nvGraphicFramePr>
        <p:xfrm>
          <a:off x="1248228" y="3309257"/>
          <a:ext cx="9593943" cy="2361545"/>
        </p:xfrm>
        <a:graphic>
          <a:graphicData uri="http://schemas.openxmlformats.org/drawingml/2006/table">
            <a:tbl>
              <a:tblPr firstRow="1" bandRow="1">
                <a:tableStyleId>{5C22544A-7EE6-4342-B048-85BDC9FD1C3A}</a:tableStyleId>
              </a:tblPr>
              <a:tblGrid>
                <a:gridCol w="3197981"/>
                <a:gridCol w="3197981"/>
                <a:gridCol w="3197981"/>
              </a:tblGrid>
              <a:tr h="584300">
                <a:tc>
                  <a:txBody>
                    <a:bodyPr/>
                    <a:lstStyle/>
                    <a:p>
                      <a:pPr algn="ctr"/>
                      <a:r>
                        <a:rPr lang="en-US" dirty="0" smtClean="0"/>
                        <a:t>Minimum</a:t>
                      </a:r>
                      <a:r>
                        <a:rPr lang="en-US" baseline="0" dirty="0" smtClean="0"/>
                        <a:t> Allowance</a:t>
                      </a:r>
                      <a:endParaRPr lang="en-US" dirty="0"/>
                    </a:p>
                  </a:txBody>
                  <a:tcPr anchor="ctr"/>
                </a:tc>
                <a:tc>
                  <a:txBody>
                    <a:bodyPr/>
                    <a:lstStyle/>
                    <a:p>
                      <a:pPr algn="ctr"/>
                      <a:r>
                        <a:rPr lang="en-US" dirty="0" smtClean="0"/>
                        <a:t>Maximum Allowance</a:t>
                      </a:r>
                      <a:endParaRPr lang="en-US" dirty="0"/>
                    </a:p>
                  </a:txBody>
                  <a:tcPr anchor="ctr"/>
                </a:tc>
                <a:tc>
                  <a:txBody>
                    <a:bodyPr/>
                    <a:lstStyle/>
                    <a:p>
                      <a:pPr algn="ctr"/>
                      <a:r>
                        <a:rPr lang="en-US" dirty="0" smtClean="0"/>
                        <a:t>Fit</a:t>
                      </a:r>
                      <a:endParaRPr lang="en-US" dirty="0"/>
                    </a:p>
                  </a:txBody>
                  <a:tcPr anchor="ctr"/>
                </a:tc>
              </a:tr>
              <a:tr h="592415">
                <a:tc>
                  <a:txBody>
                    <a:bodyPr/>
                    <a:lstStyle/>
                    <a:p>
                      <a:pPr algn="ctr"/>
                      <a:r>
                        <a:rPr lang="en-US" dirty="0" smtClean="0"/>
                        <a:t>Positive</a:t>
                      </a:r>
                      <a:endParaRPr lang="en-US" dirty="0"/>
                    </a:p>
                  </a:txBody>
                  <a:tcPr anchor="ctr"/>
                </a:tc>
                <a:tc>
                  <a:txBody>
                    <a:bodyPr/>
                    <a:lstStyle/>
                    <a:p>
                      <a:pPr algn="ctr"/>
                      <a:r>
                        <a:rPr lang="en-US" dirty="0" smtClean="0"/>
                        <a:t>Positive </a:t>
                      </a:r>
                      <a:endParaRPr lang="en-US" dirty="0"/>
                    </a:p>
                  </a:txBody>
                  <a:tcPr anchor="ctr"/>
                </a:tc>
                <a:tc>
                  <a:txBody>
                    <a:bodyPr/>
                    <a:lstStyle/>
                    <a:p>
                      <a:pPr algn="ctr"/>
                      <a:r>
                        <a:rPr lang="en-US" dirty="0" smtClean="0"/>
                        <a:t>Clearance</a:t>
                      </a:r>
                      <a:endParaRPr lang="en-US" dirty="0"/>
                    </a:p>
                  </a:txBody>
                  <a:tcPr anchor="ctr"/>
                </a:tc>
              </a:tr>
              <a:tr h="592415">
                <a:tc>
                  <a:txBody>
                    <a:bodyPr/>
                    <a:lstStyle/>
                    <a:p>
                      <a:pPr algn="ctr"/>
                      <a:r>
                        <a:rPr lang="en-US" dirty="0" smtClean="0"/>
                        <a:t>Negative</a:t>
                      </a:r>
                      <a:endParaRPr lang="en-US" dirty="0"/>
                    </a:p>
                  </a:txBody>
                  <a:tcPr anchor="ctr"/>
                </a:tc>
                <a:tc>
                  <a:txBody>
                    <a:bodyPr/>
                    <a:lstStyle/>
                    <a:p>
                      <a:pPr algn="ctr"/>
                      <a:r>
                        <a:rPr lang="en-US" dirty="0" smtClean="0"/>
                        <a:t>Negative</a:t>
                      </a:r>
                      <a:endParaRPr lang="en-US" dirty="0"/>
                    </a:p>
                  </a:txBody>
                  <a:tcPr anchor="ctr"/>
                </a:tc>
                <a:tc>
                  <a:txBody>
                    <a:bodyPr/>
                    <a:lstStyle/>
                    <a:p>
                      <a:pPr algn="ctr"/>
                      <a:r>
                        <a:rPr lang="en-US" dirty="0" smtClean="0"/>
                        <a:t>Interference</a:t>
                      </a:r>
                      <a:endParaRPr lang="en-US" dirty="0"/>
                    </a:p>
                  </a:txBody>
                  <a:tcPr anchor="ctr"/>
                </a:tc>
              </a:tr>
              <a:tr h="592415">
                <a:tc>
                  <a:txBody>
                    <a:bodyPr/>
                    <a:lstStyle/>
                    <a:p>
                      <a:pPr algn="ctr"/>
                      <a:r>
                        <a:rPr lang="en-US" dirty="0" smtClean="0"/>
                        <a:t>Negative</a:t>
                      </a:r>
                      <a:endParaRPr lang="en-US" dirty="0"/>
                    </a:p>
                  </a:txBody>
                  <a:tcPr anchor="ctr"/>
                </a:tc>
                <a:tc>
                  <a:txBody>
                    <a:bodyPr/>
                    <a:lstStyle/>
                    <a:p>
                      <a:pPr algn="ctr"/>
                      <a:r>
                        <a:rPr lang="en-US" dirty="0" smtClean="0"/>
                        <a:t>Positive</a:t>
                      </a:r>
                      <a:endParaRPr lang="en-US" dirty="0"/>
                    </a:p>
                  </a:txBody>
                  <a:tcPr anchor="ctr"/>
                </a:tc>
                <a:tc>
                  <a:txBody>
                    <a:bodyPr/>
                    <a:lstStyle/>
                    <a:p>
                      <a:pPr algn="ctr"/>
                      <a:r>
                        <a:rPr lang="en-US" smtClean="0"/>
                        <a:t>Transition</a:t>
                      </a:r>
                      <a:endParaRPr lang="en-US" dirty="0"/>
                    </a:p>
                  </a:txBody>
                  <a:tcPr anchor="ctr"/>
                </a:tc>
              </a:tr>
            </a:tbl>
          </a:graphicData>
        </a:graphic>
      </p:graphicFrame>
    </p:spTree>
    <p:extLst>
      <p:ext uri="{BB962C8B-B14F-4D97-AF65-F5344CB8AC3E}">
        <p14:creationId xmlns:p14="http://schemas.microsoft.com/office/powerpoint/2010/main" val="215229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36831523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TextBox 5"/>
          <p:cNvSpPr txBox="1"/>
          <p:nvPr/>
        </p:nvSpPr>
        <p:spPr>
          <a:xfrm>
            <a:off x="294967" y="268096"/>
            <a:ext cx="11897033" cy="738664"/>
          </a:xfrm>
          <a:prstGeom prst="rect">
            <a:avLst/>
          </a:prstGeom>
          <a:noFill/>
        </p:spPr>
        <p:txBody>
          <a:bodyPr wrap="square" rtlCol="0">
            <a:spAutoFit/>
          </a:bodyPr>
          <a:lstStyle/>
          <a:p>
            <a:r>
              <a:rPr lang="en-US" b="1" dirty="0" smtClean="0"/>
              <a:t>Q1</a:t>
            </a:r>
            <a:r>
              <a:rPr lang="en-US" b="1" dirty="0"/>
              <a:t>) In freehand sketch, make the complete fit analysis of the </a:t>
            </a:r>
            <a:r>
              <a:rPr lang="en-US" b="1" dirty="0" smtClean="0"/>
              <a:t>given </a:t>
            </a:r>
            <a:r>
              <a:rPr lang="en-US" b="1" dirty="0"/>
              <a:t>fit </a:t>
            </a:r>
            <a:r>
              <a:rPr lang="en-US" b="1" dirty="0" smtClean="0"/>
              <a:t>symbol</a:t>
            </a:r>
            <a:r>
              <a:rPr lang="en-US" b="1" dirty="0"/>
              <a:t>, </a:t>
            </a:r>
            <a:r>
              <a:rPr lang="en-US" sz="2400" b="1" dirty="0"/>
              <a:t>50H8/d9</a:t>
            </a:r>
            <a:r>
              <a:rPr lang="en-US" b="1" dirty="0"/>
              <a:t>.(indicate the type of fit ,the allowance, upper and lower limit , upper and lower deviation, and Hole of Shaft basis system)</a:t>
            </a:r>
          </a:p>
        </p:txBody>
      </p:sp>
      <p:sp>
        <p:nvSpPr>
          <p:cNvPr id="2" name="TextBox 1"/>
          <p:cNvSpPr txBox="1"/>
          <p:nvPr/>
        </p:nvSpPr>
        <p:spPr>
          <a:xfrm>
            <a:off x="294967" y="1006760"/>
            <a:ext cx="7595420" cy="923330"/>
          </a:xfrm>
          <a:prstGeom prst="rect">
            <a:avLst/>
          </a:prstGeom>
          <a:noFill/>
        </p:spPr>
        <p:txBody>
          <a:bodyPr wrap="square" rtlCol="0">
            <a:spAutoFit/>
          </a:bodyPr>
          <a:lstStyle/>
          <a:p>
            <a:r>
              <a:rPr lang="en-US" dirty="0" smtClean="0"/>
              <a:t>Given:</a:t>
            </a:r>
          </a:p>
          <a:p>
            <a:r>
              <a:rPr lang="en-US" dirty="0"/>
              <a:t>	</a:t>
            </a:r>
            <a:r>
              <a:rPr lang="en-US" dirty="0" smtClean="0"/>
              <a:t>Basic Size (BS) = 50</a:t>
            </a:r>
          </a:p>
          <a:p>
            <a:r>
              <a:rPr lang="en-US" dirty="0"/>
              <a:t>	</a:t>
            </a:r>
            <a:r>
              <a:rPr lang="en-US" dirty="0" smtClean="0"/>
              <a:t>The given fit is a hole basis system</a:t>
            </a:r>
            <a:endParaRPr lang="en-US" dirty="0"/>
          </a:p>
        </p:txBody>
      </p:sp>
      <p:cxnSp>
        <p:nvCxnSpPr>
          <p:cNvPr id="7" name="Straight Connector 6"/>
          <p:cNvCxnSpPr/>
          <p:nvPr/>
        </p:nvCxnSpPr>
        <p:spPr>
          <a:xfrm flipH="1">
            <a:off x="4007694" y="2094272"/>
            <a:ext cx="15824" cy="2800383"/>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64857" y="2638553"/>
            <a:ext cx="3083028" cy="369332"/>
          </a:xfrm>
          <a:prstGeom prst="rect">
            <a:avLst/>
          </a:prstGeom>
          <a:noFill/>
        </p:spPr>
        <p:txBody>
          <a:bodyPr wrap="square" rtlCol="0">
            <a:spAutoFit/>
          </a:bodyPr>
          <a:lstStyle/>
          <a:p>
            <a:r>
              <a:rPr lang="en-US" dirty="0" smtClean="0"/>
              <a:t>Fundamental Deviation (FD)</a:t>
            </a:r>
            <a:r>
              <a:rPr lang="en-US" baseline="-25000" dirty="0" smtClean="0"/>
              <a:t>H</a:t>
            </a:r>
            <a:r>
              <a:rPr lang="en-US" dirty="0" smtClean="0"/>
              <a:t> =</a:t>
            </a:r>
            <a:endParaRPr lang="en-US" dirty="0"/>
          </a:p>
        </p:txBody>
      </p:sp>
      <p:cxnSp>
        <p:nvCxnSpPr>
          <p:cNvPr id="11" name="Straight Connector 10"/>
          <p:cNvCxnSpPr/>
          <p:nvPr/>
        </p:nvCxnSpPr>
        <p:spPr>
          <a:xfrm>
            <a:off x="294967" y="2094272"/>
            <a:ext cx="7108723"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94967" y="2512143"/>
            <a:ext cx="7108723"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1348249" y="2142811"/>
            <a:ext cx="1268361" cy="369332"/>
          </a:xfrm>
          <a:prstGeom prst="rect">
            <a:avLst/>
          </a:prstGeom>
          <a:noFill/>
        </p:spPr>
        <p:txBody>
          <a:bodyPr wrap="square" rtlCol="0">
            <a:spAutoFit/>
          </a:bodyPr>
          <a:lstStyle/>
          <a:p>
            <a:pPr algn="ctr"/>
            <a:r>
              <a:rPr lang="en-US" dirty="0" smtClean="0"/>
              <a:t>Hole</a:t>
            </a:r>
            <a:endParaRPr lang="en-US" dirty="0"/>
          </a:p>
        </p:txBody>
      </p:sp>
      <p:sp>
        <p:nvSpPr>
          <p:cNvPr id="16" name="TextBox 15"/>
          <p:cNvSpPr txBox="1"/>
          <p:nvPr/>
        </p:nvSpPr>
        <p:spPr>
          <a:xfrm>
            <a:off x="4723173" y="2102745"/>
            <a:ext cx="1268361" cy="369332"/>
          </a:xfrm>
          <a:prstGeom prst="rect">
            <a:avLst/>
          </a:prstGeom>
          <a:noFill/>
        </p:spPr>
        <p:txBody>
          <a:bodyPr wrap="square" rtlCol="0">
            <a:spAutoFit/>
          </a:bodyPr>
          <a:lstStyle/>
          <a:p>
            <a:pPr algn="ctr"/>
            <a:r>
              <a:rPr lang="en-US" dirty="0" smtClean="0"/>
              <a:t>Shaft</a:t>
            </a:r>
            <a:endParaRPr lang="en-US" dirty="0"/>
          </a:p>
        </p:txBody>
      </p:sp>
      <p:sp>
        <p:nvSpPr>
          <p:cNvPr id="17" name="TextBox 16"/>
          <p:cNvSpPr txBox="1"/>
          <p:nvPr/>
        </p:nvSpPr>
        <p:spPr>
          <a:xfrm>
            <a:off x="312207" y="2966918"/>
            <a:ext cx="2954592" cy="369332"/>
          </a:xfrm>
          <a:prstGeom prst="rect">
            <a:avLst/>
          </a:prstGeom>
          <a:noFill/>
        </p:spPr>
        <p:txBody>
          <a:bodyPr wrap="square" rtlCol="0">
            <a:spAutoFit/>
          </a:bodyPr>
          <a:lstStyle/>
          <a:p>
            <a:r>
              <a:rPr lang="en-US" dirty="0" smtClean="0"/>
              <a:t>International Tolerance(IT)</a:t>
            </a:r>
            <a:r>
              <a:rPr lang="en-US" baseline="-25000" dirty="0" smtClean="0"/>
              <a:t>H</a:t>
            </a:r>
            <a:r>
              <a:rPr lang="en-US" dirty="0" smtClean="0"/>
              <a:t> =</a:t>
            </a:r>
            <a:endParaRPr lang="en-US" dirty="0"/>
          </a:p>
        </p:txBody>
      </p:sp>
      <p:sp>
        <p:nvSpPr>
          <p:cNvPr id="18" name="TextBox 17"/>
          <p:cNvSpPr txBox="1"/>
          <p:nvPr/>
        </p:nvSpPr>
        <p:spPr>
          <a:xfrm>
            <a:off x="4069666" y="2655609"/>
            <a:ext cx="3114981" cy="369332"/>
          </a:xfrm>
          <a:prstGeom prst="rect">
            <a:avLst/>
          </a:prstGeom>
          <a:noFill/>
        </p:spPr>
        <p:txBody>
          <a:bodyPr wrap="square" rtlCol="0">
            <a:spAutoFit/>
          </a:bodyPr>
          <a:lstStyle/>
          <a:p>
            <a:r>
              <a:rPr lang="en-US" dirty="0" smtClean="0"/>
              <a:t>Fundamental Deviation (FD)</a:t>
            </a:r>
            <a:r>
              <a:rPr lang="en-US" baseline="-25000" dirty="0"/>
              <a:t>S</a:t>
            </a:r>
            <a:r>
              <a:rPr lang="en-US" dirty="0" smtClean="0"/>
              <a:t> =  </a:t>
            </a:r>
            <a:endParaRPr lang="en-US" dirty="0"/>
          </a:p>
        </p:txBody>
      </p:sp>
      <p:sp>
        <p:nvSpPr>
          <p:cNvPr id="19" name="TextBox 18"/>
          <p:cNvSpPr txBox="1"/>
          <p:nvPr/>
        </p:nvSpPr>
        <p:spPr>
          <a:xfrm>
            <a:off x="4008856" y="2991019"/>
            <a:ext cx="2904666" cy="369332"/>
          </a:xfrm>
          <a:prstGeom prst="rect">
            <a:avLst/>
          </a:prstGeom>
          <a:noFill/>
        </p:spPr>
        <p:txBody>
          <a:bodyPr wrap="square" rtlCol="0">
            <a:spAutoFit/>
          </a:bodyPr>
          <a:lstStyle/>
          <a:p>
            <a:r>
              <a:rPr lang="en-US" dirty="0" smtClean="0"/>
              <a:t>International Tolerance(IT)</a:t>
            </a:r>
            <a:r>
              <a:rPr lang="en-US" baseline="-25000" dirty="0"/>
              <a:t>S</a:t>
            </a:r>
            <a:r>
              <a:rPr lang="en-US" dirty="0" smtClean="0"/>
              <a:t> =</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58631"/>
            <a:ext cx="8201487" cy="1994956"/>
          </a:xfrm>
          <a:prstGeom prst="rect">
            <a:avLst/>
          </a:prstGeom>
        </p:spPr>
      </p:pic>
      <p:cxnSp>
        <p:nvCxnSpPr>
          <p:cNvPr id="26" name="Straight Arrow Connector 25"/>
          <p:cNvCxnSpPr/>
          <p:nvPr/>
        </p:nvCxnSpPr>
        <p:spPr>
          <a:xfrm flipV="1">
            <a:off x="264856" y="5156109"/>
            <a:ext cx="693789" cy="413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2428" y="4630993"/>
            <a:ext cx="0" cy="2866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253786" y="2638553"/>
            <a:ext cx="427703" cy="377805"/>
          </a:xfrm>
          <a:prstGeom prst="rect">
            <a:avLst/>
          </a:prstGeom>
          <a:noFill/>
        </p:spPr>
        <p:txBody>
          <a:bodyPr wrap="square" rtlCol="0">
            <a:spAutoFit/>
          </a:bodyPr>
          <a:lstStyle/>
          <a:p>
            <a:r>
              <a:rPr lang="en-US" dirty="0" smtClean="0"/>
              <a:t>0</a:t>
            </a:r>
            <a:endParaRPr lang="en-US" dirty="0"/>
          </a:p>
        </p:txBody>
      </p:sp>
      <p:cxnSp>
        <p:nvCxnSpPr>
          <p:cNvPr id="36" name="Straight Arrow Connector 35"/>
          <p:cNvCxnSpPr/>
          <p:nvPr/>
        </p:nvCxnSpPr>
        <p:spPr>
          <a:xfrm flipV="1">
            <a:off x="402507" y="5915887"/>
            <a:ext cx="693789" cy="413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924060" y="2638144"/>
            <a:ext cx="959259" cy="369332"/>
          </a:xfrm>
          <a:prstGeom prst="rect">
            <a:avLst/>
          </a:prstGeom>
          <a:noFill/>
        </p:spPr>
        <p:txBody>
          <a:bodyPr wrap="square" rtlCol="0">
            <a:spAutoFit/>
          </a:bodyPr>
          <a:lstStyle/>
          <a:p>
            <a:r>
              <a:rPr lang="en-US" dirty="0" smtClean="0"/>
              <a:t>- 0.080</a:t>
            </a:r>
            <a:endParaRPr lang="en-US" dirty="0"/>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87" y="3724821"/>
            <a:ext cx="7344800" cy="2600688"/>
          </a:xfrm>
          <a:prstGeom prst="rect">
            <a:avLst/>
          </a:prstGeom>
        </p:spPr>
      </p:pic>
      <p:cxnSp>
        <p:nvCxnSpPr>
          <p:cNvPr id="40" name="Straight Arrow Connector 39"/>
          <p:cNvCxnSpPr/>
          <p:nvPr/>
        </p:nvCxnSpPr>
        <p:spPr>
          <a:xfrm flipV="1">
            <a:off x="749401" y="6022501"/>
            <a:ext cx="1448109" cy="61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622026" y="4026310"/>
            <a:ext cx="0" cy="4837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644581" y="3942322"/>
            <a:ext cx="0" cy="4837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371303" y="5957193"/>
            <a:ext cx="2507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477432" y="5970786"/>
            <a:ext cx="2507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090518" y="3020165"/>
            <a:ext cx="894658" cy="369332"/>
          </a:xfrm>
          <a:prstGeom prst="rect">
            <a:avLst/>
          </a:prstGeom>
          <a:noFill/>
        </p:spPr>
        <p:txBody>
          <a:bodyPr wrap="square" rtlCol="0">
            <a:spAutoFit/>
          </a:bodyPr>
          <a:lstStyle/>
          <a:p>
            <a:r>
              <a:rPr lang="en-US" dirty="0" smtClean="0"/>
              <a:t>0.039</a:t>
            </a:r>
            <a:endParaRPr lang="en-US" dirty="0"/>
          </a:p>
        </p:txBody>
      </p:sp>
      <p:sp>
        <p:nvSpPr>
          <p:cNvPr id="52" name="TextBox 51"/>
          <p:cNvSpPr txBox="1"/>
          <p:nvPr/>
        </p:nvSpPr>
        <p:spPr>
          <a:xfrm>
            <a:off x="6815938" y="2991019"/>
            <a:ext cx="828643" cy="369332"/>
          </a:xfrm>
          <a:prstGeom prst="rect">
            <a:avLst/>
          </a:prstGeom>
          <a:noFill/>
        </p:spPr>
        <p:txBody>
          <a:bodyPr wrap="square" rtlCol="0">
            <a:spAutoFit/>
          </a:bodyPr>
          <a:lstStyle/>
          <a:p>
            <a:r>
              <a:rPr lang="en-US" dirty="0" smtClean="0"/>
              <a:t>- 0.062</a:t>
            </a:r>
            <a:endParaRPr lang="en-US" dirty="0"/>
          </a:p>
        </p:txBody>
      </p:sp>
      <p:sp>
        <p:nvSpPr>
          <p:cNvPr id="53" name="TextBox 52"/>
          <p:cNvSpPr txBox="1"/>
          <p:nvPr/>
        </p:nvSpPr>
        <p:spPr>
          <a:xfrm>
            <a:off x="-17918" y="3342663"/>
            <a:ext cx="4339861" cy="369332"/>
          </a:xfrm>
          <a:prstGeom prst="rect">
            <a:avLst/>
          </a:prstGeom>
          <a:noFill/>
        </p:spPr>
        <p:txBody>
          <a:bodyPr wrap="square" rtlCol="0">
            <a:spAutoFit/>
          </a:bodyPr>
          <a:lstStyle/>
          <a:p>
            <a:r>
              <a:rPr lang="en-US" dirty="0" smtClean="0"/>
              <a:t>Upper Limit Hole (ULH) = BS + </a:t>
            </a:r>
            <a:r>
              <a:rPr lang="en-US" dirty="0"/>
              <a:t>(FD)</a:t>
            </a:r>
            <a:r>
              <a:rPr lang="en-US" baseline="-25000" dirty="0"/>
              <a:t>H</a:t>
            </a:r>
            <a:r>
              <a:rPr lang="en-US" dirty="0"/>
              <a:t> </a:t>
            </a:r>
            <a:r>
              <a:rPr lang="en-US" dirty="0" smtClean="0"/>
              <a:t>+ </a:t>
            </a:r>
            <a:r>
              <a:rPr lang="en-US" dirty="0"/>
              <a:t>(IT)</a:t>
            </a:r>
            <a:r>
              <a:rPr lang="en-US" baseline="-25000" dirty="0"/>
              <a:t>H</a:t>
            </a:r>
            <a:endParaRPr lang="en-US" dirty="0"/>
          </a:p>
        </p:txBody>
      </p:sp>
      <p:sp>
        <p:nvSpPr>
          <p:cNvPr id="54" name="TextBox 53"/>
          <p:cNvSpPr txBox="1"/>
          <p:nvPr/>
        </p:nvSpPr>
        <p:spPr>
          <a:xfrm>
            <a:off x="2260023" y="3574352"/>
            <a:ext cx="2551471" cy="646331"/>
          </a:xfrm>
          <a:prstGeom prst="rect">
            <a:avLst/>
          </a:prstGeom>
          <a:noFill/>
        </p:spPr>
        <p:txBody>
          <a:bodyPr wrap="square" rtlCol="0">
            <a:spAutoFit/>
          </a:bodyPr>
          <a:lstStyle/>
          <a:p>
            <a:r>
              <a:rPr lang="en-US" dirty="0" smtClean="0"/>
              <a:t>= 50 + 0 + 0.039</a:t>
            </a:r>
          </a:p>
          <a:p>
            <a:r>
              <a:rPr lang="en-US" dirty="0" smtClean="0"/>
              <a:t>= 50.039</a:t>
            </a:r>
            <a:endParaRPr lang="en-US" dirty="0"/>
          </a:p>
        </p:txBody>
      </p:sp>
      <p:sp>
        <p:nvSpPr>
          <p:cNvPr id="55" name="TextBox 54"/>
          <p:cNvSpPr txBox="1"/>
          <p:nvPr/>
        </p:nvSpPr>
        <p:spPr>
          <a:xfrm>
            <a:off x="45989" y="4101110"/>
            <a:ext cx="4339861" cy="369332"/>
          </a:xfrm>
          <a:prstGeom prst="rect">
            <a:avLst/>
          </a:prstGeom>
          <a:noFill/>
        </p:spPr>
        <p:txBody>
          <a:bodyPr wrap="square" rtlCol="0">
            <a:spAutoFit/>
          </a:bodyPr>
          <a:lstStyle/>
          <a:p>
            <a:r>
              <a:rPr lang="en-US" dirty="0" smtClean="0"/>
              <a:t>Lower Limit Hole (LLH) = BS + </a:t>
            </a:r>
            <a:r>
              <a:rPr lang="en-US" dirty="0"/>
              <a:t>(</a:t>
            </a:r>
            <a:r>
              <a:rPr lang="en-US" dirty="0" smtClean="0"/>
              <a:t>FD)</a:t>
            </a:r>
            <a:r>
              <a:rPr lang="en-US" baseline="-25000" dirty="0" smtClean="0"/>
              <a:t>H</a:t>
            </a:r>
            <a:endParaRPr lang="en-US" dirty="0"/>
          </a:p>
        </p:txBody>
      </p:sp>
      <p:sp>
        <p:nvSpPr>
          <p:cNvPr id="56" name="TextBox 55"/>
          <p:cNvSpPr txBox="1"/>
          <p:nvPr/>
        </p:nvSpPr>
        <p:spPr>
          <a:xfrm>
            <a:off x="2261034" y="4386471"/>
            <a:ext cx="1258867" cy="646331"/>
          </a:xfrm>
          <a:prstGeom prst="rect">
            <a:avLst/>
          </a:prstGeom>
          <a:noFill/>
        </p:spPr>
        <p:txBody>
          <a:bodyPr wrap="square" rtlCol="0">
            <a:spAutoFit/>
          </a:bodyPr>
          <a:lstStyle/>
          <a:p>
            <a:r>
              <a:rPr lang="en-US" dirty="0" smtClean="0"/>
              <a:t>= 50 + 0</a:t>
            </a:r>
          </a:p>
          <a:p>
            <a:r>
              <a:rPr lang="en-US" dirty="0" smtClean="0"/>
              <a:t>= 50</a:t>
            </a:r>
            <a:endParaRPr lang="en-US" dirty="0"/>
          </a:p>
        </p:txBody>
      </p:sp>
      <p:sp>
        <p:nvSpPr>
          <p:cNvPr id="58" name="TextBox 57"/>
          <p:cNvSpPr txBox="1"/>
          <p:nvPr/>
        </p:nvSpPr>
        <p:spPr>
          <a:xfrm>
            <a:off x="4072765" y="3309529"/>
            <a:ext cx="4339861" cy="369332"/>
          </a:xfrm>
          <a:prstGeom prst="rect">
            <a:avLst/>
          </a:prstGeom>
          <a:noFill/>
        </p:spPr>
        <p:txBody>
          <a:bodyPr wrap="square" rtlCol="0">
            <a:spAutoFit/>
          </a:bodyPr>
          <a:lstStyle/>
          <a:p>
            <a:r>
              <a:rPr lang="en-US" dirty="0" smtClean="0"/>
              <a:t>Upper Limit Shaft (ULS) = BS + </a:t>
            </a:r>
            <a:r>
              <a:rPr lang="en-US" dirty="0"/>
              <a:t>(</a:t>
            </a:r>
            <a:r>
              <a:rPr lang="en-US" dirty="0" smtClean="0"/>
              <a:t>FD)</a:t>
            </a:r>
            <a:r>
              <a:rPr lang="en-US" baseline="-25000" dirty="0"/>
              <a:t>S</a:t>
            </a:r>
            <a:endParaRPr lang="en-US" dirty="0"/>
          </a:p>
        </p:txBody>
      </p:sp>
      <p:sp>
        <p:nvSpPr>
          <p:cNvPr id="59" name="TextBox 58"/>
          <p:cNvSpPr txBox="1"/>
          <p:nvPr/>
        </p:nvSpPr>
        <p:spPr>
          <a:xfrm>
            <a:off x="6262872" y="3586528"/>
            <a:ext cx="1843549" cy="646331"/>
          </a:xfrm>
          <a:prstGeom prst="rect">
            <a:avLst/>
          </a:prstGeom>
          <a:noFill/>
        </p:spPr>
        <p:txBody>
          <a:bodyPr wrap="square" rtlCol="0">
            <a:spAutoFit/>
          </a:bodyPr>
          <a:lstStyle/>
          <a:p>
            <a:r>
              <a:rPr lang="en-US" dirty="0" smtClean="0"/>
              <a:t>= 50 – 0.08</a:t>
            </a:r>
          </a:p>
          <a:p>
            <a:r>
              <a:rPr lang="en-US" dirty="0" smtClean="0"/>
              <a:t>= 49.92</a:t>
            </a:r>
            <a:endParaRPr lang="en-US" dirty="0"/>
          </a:p>
        </p:txBody>
      </p:sp>
      <p:sp>
        <p:nvSpPr>
          <p:cNvPr id="60" name="TextBox 59"/>
          <p:cNvSpPr txBox="1"/>
          <p:nvPr/>
        </p:nvSpPr>
        <p:spPr>
          <a:xfrm>
            <a:off x="4028940" y="4102092"/>
            <a:ext cx="4339861" cy="369332"/>
          </a:xfrm>
          <a:prstGeom prst="rect">
            <a:avLst/>
          </a:prstGeom>
          <a:noFill/>
        </p:spPr>
        <p:txBody>
          <a:bodyPr wrap="square" rtlCol="0">
            <a:spAutoFit/>
          </a:bodyPr>
          <a:lstStyle/>
          <a:p>
            <a:r>
              <a:rPr lang="en-US" dirty="0" smtClean="0"/>
              <a:t>Lower Limit Shaft (LLS) = BS + </a:t>
            </a:r>
            <a:r>
              <a:rPr lang="en-US" dirty="0"/>
              <a:t>(</a:t>
            </a:r>
            <a:r>
              <a:rPr lang="en-US" dirty="0" smtClean="0"/>
              <a:t>FD)</a:t>
            </a:r>
            <a:r>
              <a:rPr lang="en-US" baseline="-25000" dirty="0"/>
              <a:t>S</a:t>
            </a:r>
            <a:r>
              <a:rPr lang="en-US" dirty="0" smtClean="0"/>
              <a:t> + </a:t>
            </a:r>
            <a:r>
              <a:rPr lang="en-US" dirty="0"/>
              <a:t>(</a:t>
            </a:r>
            <a:r>
              <a:rPr lang="en-US" dirty="0" smtClean="0"/>
              <a:t>IT)</a:t>
            </a:r>
            <a:r>
              <a:rPr lang="en-US" baseline="-25000" dirty="0" smtClean="0"/>
              <a:t>S</a:t>
            </a:r>
            <a:endParaRPr lang="en-US" dirty="0"/>
          </a:p>
        </p:txBody>
      </p:sp>
      <p:sp>
        <p:nvSpPr>
          <p:cNvPr id="61" name="TextBox 60"/>
          <p:cNvSpPr txBox="1"/>
          <p:nvPr/>
        </p:nvSpPr>
        <p:spPr>
          <a:xfrm>
            <a:off x="6185116" y="4417427"/>
            <a:ext cx="2486519" cy="646331"/>
          </a:xfrm>
          <a:prstGeom prst="rect">
            <a:avLst/>
          </a:prstGeom>
          <a:noFill/>
        </p:spPr>
        <p:txBody>
          <a:bodyPr wrap="square" rtlCol="0">
            <a:spAutoFit/>
          </a:bodyPr>
          <a:lstStyle/>
          <a:p>
            <a:r>
              <a:rPr lang="en-US" dirty="0" smtClean="0"/>
              <a:t>= 50 - 0.08 – 0.062</a:t>
            </a:r>
          </a:p>
          <a:p>
            <a:r>
              <a:rPr lang="en-US" dirty="0" smtClean="0"/>
              <a:t>= 49.858</a:t>
            </a:r>
            <a:endParaRPr lang="en-US" dirty="0"/>
          </a:p>
        </p:txBody>
      </p:sp>
      <p:sp>
        <p:nvSpPr>
          <p:cNvPr id="62" name="TextBox 61"/>
          <p:cNvSpPr txBox="1"/>
          <p:nvPr/>
        </p:nvSpPr>
        <p:spPr>
          <a:xfrm>
            <a:off x="1744878" y="5147940"/>
            <a:ext cx="5983277" cy="369332"/>
          </a:xfrm>
          <a:prstGeom prst="rect">
            <a:avLst/>
          </a:prstGeom>
          <a:noFill/>
        </p:spPr>
        <p:txBody>
          <a:bodyPr wrap="square" rtlCol="0">
            <a:spAutoFit/>
          </a:bodyPr>
          <a:lstStyle/>
          <a:p>
            <a:r>
              <a:rPr lang="en-US" dirty="0" smtClean="0"/>
              <a:t>Max. Allowance = ULH – LLS = 50.039 – 49.858 = 0.181 (+</a:t>
            </a:r>
            <a:r>
              <a:rPr lang="en-US" dirty="0" err="1" smtClean="0"/>
              <a:t>ve</a:t>
            </a:r>
            <a:r>
              <a:rPr lang="en-US" dirty="0"/>
              <a:t> )</a:t>
            </a:r>
            <a:endParaRPr lang="en-US" dirty="0" smtClean="0"/>
          </a:p>
        </p:txBody>
      </p:sp>
      <p:sp>
        <p:nvSpPr>
          <p:cNvPr id="65" name="TextBox 64"/>
          <p:cNvSpPr txBox="1"/>
          <p:nvPr/>
        </p:nvSpPr>
        <p:spPr>
          <a:xfrm>
            <a:off x="1744878" y="5552566"/>
            <a:ext cx="5983277" cy="369332"/>
          </a:xfrm>
          <a:prstGeom prst="rect">
            <a:avLst/>
          </a:prstGeom>
          <a:noFill/>
        </p:spPr>
        <p:txBody>
          <a:bodyPr wrap="square" rtlCol="0">
            <a:spAutoFit/>
          </a:bodyPr>
          <a:lstStyle/>
          <a:p>
            <a:r>
              <a:rPr lang="en-US" dirty="0" smtClean="0"/>
              <a:t>Min. Allowance = LLH – ULS = 50 – 49.92 = 0.181 (+</a:t>
            </a:r>
            <a:r>
              <a:rPr lang="en-US" dirty="0" err="1" smtClean="0"/>
              <a:t>ve</a:t>
            </a:r>
            <a:r>
              <a:rPr lang="en-US" dirty="0"/>
              <a:t> )</a:t>
            </a:r>
            <a:endParaRPr lang="en-US" dirty="0" smtClean="0"/>
          </a:p>
        </p:txBody>
      </p:sp>
      <p:sp>
        <p:nvSpPr>
          <p:cNvPr id="66" name="TextBox 65"/>
          <p:cNvSpPr txBox="1"/>
          <p:nvPr/>
        </p:nvSpPr>
        <p:spPr>
          <a:xfrm>
            <a:off x="1961684" y="6426112"/>
            <a:ext cx="4909030" cy="369332"/>
          </a:xfrm>
          <a:prstGeom prst="rect">
            <a:avLst/>
          </a:prstGeom>
          <a:noFill/>
        </p:spPr>
        <p:txBody>
          <a:bodyPr wrap="square" rtlCol="0">
            <a:spAutoFit/>
          </a:bodyPr>
          <a:lstStyle/>
          <a:p>
            <a:r>
              <a:rPr lang="en-US" dirty="0" smtClean="0"/>
              <a:t>Hence, the given system is a clearance fit.</a:t>
            </a:r>
            <a:endParaRPr lang="en-US" dirty="0"/>
          </a:p>
        </p:txBody>
      </p:sp>
      <p:cxnSp>
        <p:nvCxnSpPr>
          <p:cNvPr id="5" name="Straight Connector 4"/>
          <p:cNvCxnSpPr/>
          <p:nvPr/>
        </p:nvCxnSpPr>
        <p:spPr>
          <a:xfrm>
            <a:off x="8201487" y="1267600"/>
            <a:ext cx="0" cy="5593661"/>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8368800" y="1436914"/>
            <a:ext cx="3694313" cy="369332"/>
          </a:xfrm>
          <a:prstGeom prst="rect">
            <a:avLst/>
          </a:prstGeom>
          <a:noFill/>
        </p:spPr>
        <p:txBody>
          <a:bodyPr wrap="square" rtlCol="0">
            <a:spAutoFit/>
          </a:bodyPr>
          <a:lstStyle/>
          <a:p>
            <a:r>
              <a:rPr lang="en-US" dirty="0" smtClean="0"/>
              <a:t>Upper Deviation of hole = ULH - BS </a:t>
            </a:r>
            <a:endParaRPr lang="en-US" dirty="0"/>
          </a:p>
        </p:txBody>
      </p:sp>
      <p:sp>
        <p:nvSpPr>
          <p:cNvPr id="12" name="TextBox 11"/>
          <p:cNvSpPr txBox="1"/>
          <p:nvPr/>
        </p:nvSpPr>
        <p:spPr>
          <a:xfrm>
            <a:off x="10663646" y="1711487"/>
            <a:ext cx="1715811" cy="646331"/>
          </a:xfrm>
          <a:prstGeom prst="rect">
            <a:avLst/>
          </a:prstGeom>
          <a:noFill/>
        </p:spPr>
        <p:txBody>
          <a:bodyPr wrap="square" rtlCol="0">
            <a:spAutoFit/>
          </a:bodyPr>
          <a:lstStyle/>
          <a:p>
            <a:r>
              <a:rPr lang="en-US" dirty="0" smtClean="0"/>
              <a:t>= 50.039 – 50</a:t>
            </a:r>
          </a:p>
          <a:p>
            <a:r>
              <a:rPr lang="en-US" dirty="0" smtClean="0"/>
              <a:t>= 0.039</a:t>
            </a:r>
            <a:endParaRPr lang="en-US" dirty="0"/>
          </a:p>
        </p:txBody>
      </p:sp>
      <p:sp>
        <p:nvSpPr>
          <p:cNvPr id="13" name="TextBox 12"/>
          <p:cNvSpPr txBox="1"/>
          <p:nvPr/>
        </p:nvSpPr>
        <p:spPr>
          <a:xfrm>
            <a:off x="8364483" y="2347863"/>
            <a:ext cx="3958046" cy="369332"/>
          </a:xfrm>
          <a:prstGeom prst="rect">
            <a:avLst/>
          </a:prstGeom>
          <a:noFill/>
        </p:spPr>
        <p:txBody>
          <a:bodyPr wrap="square" rtlCol="0">
            <a:spAutoFit/>
          </a:bodyPr>
          <a:lstStyle/>
          <a:p>
            <a:r>
              <a:rPr lang="en-US" dirty="0" smtClean="0"/>
              <a:t>Lower Deviation of hole = LLH - BS</a:t>
            </a:r>
            <a:endParaRPr lang="en-US" dirty="0"/>
          </a:p>
        </p:txBody>
      </p:sp>
      <p:sp>
        <p:nvSpPr>
          <p:cNvPr id="20" name="TextBox 19"/>
          <p:cNvSpPr txBox="1"/>
          <p:nvPr/>
        </p:nvSpPr>
        <p:spPr>
          <a:xfrm>
            <a:off x="10663646" y="2632391"/>
            <a:ext cx="1319349" cy="646331"/>
          </a:xfrm>
          <a:prstGeom prst="rect">
            <a:avLst/>
          </a:prstGeom>
          <a:noFill/>
        </p:spPr>
        <p:txBody>
          <a:bodyPr wrap="square" rtlCol="0">
            <a:spAutoFit/>
          </a:bodyPr>
          <a:lstStyle/>
          <a:p>
            <a:r>
              <a:rPr lang="en-US" dirty="0" smtClean="0"/>
              <a:t>= 50 – 50</a:t>
            </a:r>
          </a:p>
          <a:p>
            <a:r>
              <a:rPr lang="en-US" dirty="0" smtClean="0"/>
              <a:t>= 0</a:t>
            </a:r>
            <a:endParaRPr lang="en-US" dirty="0"/>
          </a:p>
        </p:txBody>
      </p:sp>
      <p:sp>
        <p:nvSpPr>
          <p:cNvPr id="21" name="TextBox 20"/>
          <p:cNvSpPr txBox="1"/>
          <p:nvPr/>
        </p:nvSpPr>
        <p:spPr>
          <a:xfrm>
            <a:off x="8412626" y="3514392"/>
            <a:ext cx="3570369" cy="369332"/>
          </a:xfrm>
          <a:prstGeom prst="rect">
            <a:avLst/>
          </a:prstGeom>
          <a:noFill/>
        </p:spPr>
        <p:txBody>
          <a:bodyPr wrap="square" rtlCol="0">
            <a:spAutoFit/>
          </a:bodyPr>
          <a:lstStyle/>
          <a:p>
            <a:r>
              <a:rPr lang="en-US" dirty="0" smtClean="0"/>
              <a:t>Upper Deviation of shaft = ULS - BS</a:t>
            </a:r>
            <a:endParaRPr lang="en-US" dirty="0"/>
          </a:p>
        </p:txBody>
      </p:sp>
      <p:sp>
        <p:nvSpPr>
          <p:cNvPr id="22" name="TextBox 21"/>
          <p:cNvSpPr txBox="1"/>
          <p:nvPr/>
        </p:nvSpPr>
        <p:spPr>
          <a:xfrm>
            <a:off x="10799996" y="3863527"/>
            <a:ext cx="1336004" cy="646331"/>
          </a:xfrm>
          <a:prstGeom prst="rect">
            <a:avLst/>
          </a:prstGeom>
          <a:noFill/>
        </p:spPr>
        <p:txBody>
          <a:bodyPr wrap="square" rtlCol="0">
            <a:spAutoFit/>
          </a:bodyPr>
          <a:lstStyle/>
          <a:p>
            <a:r>
              <a:rPr lang="en-US" dirty="0" smtClean="0"/>
              <a:t>= 49.92 -50</a:t>
            </a:r>
          </a:p>
          <a:p>
            <a:r>
              <a:rPr lang="en-US" dirty="0" smtClean="0"/>
              <a:t>= -0.08</a:t>
            </a:r>
            <a:endParaRPr lang="en-US" dirty="0"/>
          </a:p>
        </p:txBody>
      </p:sp>
      <p:sp>
        <p:nvSpPr>
          <p:cNvPr id="48" name="TextBox 47"/>
          <p:cNvSpPr txBox="1"/>
          <p:nvPr/>
        </p:nvSpPr>
        <p:spPr>
          <a:xfrm>
            <a:off x="8354246" y="4501806"/>
            <a:ext cx="3570369" cy="369332"/>
          </a:xfrm>
          <a:prstGeom prst="rect">
            <a:avLst/>
          </a:prstGeom>
          <a:noFill/>
        </p:spPr>
        <p:txBody>
          <a:bodyPr wrap="square" rtlCol="0">
            <a:spAutoFit/>
          </a:bodyPr>
          <a:lstStyle/>
          <a:p>
            <a:r>
              <a:rPr lang="en-US" dirty="0" smtClean="0"/>
              <a:t>Lower Deviation of shaft = LLS - BS</a:t>
            </a:r>
            <a:endParaRPr lang="en-US" dirty="0"/>
          </a:p>
        </p:txBody>
      </p:sp>
      <p:sp>
        <p:nvSpPr>
          <p:cNvPr id="24" name="TextBox 23"/>
          <p:cNvSpPr txBox="1"/>
          <p:nvPr/>
        </p:nvSpPr>
        <p:spPr>
          <a:xfrm>
            <a:off x="10674704" y="4842889"/>
            <a:ext cx="1586587" cy="646331"/>
          </a:xfrm>
          <a:prstGeom prst="rect">
            <a:avLst/>
          </a:prstGeom>
          <a:noFill/>
        </p:spPr>
        <p:txBody>
          <a:bodyPr wrap="square" rtlCol="0">
            <a:spAutoFit/>
          </a:bodyPr>
          <a:lstStyle/>
          <a:p>
            <a:r>
              <a:rPr lang="en-US" dirty="0" smtClean="0"/>
              <a:t>= 49.858 -50</a:t>
            </a:r>
          </a:p>
          <a:p>
            <a:r>
              <a:rPr lang="en-US" dirty="0" smtClean="0"/>
              <a:t>= - 0.142</a:t>
            </a:r>
            <a:endParaRPr lang="en-US" dirty="0"/>
          </a:p>
        </p:txBody>
      </p:sp>
    </p:spTree>
    <p:extLst>
      <p:ext uri="{BB962C8B-B14F-4D97-AF65-F5344CB8AC3E}">
        <p14:creationId xmlns:p14="http://schemas.microsoft.com/office/powerpoint/2010/main" val="328327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anim calcmode="lin" valueType="num">
                                      <p:cBhvr>
                                        <p:cTn id="56" dur="1000" fill="hold"/>
                                        <p:tgtEl>
                                          <p:spTgt spid="31"/>
                                        </p:tgtEl>
                                        <p:attrNameLst>
                                          <p:attrName>ppt_x</p:attrName>
                                        </p:attrNameLst>
                                      </p:cBhvr>
                                      <p:tavLst>
                                        <p:tav tm="0">
                                          <p:val>
                                            <p:strVal val="#ppt_x"/>
                                          </p:val>
                                        </p:tav>
                                        <p:tav tm="100000">
                                          <p:val>
                                            <p:strVal val="#ppt_x"/>
                                          </p:val>
                                        </p:tav>
                                      </p:tavLst>
                                    </p:anim>
                                    <p:anim calcmode="lin" valueType="num">
                                      <p:cBhvr>
                                        <p:cTn id="5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1000"/>
                                        <p:tgtEl>
                                          <p:spTgt spid="36"/>
                                        </p:tgtEl>
                                      </p:cBhvr>
                                    </p:animEffect>
                                    <p:anim calcmode="lin" valueType="num">
                                      <p:cBhvr>
                                        <p:cTn id="84" dur="1000" fill="hold"/>
                                        <p:tgtEl>
                                          <p:spTgt spid="36"/>
                                        </p:tgtEl>
                                        <p:attrNameLst>
                                          <p:attrName>ppt_x</p:attrName>
                                        </p:attrNameLst>
                                      </p:cBhvr>
                                      <p:tavLst>
                                        <p:tav tm="0">
                                          <p:val>
                                            <p:strVal val="#ppt_x"/>
                                          </p:val>
                                        </p:tav>
                                        <p:tav tm="100000">
                                          <p:val>
                                            <p:strVal val="#ppt_x"/>
                                          </p:val>
                                        </p:tav>
                                      </p:tavLst>
                                    </p:anim>
                                    <p:anim calcmode="lin" valueType="num">
                                      <p:cBhvr>
                                        <p:cTn id="8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1000"/>
                                        <p:tgtEl>
                                          <p:spTgt spid="37"/>
                                        </p:tgtEl>
                                      </p:cBhvr>
                                    </p:animEffect>
                                    <p:anim calcmode="lin" valueType="num">
                                      <p:cBhvr>
                                        <p:cTn id="91" dur="1000" fill="hold"/>
                                        <p:tgtEl>
                                          <p:spTgt spid="37"/>
                                        </p:tgtEl>
                                        <p:attrNameLst>
                                          <p:attrName>ppt_x</p:attrName>
                                        </p:attrNameLst>
                                      </p:cBhvr>
                                      <p:tavLst>
                                        <p:tav tm="0">
                                          <p:val>
                                            <p:strVal val="#ppt_x"/>
                                          </p:val>
                                        </p:tav>
                                        <p:tav tm="100000">
                                          <p:val>
                                            <p:strVal val="#ppt_x"/>
                                          </p:val>
                                        </p:tav>
                                      </p:tavLst>
                                    </p:anim>
                                    <p:anim calcmode="lin" valueType="num">
                                      <p:cBhvr>
                                        <p:cTn id="9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23"/>
                                        </p:tgtEl>
                                      </p:cBhvr>
                                    </p:animEffect>
                                    <p:set>
                                      <p:cBhvr>
                                        <p:cTn id="97" dur="1" fill="hold">
                                          <p:stCondLst>
                                            <p:cond delay="499"/>
                                          </p:stCondLst>
                                        </p:cTn>
                                        <p:tgtEl>
                                          <p:spTgt spid="23"/>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31"/>
                                        </p:tgtEl>
                                      </p:cBhvr>
                                    </p:animEffect>
                                    <p:set>
                                      <p:cBhvr>
                                        <p:cTn id="100" dur="1" fill="hold">
                                          <p:stCondLst>
                                            <p:cond delay="499"/>
                                          </p:stCondLst>
                                        </p:cTn>
                                        <p:tgtEl>
                                          <p:spTgt spid="3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26"/>
                                        </p:tgtEl>
                                      </p:cBhvr>
                                    </p:animEffect>
                                    <p:set>
                                      <p:cBhvr>
                                        <p:cTn id="103" dur="1" fill="hold">
                                          <p:stCondLst>
                                            <p:cond delay="499"/>
                                          </p:stCondLst>
                                        </p:cTn>
                                        <p:tgtEl>
                                          <p:spTgt spid="26"/>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36"/>
                                        </p:tgtEl>
                                      </p:cBhvr>
                                    </p:animEffect>
                                    <p:set>
                                      <p:cBhvr>
                                        <p:cTn id="106" dur="1" fill="hold">
                                          <p:stCondLst>
                                            <p:cond delay="499"/>
                                          </p:stCondLst>
                                        </p:cTn>
                                        <p:tgtEl>
                                          <p:spTgt spid="3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fade">
                                      <p:cBhvr>
                                        <p:cTn id="111" dur="1000"/>
                                        <p:tgtEl>
                                          <p:spTgt spid="17"/>
                                        </p:tgtEl>
                                      </p:cBhvr>
                                    </p:animEffect>
                                    <p:anim calcmode="lin" valueType="num">
                                      <p:cBhvr>
                                        <p:cTn id="112" dur="1000" fill="hold"/>
                                        <p:tgtEl>
                                          <p:spTgt spid="17"/>
                                        </p:tgtEl>
                                        <p:attrNameLst>
                                          <p:attrName>ppt_x</p:attrName>
                                        </p:attrNameLst>
                                      </p:cBhvr>
                                      <p:tavLst>
                                        <p:tav tm="0">
                                          <p:val>
                                            <p:strVal val="#ppt_x"/>
                                          </p:val>
                                        </p:tav>
                                        <p:tav tm="100000">
                                          <p:val>
                                            <p:strVal val="#ppt_x"/>
                                          </p:val>
                                        </p:tav>
                                      </p:tavLst>
                                    </p:anim>
                                    <p:anim calcmode="lin" valueType="num">
                                      <p:cBhvr>
                                        <p:cTn id="1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fade">
                                      <p:cBhvr>
                                        <p:cTn id="118" dur="1000"/>
                                        <p:tgtEl>
                                          <p:spTgt spid="39"/>
                                        </p:tgtEl>
                                      </p:cBhvr>
                                    </p:animEffect>
                                    <p:anim calcmode="lin" valueType="num">
                                      <p:cBhvr>
                                        <p:cTn id="119" dur="1000" fill="hold"/>
                                        <p:tgtEl>
                                          <p:spTgt spid="39"/>
                                        </p:tgtEl>
                                        <p:attrNameLst>
                                          <p:attrName>ppt_x</p:attrName>
                                        </p:attrNameLst>
                                      </p:cBhvr>
                                      <p:tavLst>
                                        <p:tav tm="0">
                                          <p:val>
                                            <p:strVal val="#ppt_x"/>
                                          </p:val>
                                        </p:tav>
                                        <p:tav tm="100000">
                                          <p:val>
                                            <p:strVal val="#ppt_x"/>
                                          </p:val>
                                        </p:tav>
                                      </p:tavLst>
                                    </p:anim>
                                    <p:anim calcmode="lin" valueType="num">
                                      <p:cBhvr>
                                        <p:cTn id="12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1000"/>
                                        <p:tgtEl>
                                          <p:spTgt spid="40"/>
                                        </p:tgtEl>
                                      </p:cBhvr>
                                    </p:animEffect>
                                    <p:anim calcmode="lin" valueType="num">
                                      <p:cBhvr>
                                        <p:cTn id="126" dur="1000" fill="hold"/>
                                        <p:tgtEl>
                                          <p:spTgt spid="40"/>
                                        </p:tgtEl>
                                        <p:attrNameLst>
                                          <p:attrName>ppt_x</p:attrName>
                                        </p:attrNameLst>
                                      </p:cBhvr>
                                      <p:tavLst>
                                        <p:tav tm="0">
                                          <p:val>
                                            <p:strVal val="#ppt_x"/>
                                          </p:val>
                                        </p:tav>
                                        <p:tav tm="100000">
                                          <p:val>
                                            <p:strVal val="#ppt_x"/>
                                          </p:val>
                                        </p:tav>
                                      </p:tavLst>
                                    </p:anim>
                                    <p:anim calcmode="lin" valueType="num">
                                      <p:cBhvr>
                                        <p:cTn id="12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1000"/>
                                        <p:tgtEl>
                                          <p:spTgt spid="44"/>
                                        </p:tgtEl>
                                      </p:cBhvr>
                                    </p:animEffect>
                                    <p:anim calcmode="lin" valueType="num">
                                      <p:cBhvr>
                                        <p:cTn id="133" dur="1000" fill="hold"/>
                                        <p:tgtEl>
                                          <p:spTgt spid="44"/>
                                        </p:tgtEl>
                                        <p:attrNameLst>
                                          <p:attrName>ppt_x</p:attrName>
                                        </p:attrNameLst>
                                      </p:cBhvr>
                                      <p:tavLst>
                                        <p:tav tm="0">
                                          <p:val>
                                            <p:strVal val="#ppt_x"/>
                                          </p:val>
                                        </p:tav>
                                        <p:tav tm="100000">
                                          <p:val>
                                            <p:strVal val="#ppt_x"/>
                                          </p:val>
                                        </p:tav>
                                      </p:tavLst>
                                    </p:anim>
                                    <p:anim calcmode="lin" valueType="num">
                                      <p:cBhvr>
                                        <p:cTn id="13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wipe(left)">
                                      <p:cBhvr>
                                        <p:cTn id="139" dur="1000"/>
                                        <p:tgtEl>
                                          <p:spTgt spid="49"/>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1000"/>
                                        <p:tgtEl>
                                          <p:spTgt spid="51"/>
                                        </p:tgtEl>
                                      </p:cBhvr>
                                    </p:animEffect>
                                    <p:anim calcmode="lin" valueType="num">
                                      <p:cBhvr>
                                        <p:cTn id="145" dur="1000" fill="hold"/>
                                        <p:tgtEl>
                                          <p:spTgt spid="51"/>
                                        </p:tgtEl>
                                        <p:attrNameLst>
                                          <p:attrName>ppt_x</p:attrName>
                                        </p:attrNameLst>
                                      </p:cBhvr>
                                      <p:tavLst>
                                        <p:tav tm="0">
                                          <p:val>
                                            <p:strVal val="#ppt_x"/>
                                          </p:val>
                                        </p:tav>
                                        <p:tav tm="100000">
                                          <p:val>
                                            <p:strVal val="#ppt_x"/>
                                          </p:val>
                                        </p:tav>
                                      </p:tavLst>
                                    </p:anim>
                                    <p:anim calcmode="lin" valueType="num">
                                      <p:cBhvr>
                                        <p:cTn id="14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19"/>
                                        </p:tgtEl>
                                        <p:attrNameLst>
                                          <p:attrName>style.visibility</p:attrName>
                                        </p:attrNameLst>
                                      </p:cBhvr>
                                      <p:to>
                                        <p:strVal val="visible"/>
                                      </p:to>
                                    </p:set>
                                    <p:animEffect transition="in" filter="fade">
                                      <p:cBhvr>
                                        <p:cTn id="151" dur="1000"/>
                                        <p:tgtEl>
                                          <p:spTgt spid="19"/>
                                        </p:tgtEl>
                                      </p:cBhvr>
                                    </p:animEffect>
                                    <p:anim calcmode="lin" valueType="num">
                                      <p:cBhvr>
                                        <p:cTn id="152" dur="1000" fill="hold"/>
                                        <p:tgtEl>
                                          <p:spTgt spid="19"/>
                                        </p:tgtEl>
                                        <p:attrNameLst>
                                          <p:attrName>ppt_x</p:attrName>
                                        </p:attrNameLst>
                                      </p:cBhvr>
                                      <p:tavLst>
                                        <p:tav tm="0">
                                          <p:val>
                                            <p:strVal val="#ppt_x"/>
                                          </p:val>
                                        </p:tav>
                                        <p:tav tm="100000">
                                          <p:val>
                                            <p:strVal val="#ppt_x"/>
                                          </p:val>
                                        </p:tav>
                                      </p:tavLst>
                                    </p:anim>
                                    <p:anim calcmode="lin" valueType="num">
                                      <p:cBhvr>
                                        <p:cTn id="15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fade">
                                      <p:cBhvr>
                                        <p:cTn id="158" dur="1000"/>
                                        <p:tgtEl>
                                          <p:spTgt spid="46"/>
                                        </p:tgtEl>
                                      </p:cBhvr>
                                    </p:animEffect>
                                    <p:anim calcmode="lin" valueType="num">
                                      <p:cBhvr>
                                        <p:cTn id="159" dur="1000" fill="hold"/>
                                        <p:tgtEl>
                                          <p:spTgt spid="46"/>
                                        </p:tgtEl>
                                        <p:attrNameLst>
                                          <p:attrName>ppt_x</p:attrName>
                                        </p:attrNameLst>
                                      </p:cBhvr>
                                      <p:tavLst>
                                        <p:tav tm="0">
                                          <p:val>
                                            <p:strVal val="#ppt_x"/>
                                          </p:val>
                                        </p:tav>
                                        <p:tav tm="100000">
                                          <p:val>
                                            <p:strVal val="#ppt_x"/>
                                          </p:val>
                                        </p:tav>
                                      </p:tavLst>
                                    </p:anim>
                                    <p:anim calcmode="lin" valueType="num">
                                      <p:cBhvr>
                                        <p:cTn id="16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50"/>
                                        </p:tgtEl>
                                        <p:attrNameLst>
                                          <p:attrName>style.visibility</p:attrName>
                                        </p:attrNameLst>
                                      </p:cBhvr>
                                      <p:to>
                                        <p:strVal val="visible"/>
                                      </p:to>
                                    </p:set>
                                    <p:animEffect transition="in" filter="wipe(left)">
                                      <p:cBhvr>
                                        <p:cTn id="165" dur="1000"/>
                                        <p:tgtEl>
                                          <p:spTgt spid="50"/>
                                        </p:tgtEl>
                                      </p:cBhvr>
                                    </p:animEffect>
                                  </p:childTnLst>
                                </p:cTn>
                              </p:par>
                            </p:childTnLst>
                          </p:cTn>
                        </p:par>
                      </p:childTnLst>
                    </p:cTn>
                  </p:par>
                  <p:par>
                    <p:cTn id="166" fill="hold">
                      <p:stCondLst>
                        <p:cond delay="indefinite"/>
                      </p:stCondLst>
                      <p:childTnLst>
                        <p:par>
                          <p:cTn id="167" fill="hold">
                            <p:stCondLst>
                              <p:cond delay="0"/>
                            </p:stCondLst>
                            <p:childTnLst>
                              <p:par>
                                <p:cTn id="168" presetID="42" presetClass="entr" presetSubtype="0" fill="hold" grpId="0" nodeType="clickEffect">
                                  <p:stCondLst>
                                    <p:cond delay="0"/>
                                  </p:stCondLst>
                                  <p:childTnLst>
                                    <p:set>
                                      <p:cBhvr>
                                        <p:cTn id="169" dur="1" fill="hold">
                                          <p:stCondLst>
                                            <p:cond delay="0"/>
                                          </p:stCondLst>
                                        </p:cTn>
                                        <p:tgtEl>
                                          <p:spTgt spid="52"/>
                                        </p:tgtEl>
                                        <p:attrNameLst>
                                          <p:attrName>style.visibility</p:attrName>
                                        </p:attrNameLst>
                                      </p:cBhvr>
                                      <p:to>
                                        <p:strVal val="visible"/>
                                      </p:to>
                                    </p:set>
                                    <p:animEffect transition="in" filter="fade">
                                      <p:cBhvr>
                                        <p:cTn id="170" dur="1000"/>
                                        <p:tgtEl>
                                          <p:spTgt spid="52"/>
                                        </p:tgtEl>
                                      </p:cBhvr>
                                    </p:animEffect>
                                    <p:anim calcmode="lin" valueType="num">
                                      <p:cBhvr>
                                        <p:cTn id="171" dur="1000" fill="hold"/>
                                        <p:tgtEl>
                                          <p:spTgt spid="52"/>
                                        </p:tgtEl>
                                        <p:attrNameLst>
                                          <p:attrName>ppt_x</p:attrName>
                                        </p:attrNameLst>
                                      </p:cBhvr>
                                      <p:tavLst>
                                        <p:tav tm="0">
                                          <p:val>
                                            <p:strVal val="#ppt_x"/>
                                          </p:val>
                                        </p:tav>
                                        <p:tav tm="100000">
                                          <p:val>
                                            <p:strVal val="#ppt_x"/>
                                          </p:val>
                                        </p:tav>
                                      </p:tavLst>
                                    </p:anim>
                                    <p:anim calcmode="lin" valueType="num">
                                      <p:cBhvr>
                                        <p:cTn id="17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nodeType="clickEffect">
                                  <p:stCondLst>
                                    <p:cond delay="0"/>
                                  </p:stCondLst>
                                  <p:childTnLst>
                                    <p:animEffect transition="out" filter="fade">
                                      <p:cBhvr>
                                        <p:cTn id="176" dur="500"/>
                                        <p:tgtEl>
                                          <p:spTgt spid="39"/>
                                        </p:tgtEl>
                                      </p:cBhvr>
                                    </p:animEffect>
                                    <p:set>
                                      <p:cBhvr>
                                        <p:cTn id="177" dur="1" fill="hold">
                                          <p:stCondLst>
                                            <p:cond delay="499"/>
                                          </p:stCondLst>
                                        </p:cTn>
                                        <p:tgtEl>
                                          <p:spTgt spid="39"/>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40"/>
                                        </p:tgtEl>
                                      </p:cBhvr>
                                    </p:animEffect>
                                    <p:set>
                                      <p:cBhvr>
                                        <p:cTn id="180" dur="1" fill="hold">
                                          <p:stCondLst>
                                            <p:cond delay="499"/>
                                          </p:stCondLst>
                                        </p:cTn>
                                        <p:tgtEl>
                                          <p:spTgt spid="40"/>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44"/>
                                        </p:tgtEl>
                                      </p:cBhvr>
                                    </p:animEffect>
                                    <p:set>
                                      <p:cBhvr>
                                        <p:cTn id="183" dur="1" fill="hold">
                                          <p:stCondLst>
                                            <p:cond delay="499"/>
                                          </p:stCondLst>
                                        </p:cTn>
                                        <p:tgtEl>
                                          <p:spTgt spid="44"/>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49"/>
                                        </p:tgtEl>
                                      </p:cBhvr>
                                    </p:animEffect>
                                    <p:set>
                                      <p:cBhvr>
                                        <p:cTn id="186" dur="1" fill="hold">
                                          <p:stCondLst>
                                            <p:cond delay="499"/>
                                          </p:stCondLst>
                                        </p:cTn>
                                        <p:tgtEl>
                                          <p:spTgt spid="49"/>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46"/>
                                        </p:tgtEl>
                                      </p:cBhvr>
                                    </p:animEffect>
                                    <p:set>
                                      <p:cBhvr>
                                        <p:cTn id="189" dur="1" fill="hold">
                                          <p:stCondLst>
                                            <p:cond delay="499"/>
                                          </p:stCondLst>
                                        </p:cTn>
                                        <p:tgtEl>
                                          <p:spTgt spid="4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50"/>
                                        </p:tgtEl>
                                      </p:cBhvr>
                                    </p:animEffect>
                                    <p:set>
                                      <p:cBhvr>
                                        <p:cTn id="192" dur="1" fill="hold">
                                          <p:stCondLst>
                                            <p:cond delay="499"/>
                                          </p:stCondLst>
                                        </p:cTn>
                                        <p:tgtEl>
                                          <p:spTgt spid="50"/>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53"/>
                                        </p:tgtEl>
                                        <p:attrNameLst>
                                          <p:attrName>style.visibility</p:attrName>
                                        </p:attrNameLst>
                                      </p:cBhvr>
                                      <p:to>
                                        <p:strVal val="visible"/>
                                      </p:to>
                                    </p:set>
                                    <p:animEffect transition="in" filter="fade">
                                      <p:cBhvr>
                                        <p:cTn id="197" dur="1000"/>
                                        <p:tgtEl>
                                          <p:spTgt spid="53"/>
                                        </p:tgtEl>
                                      </p:cBhvr>
                                    </p:animEffect>
                                    <p:anim calcmode="lin" valueType="num">
                                      <p:cBhvr>
                                        <p:cTn id="198" dur="1000" fill="hold"/>
                                        <p:tgtEl>
                                          <p:spTgt spid="53"/>
                                        </p:tgtEl>
                                        <p:attrNameLst>
                                          <p:attrName>ppt_x</p:attrName>
                                        </p:attrNameLst>
                                      </p:cBhvr>
                                      <p:tavLst>
                                        <p:tav tm="0">
                                          <p:val>
                                            <p:strVal val="#ppt_x"/>
                                          </p:val>
                                        </p:tav>
                                        <p:tav tm="100000">
                                          <p:val>
                                            <p:strVal val="#ppt_x"/>
                                          </p:val>
                                        </p:tav>
                                      </p:tavLst>
                                    </p:anim>
                                    <p:anim calcmode="lin" valueType="num">
                                      <p:cBhvr>
                                        <p:cTn id="19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54"/>
                                        </p:tgtEl>
                                        <p:attrNameLst>
                                          <p:attrName>style.visibility</p:attrName>
                                        </p:attrNameLst>
                                      </p:cBhvr>
                                      <p:to>
                                        <p:strVal val="visible"/>
                                      </p:to>
                                    </p:set>
                                    <p:animEffect transition="in" filter="fade">
                                      <p:cBhvr>
                                        <p:cTn id="204" dur="1000"/>
                                        <p:tgtEl>
                                          <p:spTgt spid="54"/>
                                        </p:tgtEl>
                                      </p:cBhvr>
                                    </p:animEffect>
                                    <p:anim calcmode="lin" valueType="num">
                                      <p:cBhvr>
                                        <p:cTn id="205" dur="1000" fill="hold"/>
                                        <p:tgtEl>
                                          <p:spTgt spid="54"/>
                                        </p:tgtEl>
                                        <p:attrNameLst>
                                          <p:attrName>ppt_x</p:attrName>
                                        </p:attrNameLst>
                                      </p:cBhvr>
                                      <p:tavLst>
                                        <p:tav tm="0">
                                          <p:val>
                                            <p:strVal val="#ppt_x"/>
                                          </p:val>
                                        </p:tav>
                                        <p:tav tm="100000">
                                          <p:val>
                                            <p:strVal val="#ppt_x"/>
                                          </p:val>
                                        </p:tav>
                                      </p:tavLst>
                                    </p:anim>
                                    <p:anim calcmode="lin" valueType="num">
                                      <p:cBhvr>
                                        <p:cTn id="20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42" presetClass="entr" presetSubtype="0" fill="hold" grpId="0" nodeType="clickEffect">
                                  <p:stCondLst>
                                    <p:cond delay="0"/>
                                  </p:stCondLst>
                                  <p:childTnLst>
                                    <p:set>
                                      <p:cBhvr>
                                        <p:cTn id="210" dur="1" fill="hold">
                                          <p:stCondLst>
                                            <p:cond delay="0"/>
                                          </p:stCondLst>
                                        </p:cTn>
                                        <p:tgtEl>
                                          <p:spTgt spid="55"/>
                                        </p:tgtEl>
                                        <p:attrNameLst>
                                          <p:attrName>style.visibility</p:attrName>
                                        </p:attrNameLst>
                                      </p:cBhvr>
                                      <p:to>
                                        <p:strVal val="visible"/>
                                      </p:to>
                                    </p:set>
                                    <p:animEffect transition="in" filter="fade">
                                      <p:cBhvr>
                                        <p:cTn id="211" dur="1000"/>
                                        <p:tgtEl>
                                          <p:spTgt spid="55"/>
                                        </p:tgtEl>
                                      </p:cBhvr>
                                    </p:animEffect>
                                    <p:anim calcmode="lin" valueType="num">
                                      <p:cBhvr>
                                        <p:cTn id="212" dur="1000" fill="hold"/>
                                        <p:tgtEl>
                                          <p:spTgt spid="55"/>
                                        </p:tgtEl>
                                        <p:attrNameLst>
                                          <p:attrName>ppt_x</p:attrName>
                                        </p:attrNameLst>
                                      </p:cBhvr>
                                      <p:tavLst>
                                        <p:tav tm="0">
                                          <p:val>
                                            <p:strVal val="#ppt_x"/>
                                          </p:val>
                                        </p:tav>
                                        <p:tav tm="100000">
                                          <p:val>
                                            <p:strVal val="#ppt_x"/>
                                          </p:val>
                                        </p:tav>
                                      </p:tavLst>
                                    </p:anim>
                                    <p:anim calcmode="lin" valueType="num">
                                      <p:cBhvr>
                                        <p:cTn id="21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42" presetClass="entr" presetSubtype="0" fill="hold" grpId="0" nodeType="click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fade">
                                      <p:cBhvr>
                                        <p:cTn id="218" dur="1000"/>
                                        <p:tgtEl>
                                          <p:spTgt spid="56"/>
                                        </p:tgtEl>
                                      </p:cBhvr>
                                    </p:animEffect>
                                    <p:anim calcmode="lin" valueType="num">
                                      <p:cBhvr>
                                        <p:cTn id="219" dur="1000" fill="hold"/>
                                        <p:tgtEl>
                                          <p:spTgt spid="56"/>
                                        </p:tgtEl>
                                        <p:attrNameLst>
                                          <p:attrName>ppt_x</p:attrName>
                                        </p:attrNameLst>
                                      </p:cBhvr>
                                      <p:tavLst>
                                        <p:tav tm="0">
                                          <p:val>
                                            <p:strVal val="#ppt_x"/>
                                          </p:val>
                                        </p:tav>
                                        <p:tav tm="100000">
                                          <p:val>
                                            <p:strVal val="#ppt_x"/>
                                          </p:val>
                                        </p:tav>
                                      </p:tavLst>
                                    </p:anim>
                                    <p:anim calcmode="lin" valueType="num">
                                      <p:cBhvr>
                                        <p:cTn id="22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42" presetClass="entr" presetSubtype="0" fill="hold" grpId="0" nodeType="clickEffect">
                                  <p:stCondLst>
                                    <p:cond delay="0"/>
                                  </p:stCondLst>
                                  <p:childTnLst>
                                    <p:set>
                                      <p:cBhvr>
                                        <p:cTn id="224" dur="1" fill="hold">
                                          <p:stCondLst>
                                            <p:cond delay="0"/>
                                          </p:stCondLst>
                                        </p:cTn>
                                        <p:tgtEl>
                                          <p:spTgt spid="58"/>
                                        </p:tgtEl>
                                        <p:attrNameLst>
                                          <p:attrName>style.visibility</p:attrName>
                                        </p:attrNameLst>
                                      </p:cBhvr>
                                      <p:to>
                                        <p:strVal val="visible"/>
                                      </p:to>
                                    </p:set>
                                    <p:animEffect transition="in" filter="fade">
                                      <p:cBhvr>
                                        <p:cTn id="225" dur="1000"/>
                                        <p:tgtEl>
                                          <p:spTgt spid="58"/>
                                        </p:tgtEl>
                                      </p:cBhvr>
                                    </p:animEffect>
                                    <p:anim calcmode="lin" valueType="num">
                                      <p:cBhvr>
                                        <p:cTn id="226" dur="1000" fill="hold"/>
                                        <p:tgtEl>
                                          <p:spTgt spid="58"/>
                                        </p:tgtEl>
                                        <p:attrNameLst>
                                          <p:attrName>ppt_x</p:attrName>
                                        </p:attrNameLst>
                                      </p:cBhvr>
                                      <p:tavLst>
                                        <p:tav tm="0">
                                          <p:val>
                                            <p:strVal val="#ppt_x"/>
                                          </p:val>
                                        </p:tav>
                                        <p:tav tm="100000">
                                          <p:val>
                                            <p:strVal val="#ppt_x"/>
                                          </p:val>
                                        </p:tav>
                                      </p:tavLst>
                                    </p:anim>
                                    <p:anim calcmode="lin" valueType="num">
                                      <p:cBhvr>
                                        <p:cTn id="22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42" presetClass="entr" presetSubtype="0" fill="hold" grpId="0" nodeType="clickEffect">
                                  <p:stCondLst>
                                    <p:cond delay="0"/>
                                  </p:stCondLst>
                                  <p:childTnLst>
                                    <p:set>
                                      <p:cBhvr>
                                        <p:cTn id="231" dur="1" fill="hold">
                                          <p:stCondLst>
                                            <p:cond delay="0"/>
                                          </p:stCondLst>
                                        </p:cTn>
                                        <p:tgtEl>
                                          <p:spTgt spid="59"/>
                                        </p:tgtEl>
                                        <p:attrNameLst>
                                          <p:attrName>style.visibility</p:attrName>
                                        </p:attrNameLst>
                                      </p:cBhvr>
                                      <p:to>
                                        <p:strVal val="visible"/>
                                      </p:to>
                                    </p:set>
                                    <p:animEffect transition="in" filter="fade">
                                      <p:cBhvr>
                                        <p:cTn id="232" dur="1000"/>
                                        <p:tgtEl>
                                          <p:spTgt spid="59"/>
                                        </p:tgtEl>
                                      </p:cBhvr>
                                    </p:animEffect>
                                    <p:anim calcmode="lin" valueType="num">
                                      <p:cBhvr>
                                        <p:cTn id="233" dur="1000" fill="hold"/>
                                        <p:tgtEl>
                                          <p:spTgt spid="59"/>
                                        </p:tgtEl>
                                        <p:attrNameLst>
                                          <p:attrName>ppt_x</p:attrName>
                                        </p:attrNameLst>
                                      </p:cBhvr>
                                      <p:tavLst>
                                        <p:tav tm="0">
                                          <p:val>
                                            <p:strVal val="#ppt_x"/>
                                          </p:val>
                                        </p:tav>
                                        <p:tav tm="100000">
                                          <p:val>
                                            <p:strVal val="#ppt_x"/>
                                          </p:val>
                                        </p:tav>
                                      </p:tavLst>
                                    </p:anim>
                                    <p:anim calcmode="lin" valueType="num">
                                      <p:cBhvr>
                                        <p:cTn id="23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42" presetClass="entr" presetSubtype="0" fill="hold" grpId="0" nodeType="clickEffect">
                                  <p:stCondLst>
                                    <p:cond delay="0"/>
                                  </p:stCondLst>
                                  <p:childTnLst>
                                    <p:set>
                                      <p:cBhvr>
                                        <p:cTn id="238" dur="1" fill="hold">
                                          <p:stCondLst>
                                            <p:cond delay="0"/>
                                          </p:stCondLst>
                                        </p:cTn>
                                        <p:tgtEl>
                                          <p:spTgt spid="60"/>
                                        </p:tgtEl>
                                        <p:attrNameLst>
                                          <p:attrName>style.visibility</p:attrName>
                                        </p:attrNameLst>
                                      </p:cBhvr>
                                      <p:to>
                                        <p:strVal val="visible"/>
                                      </p:to>
                                    </p:set>
                                    <p:animEffect transition="in" filter="fade">
                                      <p:cBhvr>
                                        <p:cTn id="239" dur="1000"/>
                                        <p:tgtEl>
                                          <p:spTgt spid="60"/>
                                        </p:tgtEl>
                                      </p:cBhvr>
                                    </p:animEffect>
                                    <p:anim calcmode="lin" valueType="num">
                                      <p:cBhvr>
                                        <p:cTn id="240" dur="1000" fill="hold"/>
                                        <p:tgtEl>
                                          <p:spTgt spid="60"/>
                                        </p:tgtEl>
                                        <p:attrNameLst>
                                          <p:attrName>ppt_x</p:attrName>
                                        </p:attrNameLst>
                                      </p:cBhvr>
                                      <p:tavLst>
                                        <p:tav tm="0">
                                          <p:val>
                                            <p:strVal val="#ppt_x"/>
                                          </p:val>
                                        </p:tav>
                                        <p:tav tm="100000">
                                          <p:val>
                                            <p:strVal val="#ppt_x"/>
                                          </p:val>
                                        </p:tav>
                                      </p:tavLst>
                                    </p:anim>
                                    <p:anim calcmode="lin" valueType="num">
                                      <p:cBhvr>
                                        <p:cTn id="24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42" presetClass="entr" presetSubtype="0" fill="hold" grpId="0" nodeType="clickEffect">
                                  <p:stCondLst>
                                    <p:cond delay="0"/>
                                  </p:stCondLst>
                                  <p:childTnLst>
                                    <p:set>
                                      <p:cBhvr>
                                        <p:cTn id="245" dur="1" fill="hold">
                                          <p:stCondLst>
                                            <p:cond delay="0"/>
                                          </p:stCondLst>
                                        </p:cTn>
                                        <p:tgtEl>
                                          <p:spTgt spid="61"/>
                                        </p:tgtEl>
                                        <p:attrNameLst>
                                          <p:attrName>style.visibility</p:attrName>
                                        </p:attrNameLst>
                                      </p:cBhvr>
                                      <p:to>
                                        <p:strVal val="visible"/>
                                      </p:to>
                                    </p:set>
                                    <p:animEffect transition="in" filter="fade">
                                      <p:cBhvr>
                                        <p:cTn id="246" dur="1000"/>
                                        <p:tgtEl>
                                          <p:spTgt spid="61"/>
                                        </p:tgtEl>
                                      </p:cBhvr>
                                    </p:animEffect>
                                    <p:anim calcmode="lin" valueType="num">
                                      <p:cBhvr>
                                        <p:cTn id="247" dur="1000" fill="hold"/>
                                        <p:tgtEl>
                                          <p:spTgt spid="61"/>
                                        </p:tgtEl>
                                        <p:attrNameLst>
                                          <p:attrName>ppt_x</p:attrName>
                                        </p:attrNameLst>
                                      </p:cBhvr>
                                      <p:tavLst>
                                        <p:tav tm="0">
                                          <p:val>
                                            <p:strVal val="#ppt_x"/>
                                          </p:val>
                                        </p:tav>
                                        <p:tav tm="100000">
                                          <p:val>
                                            <p:strVal val="#ppt_x"/>
                                          </p:val>
                                        </p:tav>
                                      </p:tavLst>
                                    </p:anim>
                                    <p:anim calcmode="lin" valueType="num">
                                      <p:cBhvr>
                                        <p:cTn id="24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42" presetClass="entr" presetSubtype="0" fill="hold" grpId="0" nodeType="clickEffect">
                                  <p:stCondLst>
                                    <p:cond delay="0"/>
                                  </p:stCondLst>
                                  <p:childTnLst>
                                    <p:set>
                                      <p:cBhvr>
                                        <p:cTn id="252" dur="1" fill="hold">
                                          <p:stCondLst>
                                            <p:cond delay="0"/>
                                          </p:stCondLst>
                                        </p:cTn>
                                        <p:tgtEl>
                                          <p:spTgt spid="62"/>
                                        </p:tgtEl>
                                        <p:attrNameLst>
                                          <p:attrName>style.visibility</p:attrName>
                                        </p:attrNameLst>
                                      </p:cBhvr>
                                      <p:to>
                                        <p:strVal val="visible"/>
                                      </p:to>
                                    </p:set>
                                    <p:animEffect transition="in" filter="fade">
                                      <p:cBhvr>
                                        <p:cTn id="253" dur="1000"/>
                                        <p:tgtEl>
                                          <p:spTgt spid="62"/>
                                        </p:tgtEl>
                                      </p:cBhvr>
                                    </p:animEffect>
                                    <p:anim calcmode="lin" valueType="num">
                                      <p:cBhvr>
                                        <p:cTn id="254" dur="1000" fill="hold"/>
                                        <p:tgtEl>
                                          <p:spTgt spid="62"/>
                                        </p:tgtEl>
                                        <p:attrNameLst>
                                          <p:attrName>ppt_x</p:attrName>
                                        </p:attrNameLst>
                                      </p:cBhvr>
                                      <p:tavLst>
                                        <p:tav tm="0">
                                          <p:val>
                                            <p:strVal val="#ppt_x"/>
                                          </p:val>
                                        </p:tav>
                                        <p:tav tm="100000">
                                          <p:val>
                                            <p:strVal val="#ppt_x"/>
                                          </p:val>
                                        </p:tav>
                                      </p:tavLst>
                                    </p:anim>
                                    <p:anim calcmode="lin" valueType="num">
                                      <p:cBhvr>
                                        <p:cTn id="25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42" presetClass="entr" presetSubtype="0" fill="hold" grpId="0" nodeType="clickEffect">
                                  <p:stCondLst>
                                    <p:cond delay="0"/>
                                  </p:stCondLst>
                                  <p:childTnLst>
                                    <p:set>
                                      <p:cBhvr>
                                        <p:cTn id="259" dur="1" fill="hold">
                                          <p:stCondLst>
                                            <p:cond delay="0"/>
                                          </p:stCondLst>
                                        </p:cTn>
                                        <p:tgtEl>
                                          <p:spTgt spid="65"/>
                                        </p:tgtEl>
                                        <p:attrNameLst>
                                          <p:attrName>style.visibility</p:attrName>
                                        </p:attrNameLst>
                                      </p:cBhvr>
                                      <p:to>
                                        <p:strVal val="visible"/>
                                      </p:to>
                                    </p:set>
                                    <p:animEffect transition="in" filter="fade">
                                      <p:cBhvr>
                                        <p:cTn id="260" dur="1000"/>
                                        <p:tgtEl>
                                          <p:spTgt spid="65"/>
                                        </p:tgtEl>
                                      </p:cBhvr>
                                    </p:animEffect>
                                    <p:anim calcmode="lin" valueType="num">
                                      <p:cBhvr>
                                        <p:cTn id="261" dur="1000" fill="hold"/>
                                        <p:tgtEl>
                                          <p:spTgt spid="65"/>
                                        </p:tgtEl>
                                        <p:attrNameLst>
                                          <p:attrName>ppt_x</p:attrName>
                                        </p:attrNameLst>
                                      </p:cBhvr>
                                      <p:tavLst>
                                        <p:tav tm="0">
                                          <p:val>
                                            <p:strVal val="#ppt_x"/>
                                          </p:val>
                                        </p:tav>
                                        <p:tav tm="100000">
                                          <p:val>
                                            <p:strVal val="#ppt_x"/>
                                          </p:val>
                                        </p:tav>
                                      </p:tavLst>
                                    </p:anim>
                                    <p:anim calcmode="lin" valueType="num">
                                      <p:cBhvr>
                                        <p:cTn id="262"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42" presetClass="entr" presetSubtype="0" fill="hold" grpId="0" nodeType="clickEffect">
                                  <p:stCondLst>
                                    <p:cond delay="0"/>
                                  </p:stCondLst>
                                  <p:childTnLst>
                                    <p:set>
                                      <p:cBhvr>
                                        <p:cTn id="266" dur="1" fill="hold">
                                          <p:stCondLst>
                                            <p:cond delay="0"/>
                                          </p:stCondLst>
                                        </p:cTn>
                                        <p:tgtEl>
                                          <p:spTgt spid="66"/>
                                        </p:tgtEl>
                                        <p:attrNameLst>
                                          <p:attrName>style.visibility</p:attrName>
                                        </p:attrNameLst>
                                      </p:cBhvr>
                                      <p:to>
                                        <p:strVal val="visible"/>
                                      </p:to>
                                    </p:set>
                                    <p:animEffect transition="in" filter="fade">
                                      <p:cBhvr>
                                        <p:cTn id="267" dur="1000"/>
                                        <p:tgtEl>
                                          <p:spTgt spid="66"/>
                                        </p:tgtEl>
                                      </p:cBhvr>
                                    </p:animEffect>
                                    <p:anim calcmode="lin" valueType="num">
                                      <p:cBhvr>
                                        <p:cTn id="268" dur="1000" fill="hold"/>
                                        <p:tgtEl>
                                          <p:spTgt spid="66"/>
                                        </p:tgtEl>
                                        <p:attrNameLst>
                                          <p:attrName>ppt_x</p:attrName>
                                        </p:attrNameLst>
                                      </p:cBhvr>
                                      <p:tavLst>
                                        <p:tav tm="0">
                                          <p:val>
                                            <p:strVal val="#ppt_x"/>
                                          </p:val>
                                        </p:tav>
                                        <p:tav tm="100000">
                                          <p:val>
                                            <p:strVal val="#ppt_x"/>
                                          </p:val>
                                        </p:tav>
                                      </p:tavLst>
                                    </p:anim>
                                    <p:anim calcmode="lin" valueType="num">
                                      <p:cBhvr>
                                        <p:cTn id="26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70" fill="hold">
                      <p:stCondLst>
                        <p:cond delay="indefinite"/>
                      </p:stCondLst>
                      <p:childTnLst>
                        <p:par>
                          <p:cTn id="271" fill="hold">
                            <p:stCondLst>
                              <p:cond delay="0"/>
                            </p:stCondLst>
                            <p:childTnLst>
                              <p:par>
                                <p:cTn id="272" presetID="22" presetClass="entr" presetSubtype="1" fill="hold" nodeType="clickEffect">
                                  <p:stCondLst>
                                    <p:cond delay="0"/>
                                  </p:stCondLst>
                                  <p:childTnLst>
                                    <p:set>
                                      <p:cBhvr>
                                        <p:cTn id="273" dur="1" fill="hold">
                                          <p:stCondLst>
                                            <p:cond delay="0"/>
                                          </p:stCondLst>
                                        </p:cTn>
                                        <p:tgtEl>
                                          <p:spTgt spid="5"/>
                                        </p:tgtEl>
                                        <p:attrNameLst>
                                          <p:attrName>style.visibility</p:attrName>
                                        </p:attrNameLst>
                                      </p:cBhvr>
                                      <p:to>
                                        <p:strVal val="visible"/>
                                      </p:to>
                                    </p:set>
                                    <p:animEffect transition="in" filter="wipe(up)">
                                      <p:cBhvr>
                                        <p:cTn id="274" dur="1000"/>
                                        <p:tgtEl>
                                          <p:spTgt spid="5"/>
                                        </p:tgtEl>
                                      </p:cBhvr>
                                    </p:animEffect>
                                  </p:childTnLst>
                                </p:cTn>
                              </p:par>
                            </p:childTnLst>
                          </p:cTn>
                        </p:par>
                      </p:childTnLst>
                    </p:cTn>
                  </p:par>
                  <p:par>
                    <p:cTn id="275" fill="hold">
                      <p:stCondLst>
                        <p:cond delay="indefinite"/>
                      </p:stCondLst>
                      <p:childTnLst>
                        <p:par>
                          <p:cTn id="276" fill="hold">
                            <p:stCondLst>
                              <p:cond delay="0"/>
                            </p:stCondLst>
                            <p:childTnLst>
                              <p:par>
                                <p:cTn id="277" presetID="42" presetClass="entr" presetSubtype="0" fill="hold" grpId="0" nodeType="clickEffect">
                                  <p:stCondLst>
                                    <p:cond delay="0"/>
                                  </p:stCondLst>
                                  <p:childTnLst>
                                    <p:set>
                                      <p:cBhvr>
                                        <p:cTn id="278" dur="1" fill="hold">
                                          <p:stCondLst>
                                            <p:cond delay="0"/>
                                          </p:stCondLst>
                                        </p:cTn>
                                        <p:tgtEl>
                                          <p:spTgt spid="10"/>
                                        </p:tgtEl>
                                        <p:attrNameLst>
                                          <p:attrName>style.visibility</p:attrName>
                                        </p:attrNameLst>
                                      </p:cBhvr>
                                      <p:to>
                                        <p:strVal val="visible"/>
                                      </p:to>
                                    </p:set>
                                    <p:animEffect transition="in" filter="fade">
                                      <p:cBhvr>
                                        <p:cTn id="279" dur="1000"/>
                                        <p:tgtEl>
                                          <p:spTgt spid="10"/>
                                        </p:tgtEl>
                                      </p:cBhvr>
                                    </p:animEffect>
                                    <p:anim calcmode="lin" valueType="num">
                                      <p:cBhvr>
                                        <p:cTn id="280" dur="1000" fill="hold"/>
                                        <p:tgtEl>
                                          <p:spTgt spid="10"/>
                                        </p:tgtEl>
                                        <p:attrNameLst>
                                          <p:attrName>ppt_x</p:attrName>
                                        </p:attrNameLst>
                                      </p:cBhvr>
                                      <p:tavLst>
                                        <p:tav tm="0">
                                          <p:val>
                                            <p:strVal val="#ppt_x"/>
                                          </p:val>
                                        </p:tav>
                                        <p:tav tm="100000">
                                          <p:val>
                                            <p:strVal val="#ppt_x"/>
                                          </p:val>
                                        </p:tav>
                                      </p:tavLst>
                                    </p:anim>
                                    <p:anim calcmode="lin" valueType="num">
                                      <p:cBhvr>
                                        <p:cTn id="28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42" presetClass="entr" presetSubtype="0" fill="hold" grpId="0" nodeType="clickEffect">
                                  <p:stCondLst>
                                    <p:cond delay="0"/>
                                  </p:stCondLst>
                                  <p:childTnLst>
                                    <p:set>
                                      <p:cBhvr>
                                        <p:cTn id="285" dur="1" fill="hold">
                                          <p:stCondLst>
                                            <p:cond delay="0"/>
                                          </p:stCondLst>
                                        </p:cTn>
                                        <p:tgtEl>
                                          <p:spTgt spid="12"/>
                                        </p:tgtEl>
                                        <p:attrNameLst>
                                          <p:attrName>style.visibility</p:attrName>
                                        </p:attrNameLst>
                                      </p:cBhvr>
                                      <p:to>
                                        <p:strVal val="visible"/>
                                      </p:to>
                                    </p:set>
                                    <p:animEffect transition="in" filter="fade">
                                      <p:cBhvr>
                                        <p:cTn id="286" dur="1000"/>
                                        <p:tgtEl>
                                          <p:spTgt spid="12"/>
                                        </p:tgtEl>
                                      </p:cBhvr>
                                    </p:animEffect>
                                    <p:anim calcmode="lin" valueType="num">
                                      <p:cBhvr>
                                        <p:cTn id="287" dur="1000" fill="hold"/>
                                        <p:tgtEl>
                                          <p:spTgt spid="12"/>
                                        </p:tgtEl>
                                        <p:attrNameLst>
                                          <p:attrName>ppt_x</p:attrName>
                                        </p:attrNameLst>
                                      </p:cBhvr>
                                      <p:tavLst>
                                        <p:tav tm="0">
                                          <p:val>
                                            <p:strVal val="#ppt_x"/>
                                          </p:val>
                                        </p:tav>
                                        <p:tav tm="100000">
                                          <p:val>
                                            <p:strVal val="#ppt_x"/>
                                          </p:val>
                                        </p:tav>
                                      </p:tavLst>
                                    </p:anim>
                                    <p:anim calcmode="lin" valueType="num">
                                      <p:cBhvr>
                                        <p:cTn id="28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42" presetClass="entr" presetSubtype="0" fill="hold" grpId="0" nodeType="clickEffect">
                                  <p:stCondLst>
                                    <p:cond delay="0"/>
                                  </p:stCondLst>
                                  <p:childTnLst>
                                    <p:set>
                                      <p:cBhvr>
                                        <p:cTn id="292" dur="1" fill="hold">
                                          <p:stCondLst>
                                            <p:cond delay="0"/>
                                          </p:stCondLst>
                                        </p:cTn>
                                        <p:tgtEl>
                                          <p:spTgt spid="13"/>
                                        </p:tgtEl>
                                        <p:attrNameLst>
                                          <p:attrName>style.visibility</p:attrName>
                                        </p:attrNameLst>
                                      </p:cBhvr>
                                      <p:to>
                                        <p:strVal val="visible"/>
                                      </p:to>
                                    </p:set>
                                    <p:animEffect transition="in" filter="fade">
                                      <p:cBhvr>
                                        <p:cTn id="293" dur="1000"/>
                                        <p:tgtEl>
                                          <p:spTgt spid="13"/>
                                        </p:tgtEl>
                                      </p:cBhvr>
                                    </p:animEffect>
                                    <p:anim calcmode="lin" valueType="num">
                                      <p:cBhvr>
                                        <p:cTn id="294" dur="1000" fill="hold"/>
                                        <p:tgtEl>
                                          <p:spTgt spid="13"/>
                                        </p:tgtEl>
                                        <p:attrNameLst>
                                          <p:attrName>ppt_x</p:attrName>
                                        </p:attrNameLst>
                                      </p:cBhvr>
                                      <p:tavLst>
                                        <p:tav tm="0">
                                          <p:val>
                                            <p:strVal val="#ppt_x"/>
                                          </p:val>
                                        </p:tav>
                                        <p:tav tm="100000">
                                          <p:val>
                                            <p:strVal val="#ppt_x"/>
                                          </p:val>
                                        </p:tav>
                                      </p:tavLst>
                                    </p:anim>
                                    <p:anim calcmode="lin" valueType="num">
                                      <p:cBhvr>
                                        <p:cTn id="29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6" fill="hold">
                      <p:stCondLst>
                        <p:cond delay="indefinite"/>
                      </p:stCondLst>
                      <p:childTnLst>
                        <p:par>
                          <p:cTn id="297" fill="hold">
                            <p:stCondLst>
                              <p:cond delay="0"/>
                            </p:stCondLst>
                            <p:childTnLst>
                              <p:par>
                                <p:cTn id="298" presetID="42" presetClass="entr" presetSubtype="0" fill="hold" grpId="0" nodeType="clickEffect">
                                  <p:stCondLst>
                                    <p:cond delay="0"/>
                                  </p:stCondLst>
                                  <p:childTnLst>
                                    <p:set>
                                      <p:cBhvr>
                                        <p:cTn id="299" dur="1" fill="hold">
                                          <p:stCondLst>
                                            <p:cond delay="0"/>
                                          </p:stCondLst>
                                        </p:cTn>
                                        <p:tgtEl>
                                          <p:spTgt spid="20"/>
                                        </p:tgtEl>
                                        <p:attrNameLst>
                                          <p:attrName>style.visibility</p:attrName>
                                        </p:attrNameLst>
                                      </p:cBhvr>
                                      <p:to>
                                        <p:strVal val="visible"/>
                                      </p:to>
                                    </p:set>
                                    <p:animEffect transition="in" filter="fade">
                                      <p:cBhvr>
                                        <p:cTn id="300" dur="1000"/>
                                        <p:tgtEl>
                                          <p:spTgt spid="20"/>
                                        </p:tgtEl>
                                      </p:cBhvr>
                                    </p:animEffect>
                                    <p:anim calcmode="lin" valueType="num">
                                      <p:cBhvr>
                                        <p:cTn id="301" dur="1000" fill="hold"/>
                                        <p:tgtEl>
                                          <p:spTgt spid="20"/>
                                        </p:tgtEl>
                                        <p:attrNameLst>
                                          <p:attrName>ppt_x</p:attrName>
                                        </p:attrNameLst>
                                      </p:cBhvr>
                                      <p:tavLst>
                                        <p:tav tm="0">
                                          <p:val>
                                            <p:strVal val="#ppt_x"/>
                                          </p:val>
                                        </p:tav>
                                        <p:tav tm="100000">
                                          <p:val>
                                            <p:strVal val="#ppt_x"/>
                                          </p:val>
                                        </p:tav>
                                      </p:tavLst>
                                    </p:anim>
                                    <p:anim calcmode="lin" valueType="num">
                                      <p:cBhvr>
                                        <p:cTn id="30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42" presetClass="entr" presetSubtype="0" fill="hold" grpId="0" nodeType="clickEffect">
                                  <p:stCondLst>
                                    <p:cond delay="0"/>
                                  </p:stCondLst>
                                  <p:childTnLst>
                                    <p:set>
                                      <p:cBhvr>
                                        <p:cTn id="306" dur="1" fill="hold">
                                          <p:stCondLst>
                                            <p:cond delay="0"/>
                                          </p:stCondLst>
                                        </p:cTn>
                                        <p:tgtEl>
                                          <p:spTgt spid="21"/>
                                        </p:tgtEl>
                                        <p:attrNameLst>
                                          <p:attrName>style.visibility</p:attrName>
                                        </p:attrNameLst>
                                      </p:cBhvr>
                                      <p:to>
                                        <p:strVal val="visible"/>
                                      </p:to>
                                    </p:set>
                                    <p:animEffect transition="in" filter="fade">
                                      <p:cBhvr>
                                        <p:cTn id="307" dur="1000"/>
                                        <p:tgtEl>
                                          <p:spTgt spid="21"/>
                                        </p:tgtEl>
                                      </p:cBhvr>
                                    </p:animEffect>
                                    <p:anim calcmode="lin" valueType="num">
                                      <p:cBhvr>
                                        <p:cTn id="308" dur="1000" fill="hold"/>
                                        <p:tgtEl>
                                          <p:spTgt spid="21"/>
                                        </p:tgtEl>
                                        <p:attrNameLst>
                                          <p:attrName>ppt_x</p:attrName>
                                        </p:attrNameLst>
                                      </p:cBhvr>
                                      <p:tavLst>
                                        <p:tav tm="0">
                                          <p:val>
                                            <p:strVal val="#ppt_x"/>
                                          </p:val>
                                        </p:tav>
                                        <p:tav tm="100000">
                                          <p:val>
                                            <p:strVal val="#ppt_x"/>
                                          </p:val>
                                        </p:tav>
                                      </p:tavLst>
                                    </p:anim>
                                    <p:anim calcmode="lin" valueType="num">
                                      <p:cBhvr>
                                        <p:cTn id="30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0" fill="hold">
                      <p:stCondLst>
                        <p:cond delay="indefinite"/>
                      </p:stCondLst>
                      <p:childTnLst>
                        <p:par>
                          <p:cTn id="311" fill="hold">
                            <p:stCondLst>
                              <p:cond delay="0"/>
                            </p:stCondLst>
                            <p:childTnLst>
                              <p:par>
                                <p:cTn id="312" presetID="42" presetClass="entr" presetSubtype="0" fill="hold" grpId="0" nodeType="clickEffect">
                                  <p:stCondLst>
                                    <p:cond delay="0"/>
                                  </p:stCondLst>
                                  <p:childTnLst>
                                    <p:set>
                                      <p:cBhvr>
                                        <p:cTn id="313" dur="1" fill="hold">
                                          <p:stCondLst>
                                            <p:cond delay="0"/>
                                          </p:stCondLst>
                                        </p:cTn>
                                        <p:tgtEl>
                                          <p:spTgt spid="22"/>
                                        </p:tgtEl>
                                        <p:attrNameLst>
                                          <p:attrName>style.visibility</p:attrName>
                                        </p:attrNameLst>
                                      </p:cBhvr>
                                      <p:to>
                                        <p:strVal val="visible"/>
                                      </p:to>
                                    </p:set>
                                    <p:animEffect transition="in" filter="fade">
                                      <p:cBhvr>
                                        <p:cTn id="314" dur="1000"/>
                                        <p:tgtEl>
                                          <p:spTgt spid="22"/>
                                        </p:tgtEl>
                                      </p:cBhvr>
                                    </p:animEffect>
                                    <p:anim calcmode="lin" valueType="num">
                                      <p:cBhvr>
                                        <p:cTn id="315" dur="1000" fill="hold"/>
                                        <p:tgtEl>
                                          <p:spTgt spid="22"/>
                                        </p:tgtEl>
                                        <p:attrNameLst>
                                          <p:attrName>ppt_x</p:attrName>
                                        </p:attrNameLst>
                                      </p:cBhvr>
                                      <p:tavLst>
                                        <p:tav tm="0">
                                          <p:val>
                                            <p:strVal val="#ppt_x"/>
                                          </p:val>
                                        </p:tav>
                                        <p:tav tm="100000">
                                          <p:val>
                                            <p:strVal val="#ppt_x"/>
                                          </p:val>
                                        </p:tav>
                                      </p:tavLst>
                                    </p:anim>
                                    <p:anim calcmode="lin" valueType="num">
                                      <p:cBhvr>
                                        <p:cTn id="3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7" fill="hold">
                      <p:stCondLst>
                        <p:cond delay="indefinite"/>
                      </p:stCondLst>
                      <p:childTnLst>
                        <p:par>
                          <p:cTn id="318" fill="hold">
                            <p:stCondLst>
                              <p:cond delay="0"/>
                            </p:stCondLst>
                            <p:childTnLst>
                              <p:par>
                                <p:cTn id="319" presetID="42" presetClass="entr" presetSubtype="0" fill="hold" grpId="0" nodeType="clickEffect">
                                  <p:stCondLst>
                                    <p:cond delay="0"/>
                                  </p:stCondLst>
                                  <p:childTnLst>
                                    <p:set>
                                      <p:cBhvr>
                                        <p:cTn id="320" dur="1" fill="hold">
                                          <p:stCondLst>
                                            <p:cond delay="0"/>
                                          </p:stCondLst>
                                        </p:cTn>
                                        <p:tgtEl>
                                          <p:spTgt spid="48"/>
                                        </p:tgtEl>
                                        <p:attrNameLst>
                                          <p:attrName>style.visibility</p:attrName>
                                        </p:attrNameLst>
                                      </p:cBhvr>
                                      <p:to>
                                        <p:strVal val="visible"/>
                                      </p:to>
                                    </p:set>
                                    <p:animEffect transition="in" filter="fade">
                                      <p:cBhvr>
                                        <p:cTn id="321" dur="1000"/>
                                        <p:tgtEl>
                                          <p:spTgt spid="48"/>
                                        </p:tgtEl>
                                      </p:cBhvr>
                                    </p:animEffect>
                                    <p:anim calcmode="lin" valueType="num">
                                      <p:cBhvr>
                                        <p:cTn id="322" dur="1000" fill="hold"/>
                                        <p:tgtEl>
                                          <p:spTgt spid="48"/>
                                        </p:tgtEl>
                                        <p:attrNameLst>
                                          <p:attrName>ppt_x</p:attrName>
                                        </p:attrNameLst>
                                      </p:cBhvr>
                                      <p:tavLst>
                                        <p:tav tm="0">
                                          <p:val>
                                            <p:strVal val="#ppt_x"/>
                                          </p:val>
                                        </p:tav>
                                        <p:tav tm="100000">
                                          <p:val>
                                            <p:strVal val="#ppt_x"/>
                                          </p:val>
                                        </p:tav>
                                      </p:tavLst>
                                    </p:anim>
                                    <p:anim calcmode="lin" valueType="num">
                                      <p:cBhvr>
                                        <p:cTn id="32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24" fill="hold">
                      <p:stCondLst>
                        <p:cond delay="indefinite"/>
                      </p:stCondLst>
                      <p:childTnLst>
                        <p:par>
                          <p:cTn id="325" fill="hold">
                            <p:stCondLst>
                              <p:cond delay="0"/>
                            </p:stCondLst>
                            <p:childTnLst>
                              <p:par>
                                <p:cTn id="326" presetID="42" presetClass="entr" presetSubtype="0" fill="hold" grpId="0" nodeType="clickEffect">
                                  <p:stCondLst>
                                    <p:cond delay="0"/>
                                  </p:stCondLst>
                                  <p:childTnLst>
                                    <p:set>
                                      <p:cBhvr>
                                        <p:cTn id="327" dur="1" fill="hold">
                                          <p:stCondLst>
                                            <p:cond delay="0"/>
                                          </p:stCondLst>
                                        </p:cTn>
                                        <p:tgtEl>
                                          <p:spTgt spid="24"/>
                                        </p:tgtEl>
                                        <p:attrNameLst>
                                          <p:attrName>style.visibility</p:attrName>
                                        </p:attrNameLst>
                                      </p:cBhvr>
                                      <p:to>
                                        <p:strVal val="visible"/>
                                      </p:to>
                                    </p:set>
                                    <p:animEffect transition="in" filter="fade">
                                      <p:cBhvr>
                                        <p:cTn id="328" dur="1000"/>
                                        <p:tgtEl>
                                          <p:spTgt spid="24"/>
                                        </p:tgtEl>
                                      </p:cBhvr>
                                    </p:animEffect>
                                    <p:anim calcmode="lin" valueType="num">
                                      <p:cBhvr>
                                        <p:cTn id="329" dur="1000" fill="hold"/>
                                        <p:tgtEl>
                                          <p:spTgt spid="24"/>
                                        </p:tgtEl>
                                        <p:attrNameLst>
                                          <p:attrName>ppt_x</p:attrName>
                                        </p:attrNameLst>
                                      </p:cBhvr>
                                      <p:tavLst>
                                        <p:tav tm="0">
                                          <p:val>
                                            <p:strVal val="#ppt_x"/>
                                          </p:val>
                                        </p:tav>
                                        <p:tav tm="100000">
                                          <p:val>
                                            <p:strVal val="#ppt_x"/>
                                          </p:val>
                                        </p:tav>
                                      </p:tavLst>
                                    </p:anim>
                                    <p:anim calcmode="lin" valueType="num">
                                      <p:cBhvr>
                                        <p:cTn id="3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5" grpId="0"/>
      <p:bldP spid="16" grpId="0"/>
      <p:bldP spid="17" grpId="0"/>
      <p:bldP spid="18" grpId="0"/>
      <p:bldP spid="19" grpId="0"/>
      <p:bldP spid="35" grpId="0"/>
      <p:bldP spid="37" grpId="0"/>
      <p:bldP spid="51" grpId="0"/>
      <p:bldP spid="52" grpId="0"/>
      <p:bldP spid="53" grpId="0"/>
      <p:bldP spid="54" grpId="0"/>
      <p:bldP spid="55" grpId="0"/>
      <p:bldP spid="56" grpId="0"/>
      <p:bldP spid="58" grpId="0"/>
      <p:bldP spid="59" grpId="0"/>
      <p:bldP spid="60" grpId="0"/>
      <p:bldP spid="61" grpId="0"/>
      <p:bldP spid="62" grpId="0"/>
      <p:bldP spid="65" grpId="0"/>
      <p:bldP spid="66" grpId="0"/>
      <p:bldP spid="10" grpId="0"/>
      <p:bldP spid="12" grpId="0"/>
      <p:bldP spid="13" grpId="0"/>
      <p:bldP spid="20" grpId="0"/>
      <p:bldP spid="21" grpId="0"/>
      <p:bldP spid="22" grpId="0"/>
      <p:bldP spid="48"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9" name="Line 6"/>
          <p:cNvSpPr>
            <a:spLocks noChangeShapeType="1"/>
          </p:cNvSpPr>
          <p:nvPr/>
        </p:nvSpPr>
        <p:spPr bwMode="auto">
          <a:xfrm flipV="1">
            <a:off x="1558925" y="938213"/>
            <a:ext cx="693738" cy="693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1558925" y="898525"/>
            <a:ext cx="915988" cy="917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1558925" y="904875"/>
            <a:ext cx="1092200" cy="1093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1558925" y="941388"/>
            <a:ext cx="1238250" cy="1241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1579563" y="1003300"/>
            <a:ext cx="1339850" cy="1341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1762125" y="1079500"/>
            <a:ext cx="1263650" cy="1265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1944688" y="1166813"/>
            <a:ext cx="1177925" cy="1177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2128838" y="1257300"/>
            <a:ext cx="1085850" cy="1087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2311400" y="1349375"/>
            <a:ext cx="995363" cy="995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2493963" y="1436688"/>
            <a:ext cx="908050" cy="908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2676525" y="1516063"/>
            <a:ext cx="828675" cy="828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2860675" y="1579563"/>
            <a:ext cx="763588" cy="765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3043238" y="1628775"/>
            <a:ext cx="715963" cy="715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3225800" y="1657350"/>
            <a:ext cx="685800" cy="687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3408363" y="1670050"/>
            <a:ext cx="674688" cy="674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1558925" y="4292600"/>
            <a:ext cx="87313" cy="87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3592513" y="1662113"/>
            <a:ext cx="681038" cy="682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1558925" y="4292600"/>
            <a:ext cx="269875" cy="271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3775075" y="1636713"/>
            <a:ext cx="706438" cy="708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1558925" y="4292600"/>
            <a:ext cx="454025" cy="454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3957638" y="1597025"/>
            <a:ext cx="747713" cy="747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1558925" y="4292600"/>
            <a:ext cx="636588" cy="636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4140200" y="1549400"/>
            <a:ext cx="795338" cy="795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1558925" y="4292600"/>
            <a:ext cx="819150" cy="82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4324350" y="1685925"/>
            <a:ext cx="657225" cy="658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1558925" y="4292600"/>
            <a:ext cx="1001713" cy="1003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4506913" y="1870075"/>
            <a:ext cx="474663" cy="474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1609725" y="4292600"/>
            <a:ext cx="1135063" cy="1136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4689475" y="2052638"/>
            <a:ext cx="292100" cy="292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1689100" y="4292600"/>
            <a:ext cx="1238250" cy="1239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4872038" y="2235200"/>
            <a:ext cx="109538" cy="10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1774825" y="4292600"/>
            <a:ext cx="1335088" cy="133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1868488" y="4292600"/>
            <a:ext cx="1423988" cy="1425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1974850" y="4292600"/>
            <a:ext cx="1501775" cy="1503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2092325" y="4292600"/>
            <a:ext cx="1566863" cy="1566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2225675" y="4292600"/>
            <a:ext cx="1616075" cy="1619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2371725" y="4292600"/>
            <a:ext cx="1652588" cy="1654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2541588" y="4292600"/>
            <a:ext cx="1666875" cy="166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2755900" y="4292600"/>
            <a:ext cx="1635125" cy="163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3554413" y="4292600"/>
            <a:ext cx="1019175" cy="1020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V="1">
            <a:off x="3838575" y="4292600"/>
            <a:ext cx="917575" cy="919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V="1">
            <a:off x="4043363" y="4292600"/>
            <a:ext cx="896938" cy="896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V="1">
            <a:off x="4222750" y="4432300"/>
            <a:ext cx="758825"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V="1">
            <a:off x="4391025" y="4616450"/>
            <a:ext cx="590550" cy="592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4549775" y="4799013"/>
            <a:ext cx="431800" cy="433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4705350" y="4983163"/>
            <a:ext cx="276225" cy="277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V="1">
            <a:off x="4856163" y="5165725"/>
            <a:ext cx="125413" cy="125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1558925" y="4292600"/>
            <a:ext cx="3422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V="1">
            <a:off x="1558925" y="2344738"/>
            <a:ext cx="20638" cy="20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1558925" y="2344738"/>
            <a:ext cx="203200" cy="203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1725613"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1908175"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V="1">
            <a:off x="2090738"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V="1">
            <a:off x="2273300"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2457450"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V="1">
            <a:off x="2640013"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V="1">
            <a:off x="2822575"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3005138"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V="1">
            <a:off x="3189288"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flipV="1">
            <a:off x="3371850"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V="1">
            <a:off x="3554413"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V="1">
            <a:off x="3736975"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V="1">
            <a:off x="3921125"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V="1">
            <a:off x="4103688"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V="1">
            <a:off x="4286250"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V="1">
            <a:off x="4468813"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flipV="1">
            <a:off x="4652963"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flipV="1">
            <a:off x="4835525" y="2419350"/>
            <a:ext cx="146050" cy="146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H="1" flipV="1">
            <a:off x="1558925" y="2544763"/>
            <a:ext cx="20638" cy="20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H="1" flipV="1">
            <a:off x="1558925" y="2362200"/>
            <a:ext cx="203200" cy="203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flipV="1">
            <a:off x="1725613"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flipH="1" flipV="1">
            <a:off x="1908175"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H="1" flipV="1">
            <a:off x="2090738"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flipH="1" flipV="1">
            <a:off x="2273300"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flipH="1" flipV="1">
            <a:off x="2457450"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flipV="1">
            <a:off x="2640013"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flipH="1" flipV="1">
            <a:off x="2822575"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flipH="1" flipV="1">
            <a:off x="3005138"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H="1" flipV="1">
            <a:off x="3189288"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flipH="1" flipV="1">
            <a:off x="3371850"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flipH="1" flipV="1">
            <a:off x="3554413"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flipH="1" flipV="1">
            <a:off x="3736975"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flipH="1" flipV="1">
            <a:off x="3919538"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H="1" flipV="1">
            <a:off x="4103688" y="2344738"/>
            <a:ext cx="219075"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flipH="1" flipV="1">
            <a:off x="4286250"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H="1" flipV="1">
            <a:off x="4468813"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flipH="1" flipV="1">
            <a:off x="4651375" y="2344738"/>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flipH="1" flipV="1">
            <a:off x="4835525" y="2344738"/>
            <a:ext cx="146050" cy="147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1558925" y="2565400"/>
            <a:ext cx="3422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5"/>
          <p:cNvSpPr>
            <a:spLocks noChangeShapeType="1"/>
          </p:cNvSpPr>
          <p:nvPr/>
        </p:nvSpPr>
        <p:spPr bwMode="auto">
          <a:xfrm>
            <a:off x="1558925" y="2344738"/>
            <a:ext cx="3422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6"/>
          <p:cNvSpPr>
            <a:spLocks noChangeShapeType="1"/>
          </p:cNvSpPr>
          <p:nvPr/>
        </p:nvSpPr>
        <p:spPr bwMode="auto">
          <a:xfrm>
            <a:off x="4981575" y="1539875"/>
            <a:ext cx="0" cy="1025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a:off x="1558925" y="1495425"/>
            <a:ext cx="0" cy="1069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8"/>
          <p:cNvSpPr>
            <a:spLocks/>
          </p:cNvSpPr>
          <p:nvPr/>
        </p:nvSpPr>
        <p:spPr bwMode="auto">
          <a:xfrm>
            <a:off x="1558925" y="886778"/>
            <a:ext cx="3422650" cy="773113"/>
          </a:xfrm>
          <a:custGeom>
            <a:avLst/>
            <a:gdLst>
              <a:gd name="T0" fmla="*/ 134 w 6469"/>
              <a:gd name="T1" fmla="*/ 952 h 1460"/>
              <a:gd name="T2" fmla="*/ 275 w 6469"/>
              <a:gd name="T3" fmla="*/ 775 h 1460"/>
              <a:gd name="T4" fmla="*/ 425 w 6469"/>
              <a:gd name="T5" fmla="*/ 608 h 1460"/>
              <a:gd name="T6" fmla="*/ 506 w 6469"/>
              <a:gd name="T7" fmla="*/ 528 h 1460"/>
              <a:gd name="T8" fmla="*/ 592 w 6469"/>
              <a:gd name="T9" fmla="*/ 453 h 1460"/>
              <a:gd name="T10" fmla="*/ 682 w 6469"/>
              <a:gd name="T11" fmla="*/ 383 h 1460"/>
              <a:gd name="T12" fmla="*/ 778 w 6469"/>
              <a:gd name="T13" fmla="*/ 318 h 1460"/>
              <a:gd name="T14" fmla="*/ 878 w 6469"/>
              <a:gd name="T15" fmla="*/ 257 h 1460"/>
              <a:gd name="T16" fmla="*/ 983 w 6469"/>
              <a:gd name="T17" fmla="*/ 203 h 1460"/>
              <a:gd name="T18" fmla="*/ 1093 w 6469"/>
              <a:gd name="T19" fmla="*/ 153 h 1460"/>
              <a:gd name="T20" fmla="*/ 1205 w 6469"/>
              <a:gd name="T21" fmla="*/ 111 h 1460"/>
              <a:gd name="T22" fmla="*/ 1320 w 6469"/>
              <a:gd name="T23" fmla="*/ 75 h 1460"/>
              <a:gd name="T24" fmla="*/ 1437 w 6469"/>
              <a:gd name="T25" fmla="*/ 45 h 1460"/>
              <a:gd name="T26" fmla="*/ 1554 w 6469"/>
              <a:gd name="T27" fmla="*/ 23 h 1460"/>
              <a:gd name="T28" fmla="*/ 1672 w 6469"/>
              <a:gd name="T29" fmla="*/ 8 h 1460"/>
              <a:gd name="T30" fmla="*/ 1790 w 6469"/>
              <a:gd name="T31" fmla="*/ 1 h 1460"/>
              <a:gd name="T32" fmla="*/ 1906 w 6469"/>
              <a:gd name="T33" fmla="*/ 1 h 1460"/>
              <a:gd name="T34" fmla="*/ 2021 w 6469"/>
              <a:gd name="T35" fmla="*/ 10 h 1460"/>
              <a:gd name="T36" fmla="*/ 2134 w 6469"/>
              <a:gd name="T37" fmla="*/ 27 h 1460"/>
              <a:gd name="T38" fmla="*/ 2243 w 6469"/>
              <a:gd name="T39" fmla="*/ 53 h 1460"/>
              <a:gd name="T40" fmla="*/ 2349 w 6469"/>
              <a:gd name="T41" fmla="*/ 89 h 1460"/>
              <a:gd name="T42" fmla="*/ 2450 w 6469"/>
              <a:gd name="T43" fmla="*/ 133 h 1460"/>
              <a:gd name="T44" fmla="*/ 2547 w 6469"/>
              <a:gd name="T45" fmla="*/ 186 h 1460"/>
              <a:gd name="T46" fmla="*/ 2642 w 6469"/>
              <a:gd name="T47" fmla="*/ 246 h 1460"/>
              <a:gd name="T48" fmla="*/ 2732 w 6469"/>
              <a:gd name="T49" fmla="*/ 314 h 1460"/>
              <a:gd name="T50" fmla="*/ 2905 w 6469"/>
              <a:gd name="T51" fmla="*/ 461 h 1460"/>
              <a:gd name="T52" fmla="*/ 3072 w 6469"/>
              <a:gd name="T53" fmla="*/ 623 h 1460"/>
              <a:gd name="T54" fmla="*/ 3317 w 6469"/>
              <a:gd name="T55" fmla="*/ 868 h 1460"/>
              <a:gd name="T56" fmla="*/ 3482 w 6469"/>
              <a:gd name="T57" fmla="*/ 1020 h 1460"/>
              <a:gd name="T58" fmla="*/ 3569 w 6469"/>
              <a:gd name="T59" fmla="*/ 1090 h 1460"/>
              <a:gd name="T60" fmla="*/ 3656 w 6469"/>
              <a:gd name="T61" fmla="*/ 1154 h 1460"/>
              <a:gd name="T62" fmla="*/ 3747 w 6469"/>
              <a:gd name="T63" fmla="*/ 1210 h 1460"/>
              <a:gd name="T64" fmla="*/ 3840 w 6469"/>
              <a:gd name="T65" fmla="*/ 1261 h 1460"/>
              <a:gd name="T66" fmla="*/ 3936 w 6469"/>
              <a:gd name="T67" fmla="*/ 1305 h 1460"/>
              <a:gd name="T68" fmla="*/ 4034 w 6469"/>
              <a:gd name="T69" fmla="*/ 1343 h 1460"/>
              <a:gd name="T70" fmla="*/ 4136 w 6469"/>
              <a:gd name="T71" fmla="*/ 1375 h 1460"/>
              <a:gd name="T72" fmla="*/ 4238 w 6469"/>
              <a:gd name="T73" fmla="*/ 1402 h 1460"/>
              <a:gd name="T74" fmla="*/ 4342 w 6469"/>
              <a:gd name="T75" fmla="*/ 1423 h 1460"/>
              <a:gd name="T76" fmla="*/ 4559 w 6469"/>
              <a:gd name="T77" fmla="*/ 1450 h 1460"/>
              <a:gd name="T78" fmla="*/ 4782 w 6469"/>
              <a:gd name="T79" fmla="*/ 1460 h 1460"/>
              <a:gd name="T80" fmla="*/ 5012 w 6469"/>
              <a:gd name="T81" fmla="*/ 1453 h 1460"/>
              <a:gd name="T82" fmla="*/ 5246 w 6469"/>
              <a:gd name="T83" fmla="*/ 1434 h 1460"/>
              <a:gd name="T84" fmla="*/ 5486 w 6469"/>
              <a:gd name="T85" fmla="*/ 1403 h 1460"/>
              <a:gd name="T86" fmla="*/ 5728 w 6469"/>
              <a:gd name="T87" fmla="*/ 1364 h 1460"/>
              <a:gd name="T88" fmla="*/ 5973 w 6469"/>
              <a:gd name="T89" fmla="*/ 1317 h 1460"/>
              <a:gd name="T90" fmla="*/ 6469 w 6469"/>
              <a:gd name="T91" fmla="*/ 1215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9" h="1460">
                <a:moveTo>
                  <a:pt x="0" y="1132"/>
                </a:moveTo>
                <a:lnTo>
                  <a:pt x="134" y="952"/>
                </a:lnTo>
                <a:lnTo>
                  <a:pt x="204" y="863"/>
                </a:lnTo>
                <a:lnTo>
                  <a:pt x="275" y="775"/>
                </a:lnTo>
                <a:lnTo>
                  <a:pt x="348" y="690"/>
                </a:lnTo>
                <a:lnTo>
                  <a:pt x="425" y="608"/>
                </a:lnTo>
                <a:lnTo>
                  <a:pt x="466" y="568"/>
                </a:lnTo>
                <a:lnTo>
                  <a:pt x="506" y="528"/>
                </a:lnTo>
                <a:lnTo>
                  <a:pt x="548" y="490"/>
                </a:lnTo>
                <a:lnTo>
                  <a:pt x="592" y="453"/>
                </a:lnTo>
                <a:lnTo>
                  <a:pt x="636" y="418"/>
                </a:lnTo>
                <a:lnTo>
                  <a:pt x="682" y="383"/>
                </a:lnTo>
                <a:lnTo>
                  <a:pt x="729" y="349"/>
                </a:lnTo>
                <a:lnTo>
                  <a:pt x="778" y="318"/>
                </a:lnTo>
                <a:lnTo>
                  <a:pt x="827" y="286"/>
                </a:lnTo>
                <a:lnTo>
                  <a:pt x="878" y="257"/>
                </a:lnTo>
                <a:lnTo>
                  <a:pt x="931" y="229"/>
                </a:lnTo>
                <a:lnTo>
                  <a:pt x="983" y="203"/>
                </a:lnTo>
                <a:lnTo>
                  <a:pt x="1038" y="178"/>
                </a:lnTo>
                <a:lnTo>
                  <a:pt x="1093" y="153"/>
                </a:lnTo>
                <a:lnTo>
                  <a:pt x="1149" y="131"/>
                </a:lnTo>
                <a:lnTo>
                  <a:pt x="1205" y="111"/>
                </a:lnTo>
                <a:lnTo>
                  <a:pt x="1263" y="92"/>
                </a:lnTo>
                <a:lnTo>
                  <a:pt x="1320" y="75"/>
                </a:lnTo>
                <a:lnTo>
                  <a:pt x="1378" y="59"/>
                </a:lnTo>
                <a:lnTo>
                  <a:pt x="1437" y="45"/>
                </a:lnTo>
                <a:lnTo>
                  <a:pt x="1496" y="34"/>
                </a:lnTo>
                <a:lnTo>
                  <a:pt x="1554" y="23"/>
                </a:lnTo>
                <a:lnTo>
                  <a:pt x="1613" y="15"/>
                </a:lnTo>
                <a:lnTo>
                  <a:pt x="1672" y="8"/>
                </a:lnTo>
                <a:lnTo>
                  <a:pt x="1731" y="4"/>
                </a:lnTo>
                <a:lnTo>
                  <a:pt x="1790" y="1"/>
                </a:lnTo>
                <a:lnTo>
                  <a:pt x="1847" y="0"/>
                </a:lnTo>
                <a:lnTo>
                  <a:pt x="1906" y="1"/>
                </a:lnTo>
                <a:lnTo>
                  <a:pt x="1964" y="4"/>
                </a:lnTo>
                <a:lnTo>
                  <a:pt x="2021" y="10"/>
                </a:lnTo>
                <a:lnTo>
                  <a:pt x="2078" y="18"/>
                </a:lnTo>
                <a:lnTo>
                  <a:pt x="2134" y="27"/>
                </a:lnTo>
                <a:lnTo>
                  <a:pt x="2188" y="40"/>
                </a:lnTo>
                <a:lnTo>
                  <a:pt x="2243" y="53"/>
                </a:lnTo>
                <a:lnTo>
                  <a:pt x="2297" y="70"/>
                </a:lnTo>
                <a:lnTo>
                  <a:pt x="2349" y="89"/>
                </a:lnTo>
                <a:lnTo>
                  <a:pt x="2401" y="109"/>
                </a:lnTo>
                <a:lnTo>
                  <a:pt x="2450" y="133"/>
                </a:lnTo>
                <a:lnTo>
                  <a:pt x="2499" y="159"/>
                </a:lnTo>
                <a:lnTo>
                  <a:pt x="2547" y="186"/>
                </a:lnTo>
                <a:lnTo>
                  <a:pt x="2595" y="215"/>
                </a:lnTo>
                <a:lnTo>
                  <a:pt x="2642" y="246"/>
                </a:lnTo>
                <a:lnTo>
                  <a:pt x="2687" y="279"/>
                </a:lnTo>
                <a:lnTo>
                  <a:pt x="2732" y="314"/>
                </a:lnTo>
                <a:lnTo>
                  <a:pt x="2820" y="386"/>
                </a:lnTo>
                <a:lnTo>
                  <a:pt x="2905" y="461"/>
                </a:lnTo>
                <a:lnTo>
                  <a:pt x="2988" y="541"/>
                </a:lnTo>
                <a:lnTo>
                  <a:pt x="3072" y="623"/>
                </a:lnTo>
                <a:lnTo>
                  <a:pt x="3235" y="787"/>
                </a:lnTo>
                <a:lnTo>
                  <a:pt x="3317" y="868"/>
                </a:lnTo>
                <a:lnTo>
                  <a:pt x="3399" y="946"/>
                </a:lnTo>
                <a:lnTo>
                  <a:pt x="3482" y="1020"/>
                </a:lnTo>
                <a:lnTo>
                  <a:pt x="3525" y="1056"/>
                </a:lnTo>
                <a:lnTo>
                  <a:pt x="3569" y="1090"/>
                </a:lnTo>
                <a:lnTo>
                  <a:pt x="3613" y="1123"/>
                </a:lnTo>
                <a:lnTo>
                  <a:pt x="3656" y="1154"/>
                </a:lnTo>
                <a:lnTo>
                  <a:pt x="3702" y="1183"/>
                </a:lnTo>
                <a:lnTo>
                  <a:pt x="3747" y="1210"/>
                </a:lnTo>
                <a:lnTo>
                  <a:pt x="3793" y="1236"/>
                </a:lnTo>
                <a:lnTo>
                  <a:pt x="3840" y="1261"/>
                </a:lnTo>
                <a:lnTo>
                  <a:pt x="3888" y="1284"/>
                </a:lnTo>
                <a:lnTo>
                  <a:pt x="3936" y="1305"/>
                </a:lnTo>
                <a:lnTo>
                  <a:pt x="3985" y="1325"/>
                </a:lnTo>
                <a:lnTo>
                  <a:pt x="4034" y="1343"/>
                </a:lnTo>
                <a:lnTo>
                  <a:pt x="4085" y="1360"/>
                </a:lnTo>
                <a:lnTo>
                  <a:pt x="4136" y="1375"/>
                </a:lnTo>
                <a:lnTo>
                  <a:pt x="4186" y="1388"/>
                </a:lnTo>
                <a:lnTo>
                  <a:pt x="4238" y="1402"/>
                </a:lnTo>
                <a:lnTo>
                  <a:pt x="4290" y="1413"/>
                </a:lnTo>
                <a:lnTo>
                  <a:pt x="4342" y="1423"/>
                </a:lnTo>
                <a:lnTo>
                  <a:pt x="4451" y="1439"/>
                </a:lnTo>
                <a:lnTo>
                  <a:pt x="4559" y="1450"/>
                </a:lnTo>
                <a:lnTo>
                  <a:pt x="4670" y="1457"/>
                </a:lnTo>
                <a:lnTo>
                  <a:pt x="4782" y="1460"/>
                </a:lnTo>
                <a:lnTo>
                  <a:pt x="4896" y="1458"/>
                </a:lnTo>
                <a:lnTo>
                  <a:pt x="5012" y="1453"/>
                </a:lnTo>
                <a:lnTo>
                  <a:pt x="5128" y="1446"/>
                </a:lnTo>
                <a:lnTo>
                  <a:pt x="5246" y="1434"/>
                </a:lnTo>
                <a:lnTo>
                  <a:pt x="5365" y="1420"/>
                </a:lnTo>
                <a:lnTo>
                  <a:pt x="5486" y="1403"/>
                </a:lnTo>
                <a:lnTo>
                  <a:pt x="5606" y="1384"/>
                </a:lnTo>
                <a:lnTo>
                  <a:pt x="5728" y="1364"/>
                </a:lnTo>
                <a:lnTo>
                  <a:pt x="5850" y="1342"/>
                </a:lnTo>
                <a:lnTo>
                  <a:pt x="5973" y="1317"/>
                </a:lnTo>
                <a:lnTo>
                  <a:pt x="6221" y="1267"/>
                </a:lnTo>
                <a:lnTo>
                  <a:pt x="6469" y="121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flipV="1">
            <a:off x="4981575" y="4292600"/>
            <a:ext cx="0" cy="1025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flipV="1">
            <a:off x="1558925" y="4292600"/>
            <a:ext cx="0" cy="1068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1558925" y="5189538"/>
            <a:ext cx="3422650" cy="771525"/>
          </a:xfrm>
          <a:custGeom>
            <a:avLst/>
            <a:gdLst>
              <a:gd name="T0" fmla="*/ 134 w 6469"/>
              <a:gd name="T1" fmla="*/ 506 h 1458"/>
              <a:gd name="T2" fmla="*/ 275 w 6469"/>
              <a:gd name="T3" fmla="*/ 683 h 1458"/>
              <a:gd name="T4" fmla="*/ 348 w 6469"/>
              <a:gd name="T5" fmla="*/ 768 h 1458"/>
              <a:gd name="T6" fmla="*/ 425 w 6469"/>
              <a:gd name="T7" fmla="*/ 851 h 1458"/>
              <a:gd name="T8" fmla="*/ 506 w 6469"/>
              <a:gd name="T9" fmla="*/ 929 h 1458"/>
              <a:gd name="T10" fmla="*/ 592 w 6469"/>
              <a:gd name="T11" fmla="*/ 1005 h 1458"/>
              <a:gd name="T12" fmla="*/ 682 w 6469"/>
              <a:gd name="T13" fmla="*/ 1076 h 1458"/>
              <a:gd name="T14" fmla="*/ 778 w 6469"/>
              <a:gd name="T15" fmla="*/ 1142 h 1458"/>
              <a:gd name="T16" fmla="*/ 878 w 6469"/>
              <a:gd name="T17" fmla="*/ 1202 h 1458"/>
              <a:gd name="T18" fmla="*/ 983 w 6469"/>
              <a:gd name="T19" fmla="*/ 1257 h 1458"/>
              <a:gd name="T20" fmla="*/ 1093 w 6469"/>
              <a:gd name="T21" fmla="*/ 1305 h 1458"/>
              <a:gd name="T22" fmla="*/ 1205 w 6469"/>
              <a:gd name="T23" fmla="*/ 1347 h 1458"/>
              <a:gd name="T24" fmla="*/ 1320 w 6469"/>
              <a:gd name="T25" fmla="*/ 1384 h 1458"/>
              <a:gd name="T26" fmla="*/ 1437 w 6469"/>
              <a:gd name="T27" fmla="*/ 1413 h 1458"/>
              <a:gd name="T28" fmla="*/ 1554 w 6469"/>
              <a:gd name="T29" fmla="*/ 1436 h 1458"/>
              <a:gd name="T30" fmla="*/ 1672 w 6469"/>
              <a:gd name="T31" fmla="*/ 1451 h 1458"/>
              <a:gd name="T32" fmla="*/ 1790 w 6469"/>
              <a:gd name="T33" fmla="*/ 1458 h 1458"/>
              <a:gd name="T34" fmla="*/ 1906 w 6469"/>
              <a:gd name="T35" fmla="*/ 1458 h 1458"/>
              <a:gd name="T36" fmla="*/ 2021 w 6469"/>
              <a:gd name="T37" fmla="*/ 1448 h 1458"/>
              <a:gd name="T38" fmla="*/ 2134 w 6469"/>
              <a:gd name="T39" fmla="*/ 1432 h 1458"/>
              <a:gd name="T40" fmla="*/ 2243 w 6469"/>
              <a:gd name="T41" fmla="*/ 1406 h 1458"/>
              <a:gd name="T42" fmla="*/ 2349 w 6469"/>
              <a:gd name="T43" fmla="*/ 1370 h 1458"/>
              <a:gd name="T44" fmla="*/ 2450 w 6469"/>
              <a:gd name="T45" fmla="*/ 1326 h 1458"/>
              <a:gd name="T46" fmla="*/ 2547 w 6469"/>
              <a:gd name="T47" fmla="*/ 1273 h 1458"/>
              <a:gd name="T48" fmla="*/ 2642 w 6469"/>
              <a:gd name="T49" fmla="*/ 1213 h 1458"/>
              <a:gd name="T50" fmla="*/ 2732 w 6469"/>
              <a:gd name="T51" fmla="*/ 1146 h 1458"/>
              <a:gd name="T52" fmla="*/ 2820 w 6469"/>
              <a:gd name="T53" fmla="*/ 1073 h 1458"/>
              <a:gd name="T54" fmla="*/ 2905 w 6469"/>
              <a:gd name="T55" fmla="*/ 996 h 1458"/>
              <a:gd name="T56" fmla="*/ 3072 w 6469"/>
              <a:gd name="T57" fmla="*/ 836 h 1458"/>
              <a:gd name="T58" fmla="*/ 3317 w 6469"/>
              <a:gd name="T59" fmla="*/ 591 h 1458"/>
              <a:gd name="T60" fmla="*/ 3440 w 6469"/>
              <a:gd name="T61" fmla="*/ 475 h 1458"/>
              <a:gd name="T62" fmla="*/ 3525 w 6469"/>
              <a:gd name="T63" fmla="*/ 402 h 1458"/>
              <a:gd name="T64" fmla="*/ 3613 w 6469"/>
              <a:gd name="T65" fmla="*/ 336 h 1458"/>
              <a:gd name="T66" fmla="*/ 3702 w 6469"/>
              <a:gd name="T67" fmla="*/ 275 h 1458"/>
              <a:gd name="T68" fmla="*/ 3793 w 6469"/>
              <a:gd name="T69" fmla="*/ 221 h 1458"/>
              <a:gd name="T70" fmla="*/ 3888 w 6469"/>
              <a:gd name="T71" fmla="*/ 175 h 1458"/>
              <a:gd name="T72" fmla="*/ 3985 w 6469"/>
              <a:gd name="T73" fmla="*/ 134 h 1458"/>
              <a:gd name="T74" fmla="*/ 4085 w 6469"/>
              <a:gd name="T75" fmla="*/ 98 h 1458"/>
              <a:gd name="T76" fmla="*/ 4186 w 6469"/>
              <a:gd name="T77" fmla="*/ 69 h 1458"/>
              <a:gd name="T78" fmla="*/ 4290 w 6469"/>
              <a:gd name="T79" fmla="*/ 46 h 1458"/>
              <a:gd name="T80" fmla="*/ 4396 w 6469"/>
              <a:gd name="T81" fmla="*/ 27 h 1458"/>
              <a:gd name="T82" fmla="*/ 4504 w 6469"/>
              <a:gd name="T83" fmla="*/ 13 h 1458"/>
              <a:gd name="T84" fmla="*/ 4614 w 6469"/>
              <a:gd name="T85" fmla="*/ 5 h 1458"/>
              <a:gd name="T86" fmla="*/ 4726 w 6469"/>
              <a:gd name="T87" fmla="*/ 0 h 1458"/>
              <a:gd name="T88" fmla="*/ 4839 w 6469"/>
              <a:gd name="T89" fmla="*/ 0 h 1458"/>
              <a:gd name="T90" fmla="*/ 4953 w 6469"/>
              <a:gd name="T91" fmla="*/ 2 h 1458"/>
              <a:gd name="T92" fmla="*/ 5128 w 6469"/>
              <a:gd name="T93" fmla="*/ 13 h 1458"/>
              <a:gd name="T94" fmla="*/ 5365 w 6469"/>
              <a:gd name="T95" fmla="*/ 39 h 1458"/>
              <a:gd name="T96" fmla="*/ 5606 w 6469"/>
              <a:gd name="T97" fmla="*/ 73 h 1458"/>
              <a:gd name="T98" fmla="*/ 5850 w 6469"/>
              <a:gd name="T99" fmla="*/ 117 h 1458"/>
              <a:gd name="T100" fmla="*/ 6097 w 6469"/>
              <a:gd name="T101" fmla="*/ 167 h 1458"/>
              <a:gd name="T102" fmla="*/ 6469 w 6469"/>
              <a:gd name="T103" fmla="*/ 245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69" h="1458">
                <a:moveTo>
                  <a:pt x="0" y="325"/>
                </a:moveTo>
                <a:lnTo>
                  <a:pt x="134" y="506"/>
                </a:lnTo>
                <a:lnTo>
                  <a:pt x="204" y="595"/>
                </a:lnTo>
                <a:lnTo>
                  <a:pt x="275" y="683"/>
                </a:lnTo>
                <a:lnTo>
                  <a:pt x="311" y="727"/>
                </a:lnTo>
                <a:lnTo>
                  <a:pt x="348" y="768"/>
                </a:lnTo>
                <a:lnTo>
                  <a:pt x="386" y="810"/>
                </a:lnTo>
                <a:lnTo>
                  <a:pt x="425" y="851"/>
                </a:lnTo>
                <a:lnTo>
                  <a:pt x="466" y="891"/>
                </a:lnTo>
                <a:lnTo>
                  <a:pt x="506" y="929"/>
                </a:lnTo>
                <a:lnTo>
                  <a:pt x="548" y="968"/>
                </a:lnTo>
                <a:lnTo>
                  <a:pt x="592" y="1005"/>
                </a:lnTo>
                <a:lnTo>
                  <a:pt x="636" y="1040"/>
                </a:lnTo>
                <a:lnTo>
                  <a:pt x="682" y="1076"/>
                </a:lnTo>
                <a:lnTo>
                  <a:pt x="729" y="1109"/>
                </a:lnTo>
                <a:lnTo>
                  <a:pt x="778" y="1142"/>
                </a:lnTo>
                <a:lnTo>
                  <a:pt x="827" y="1172"/>
                </a:lnTo>
                <a:lnTo>
                  <a:pt x="878" y="1202"/>
                </a:lnTo>
                <a:lnTo>
                  <a:pt x="931" y="1229"/>
                </a:lnTo>
                <a:lnTo>
                  <a:pt x="983" y="1257"/>
                </a:lnTo>
                <a:lnTo>
                  <a:pt x="1038" y="1281"/>
                </a:lnTo>
                <a:lnTo>
                  <a:pt x="1093" y="1305"/>
                </a:lnTo>
                <a:lnTo>
                  <a:pt x="1149" y="1326"/>
                </a:lnTo>
                <a:lnTo>
                  <a:pt x="1205" y="1347"/>
                </a:lnTo>
                <a:lnTo>
                  <a:pt x="1263" y="1366"/>
                </a:lnTo>
                <a:lnTo>
                  <a:pt x="1320" y="1384"/>
                </a:lnTo>
                <a:lnTo>
                  <a:pt x="1378" y="1399"/>
                </a:lnTo>
                <a:lnTo>
                  <a:pt x="1437" y="1413"/>
                </a:lnTo>
                <a:lnTo>
                  <a:pt x="1496" y="1425"/>
                </a:lnTo>
                <a:lnTo>
                  <a:pt x="1554" y="1436"/>
                </a:lnTo>
                <a:lnTo>
                  <a:pt x="1613" y="1444"/>
                </a:lnTo>
                <a:lnTo>
                  <a:pt x="1672" y="1451"/>
                </a:lnTo>
                <a:lnTo>
                  <a:pt x="1731" y="1455"/>
                </a:lnTo>
                <a:lnTo>
                  <a:pt x="1790" y="1458"/>
                </a:lnTo>
                <a:lnTo>
                  <a:pt x="1847" y="1458"/>
                </a:lnTo>
                <a:lnTo>
                  <a:pt x="1906" y="1458"/>
                </a:lnTo>
                <a:lnTo>
                  <a:pt x="1964" y="1454"/>
                </a:lnTo>
                <a:lnTo>
                  <a:pt x="2021" y="1448"/>
                </a:lnTo>
                <a:lnTo>
                  <a:pt x="2078" y="1441"/>
                </a:lnTo>
                <a:lnTo>
                  <a:pt x="2134" y="1432"/>
                </a:lnTo>
                <a:lnTo>
                  <a:pt x="2188" y="1420"/>
                </a:lnTo>
                <a:lnTo>
                  <a:pt x="2243" y="1406"/>
                </a:lnTo>
                <a:lnTo>
                  <a:pt x="2297" y="1389"/>
                </a:lnTo>
                <a:lnTo>
                  <a:pt x="2349" y="1370"/>
                </a:lnTo>
                <a:lnTo>
                  <a:pt x="2401" y="1350"/>
                </a:lnTo>
                <a:lnTo>
                  <a:pt x="2450" y="1326"/>
                </a:lnTo>
                <a:lnTo>
                  <a:pt x="2499" y="1300"/>
                </a:lnTo>
                <a:lnTo>
                  <a:pt x="2547" y="1273"/>
                </a:lnTo>
                <a:lnTo>
                  <a:pt x="2595" y="1243"/>
                </a:lnTo>
                <a:lnTo>
                  <a:pt x="2642" y="1213"/>
                </a:lnTo>
                <a:lnTo>
                  <a:pt x="2687" y="1180"/>
                </a:lnTo>
                <a:lnTo>
                  <a:pt x="2732" y="1146"/>
                </a:lnTo>
                <a:lnTo>
                  <a:pt x="2776" y="1110"/>
                </a:lnTo>
                <a:lnTo>
                  <a:pt x="2820" y="1073"/>
                </a:lnTo>
                <a:lnTo>
                  <a:pt x="2862" y="1035"/>
                </a:lnTo>
                <a:lnTo>
                  <a:pt x="2905" y="996"/>
                </a:lnTo>
                <a:lnTo>
                  <a:pt x="2988" y="917"/>
                </a:lnTo>
                <a:lnTo>
                  <a:pt x="3072" y="836"/>
                </a:lnTo>
                <a:lnTo>
                  <a:pt x="3235" y="672"/>
                </a:lnTo>
                <a:lnTo>
                  <a:pt x="3317" y="591"/>
                </a:lnTo>
                <a:lnTo>
                  <a:pt x="3399" y="513"/>
                </a:lnTo>
                <a:lnTo>
                  <a:pt x="3440" y="475"/>
                </a:lnTo>
                <a:lnTo>
                  <a:pt x="3482" y="438"/>
                </a:lnTo>
                <a:lnTo>
                  <a:pt x="3525" y="402"/>
                </a:lnTo>
                <a:lnTo>
                  <a:pt x="3569" y="369"/>
                </a:lnTo>
                <a:lnTo>
                  <a:pt x="3613" y="336"/>
                </a:lnTo>
                <a:lnTo>
                  <a:pt x="3656" y="305"/>
                </a:lnTo>
                <a:lnTo>
                  <a:pt x="3702" y="275"/>
                </a:lnTo>
                <a:lnTo>
                  <a:pt x="3747" y="247"/>
                </a:lnTo>
                <a:lnTo>
                  <a:pt x="3793" y="221"/>
                </a:lnTo>
                <a:lnTo>
                  <a:pt x="3840" y="197"/>
                </a:lnTo>
                <a:lnTo>
                  <a:pt x="3888" y="175"/>
                </a:lnTo>
                <a:lnTo>
                  <a:pt x="3936" y="153"/>
                </a:lnTo>
                <a:lnTo>
                  <a:pt x="3985" y="134"/>
                </a:lnTo>
                <a:lnTo>
                  <a:pt x="4034" y="116"/>
                </a:lnTo>
                <a:lnTo>
                  <a:pt x="4085" y="98"/>
                </a:lnTo>
                <a:lnTo>
                  <a:pt x="4136" y="83"/>
                </a:lnTo>
                <a:lnTo>
                  <a:pt x="4186" y="69"/>
                </a:lnTo>
                <a:lnTo>
                  <a:pt x="4238" y="57"/>
                </a:lnTo>
                <a:lnTo>
                  <a:pt x="4290" y="46"/>
                </a:lnTo>
                <a:lnTo>
                  <a:pt x="4342" y="36"/>
                </a:lnTo>
                <a:lnTo>
                  <a:pt x="4396" y="27"/>
                </a:lnTo>
                <a:lnTo>
                  <a:pt x="4451" y="20"/>
                </a:lnTo>
                <a:lnTo>
                  <a:pt x="4504" y="13"/>
                </a:lnTo>
                <a:lnTo>
                  <a:pt x="4559" y="9"/>
                </a:lnTo>
                <a:lnTo>
                  <a:pt x="4614" y="5"/>
                </a:lnTo>
                <a:lnTo>
                  <a:pt x="4670" y="2"/>
                </a:lnTo>
                <a:lnTo>
                  <a:pt x="4726" y="0"/>
                </a:lnTo>
                <a:lnTo>
                  <a:pt x="4782" y="0"/>
                </a:lnTo>
                <a:lnTo>
                  <a:pt x="4839" y="0"/>
                </a:lnTo>
                <a:lnTo>
                  <a:pt x="4896" y="1"/>
                </a:lnTo>
                <a:lnTo>
                  <a:pt x="4953" y="2"/>
                </a:lnTo>
                <a:lnTo>
                  <a:pt x="5012" y="5"/>
                </a:lnTo>
                <a:lnTo>
                  <a:pt x="5128" y="13"/>
                </a:lnTo>
                <a:lnTo>
                  <a:pt x="5246" y="24"/>
                </a:lnTo>
                <a:lnTo>
                  <a:pt x="5365" y="39"/>
                </a:lnTo>
                <a:lnTo>
                  <a:pt x="5486" y="56"/>
                </a:lnTo>
                <a:lnTo>
                  <a:pt x="5606" y="73"/>
                </a:lnTo>
                <a:lnTo>
                  <a:pt x="5728" y="95"/>
                </a:lnTo>
                <a:lnTo>
                  <a:pt x="5850" y="117"/>
                </a:lnTo>
                <a:lnTo>
                  <a:pt x="5973" y="141"/>
                </a:lnTo>
                <a:lnTo>
                  <a:pt x="6097" y="167"/>
                </a:lnTo>
                <a:lnTo>
                  <a:pt x="6221" y="191"/>
                </a:lnTo>
                <a:lnTo>
                  <a:pt x="6469" y="24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2"/>
          <p:cNvSpPr>
            <a:spLocks noChangeShapeType="1"/>
          </p:cNvSpPr>
          <p:nvPr/>
        </p:nvSpPr>
        <p:spPr bwMode="auto">
          <a:xfrm>
            <a:off x="4981575" y="4292600"/>
            <a:ext cx="6605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5961063" y="2914650"/>
            <a:ext cx="171450" cy="173038"/>
          </a:xfrm>
          <a:custGeom>
            <a:avLst/>
            <a:gdLst>
              <a:gd name="T0" fmla="*/ 0 w 325"/>
              <a:gd name="T1" fmla="*/ 327 h 327"/>
              <a:gd name="T2" fmla="*/ 57 w 325"/>
              <a:gd name="T3" fmla="*/ 270 h 327"/>
              <a:gd name="T4" fmla="*/ 325 w 325"/>
              <a:gd name="T5" fmla="*/ 0 h 327"/>
            </a:gdLst>
            <a:ahLst/>
            <a:cxnLst>
              <a:cxn ang="0">
                <a:pos x="T0" y="T1"/>
              </a:cxn>
              <a:cxn ang="0">
                <a:pos x="T2" y="T3"/>
              </a:cxn>
              <a:cxn ang="0">
                <a:pos x="T4" y="T5"/>
              </a:cxn>
            </a:cxnLst>
            <a:rect l="0" t="0" r="r" b="b"/>
            <a:pathLst>
              <a:path w="325" h="327">
                <a:moveTo>
                  <a:pt x="0" y="327"/>
                </a:moveTo>
                <a:lnTo>
                  <a:pt x="57" y="270"/>
                </a:lnTo>
                <a:lnTo>
                  <a:pt x="32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flipV="1">
            <a:off x="6143625"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5"/>
          <p:cNvSpPr>
            <a:spLocks noChangeShapeType="1"/>
          </p:cNvSpPr>
          <p:nvPr/>
        </p:nvSpPr>
        <p:spPr bwMode="auto">
          <a:xfrm flipV="1">
            <a:off x="6326188"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flipV="1">
            <a:off x="6510338"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flipV="1">
            <a:off x="6692900"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flipV="1">
            <a:off x="6875463"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flipV="1">
            <a:off x="7058025"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0"/>
          <p:cNvSpPr>
            <a:spLocks noChangeShapeType="1"/>
          </p:cNvSpPr>
          <p:nvPr/>
        </p:nvSpPr>
        <p:spPr bwMode="auto">
          <a:xfrm flipV="1">
            <a:off x="7242175"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1"/>
          <p:cNvSpPr>
            <a:spLocks noChangeShapeType="1"/>
          </p:cNvSpPr>
          <p:nvPr/>
        </p:nvSpPr>
        <p:spPr bwMode="auto">
          <a:xfrm flipV="1">
            <a:off x="7424738"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2"/>
          <p:cNvSpPr>
            <a:spLocks noChangeShapeType="1"/>
          </p:cNvSpPr>
          <p:nvPr/>
        </p:nvSpPr>
        <p:spPr bwMode="auto">
          <a:xfrm flipV="1">
            <a:off x="7607300"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3"/>
          <p:cNvSpPr>
            <a:spLocks noChangeShapeType="1"/>
          </p:cNvSpPr>
          <p:nvPr/>
        </p:nvSpPr>
        <p:spPr bwMode="auto">
          <a:xfrm flipV="1">
            <a:off x="7789863"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4"/>
          <p:cNvSpPr>
            <a:spLocks noChangeShapeType="1"/>
          </p:cNvSpPr>
          <p:nvPr/>
        </p:nvSpPr>
        <p:spPr bwMode="auto">
          <a:xfrm flipV="1">
            <a:off x="7972425"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flipV="1">
            <a:off x="8156575"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flipV="1">
            <a:off x="8339138"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7"/>
          <p:cNvSpPr>
            <a:spLocks noChangeShapeType="1"/>
          </p:cNvSpPr>
          <p:nvPr/>
        </p:nvSpPr>
        <p:spPr bwMode="auto">
          <a:xfrm flipV="1">
            <a:off x="8521700"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8"/>
          <p:cNvSpPr>
            <a:spLocks noChangeShapeType="1"/>
          </p:cNvSpPr>
          <p:nvPr/>
        </p:nvSpPr>
        <p:spPr bwMode="auto">
          <a:xfrm flipV="1">
            <a:off x="8704263"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flipV="1">
            <a:off x="8888413" y="2935288"/>
            <a:ext cx="152400" cy="152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0"/>
          <p:cNvSpPr>
            <a:spLocks noChangeShapeType="1"/>
          </p:cNvSpPr>
          <p:nvPr/>
        </p:nvSpPr>
        <p:spPr bwMode="auto">
          <a:xfrm flipH="1" flipV="1">
            <a:off x="5880100" y="3025775"/>
            <a:ext cx="63500" cy="61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
          <p:cNvSpPr>
            <a:spLocks/>
          </p:cNvSpPr>
          <p:nvPr/>
        </p:nvSpPr>
        <p:spPr bwMode="auto">
          <a:xfrm>
            <a:off x="5972175" y="2933700"/>
            <a:ext cx="153988" cy="153988"/>
          </a:xfrm>
          <a:custGeom>
            <a:avLst/>
            <a:gdLst>
              <a:gd name="T0" fmla="*/ 290 w 290"/>
              <a:gd name="T1" fmla="*/ 291 h 291"/>
              <a:gd name="T2" fmla="*/ 35 w 290"/>
              <a:gd name="T3" fmla="*/ 35 h 291"/>
              <a:gd name="T4" fmla="*/ 0 w 290"/>
              <a:gd name="T5" fmla="*/ 0 h 291"/>
            </a:gdLst>
            <a:ahLst/>
            <a:cxnLst>
              <a:cxn ang="0">
                <a:pos x="T0" y="T1"/>
              </a:cxn>
              <a:cxn ang="0">
                <a:pos x="T2" y="T3"/>
              </a:cxn>
              <a:cxn ang="0">
                <a:pos x="T4" y="T5"/>
              </a:cxn>
            </a:cxnLst>
            <a:rect l="0" t="0" r="r" b="b"/>
            <a:pathLst>
              <a:path w="290" h="291">
                <a:moveTo>
                  <a:pt x="290" y="291"/>
                </a:moveTo>
                <a:lnTo>
                  <a:pt x="35" y="35"/>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2"/>
          <p:cNvSpPr>
            <a:spLocks noChangeShapeType="1"/>
          </p:cNvSpPr>
          <p:nvPr/>
        </p:nvSpPr>
        <p:spPr bwMode="auto">
          <a:xfrm flipH="1" flipV="1">
            <a:off x="6135688"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3"/>
          <p:cNvSpPr>
            <a:spLocks noChangeShapeType="1"/>
          </p:cNvSpPr>
          <p:nvPr/>
        </p:nvSpPr>
        <p:spPr bwMode="auto">
          <a:xfrm flipH="1" flipV="1">
            <a:off x="6318250"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flipH="1" flipV="1">
            <a:off x="6500813"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flipH="1" flipV="1">
            <a:off x="6684963"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flipH="1" flipV="1">
            <a:off x="6867525"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flipH="1" flipV="1">
            <a:off x="7050088"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flipH="1" flipV="1">
            <a:off x="7234238"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9"/>
          <p:cNvSpPr>
            <a:spLocks noChangeShapeType="1"/>
          </p:cNvSpPr>
          <p:nvPr/>
        </p:nvSpPr>
        <p:spPr bwMode="auto">
          <a:xfrm flipH="1" flipV="1">
            <a:off x="7416800"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0"/>
          <p:cNvSpPr>
            <a:spLocks noChangeShapeType="1"/>
          </p:cNvSpPr>
          <p:nvPr/>
        </p:nvSpPr>
        <p:spPr bwMode="auto">
          <a:xfrm flipH="1" flipV="1">
            <a:off x="7599363"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1"/>
          <p:cNvSpPr>
            <a:spLocks noChangeShapeType="1"/>
          </p:cNvSpPr>
          <p:nvPr/>
        </p:nvSpPr>
        <p:spPr bwMode="auto">
          <a:xfrm flipH="1" flipV="1">
            <a:off x="7781925"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2"/>
          <p:cNvSpPr>
            <a:spLocks noChangeShapeType="1"/>
          </p:cNvSpPr>
          <p:nvPr/>
        </p:nvSpPr>
        <p:spPr bwMode="auto">
          <a:xfrm flipH="1" flipV="1">
            <a:off x="7966075"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3"/>
          <p:cNvSpPr>
            <a:spLocks noChangeShapeType="1"/>
          </p:cNvSpPr>
          <p:nvPr/>
        </p:nvSpPr>
        <p:spPr bwMode="auto">
          <a:xfrm flipH="1" flipV="1">
            <a:off x="8148638"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4"/>
          <p:cNvSpPr>
            <a:spLocks noChangeShapeType="1"/>
          </p:cNvSpPr>
          <p:nvPr/>
        </p:nvSpPr>
        <p:spPr bwMode="auto">
          <a:xfrm flipH="1" flipV="1">
            <a:off x="8331200"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5"/>
          <p:cNvSpPr>
            <a:spLocks noChangeShapeType="1"/>
          </p:cNvSpPr>
          <p:nvPr/>
        </p:nvSpPr>
        <p:spPr bwMode="auto">
          <a:xfrm flipH="1" flipV="1">
            <a:off x="8515350"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6"/>
          <p:cNvSpPr>
            <a:spLocks noChangeShapeType="1"/>
          </p:cNvSpPr>
          <p:nvPr/>
        </p:nvSpPr>
        <p:spPr bwMode="auto">
          <a:xfrm flipH="1" flipV="1">
            <a:off x="8697913" y="2914650"/>
            <a:ext cx="171450"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7"/>
          <p:cNvSpPr>
            <a:spLocks noChangeShapeType="1"/>
          </p:cNvSpPr>
          <p:nvPr/>
        </p:nvSpPr>
        <p:spPr bwMode="auto">
          <a:xfrm flipH="1" flipV="1">
            <a:off x="8880475" y="2914650"/>
            <a:ext cx="160338" cy="160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38"/>
          <p:cNvSpPr>
            <a:spLocks noChangeShapeType="1"/>
          </p:cNvSpPr>
          <p:nvPr/>
        </p:nvSpPr>
        <p:spPr bwMode="auto">
          <a:xfrm>
            <a:off x="5991225" y="2914650"/>
            <a:ext cx="3049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39"/>
          <p:cNvSpPr>
            <a:spLocks noChangeShapeType="1"/>
          </p:cNvSpPr>
          <p:nvPr/>
        </p:nvSpPr>
        <p:spPr bwMode="auto">
          <a:xfrm>
            <a:off x="5818188" y="3087688"/>
            <a:ext cx="3222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0"/>
          <p:cNvSpPr>
            <a:spLocks noChangeShapeType="1"/>
          </p:cNvSpPr>
          <p:nvPr/>
        </p:nvSpPr>
        <p:spPr bwMode="auto">
          <a:xfrm flipV="1">
            <a:off x="8777288" y="3686175"/>
            <a:ext cx="244475" cy="244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41"/>
          <p:cNvSpPr>
            <a:spLocks noChangeShapeType="1"/>
          </p:cNvSpPr>
          <p:nvPr/>
        </p:nvSpPr>
        <p:spPr bwMode="auto">
          <a:xfrm flipV="1">
            <a:off x="8877300" y="3924300"/>
            <a:ext cx="271463" cy="271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42"/>
          <p:cNvSpPr>
            <a:spLocks noChangeShapeType="1"/>
          </p:cNvSpPr>
          <p:nvPr/>
        </p:nvSpPr>
        <p:spPr bwMode="auto">
          <a:xfrm flipV="1">
            <a:off x="8794750" y="3756025"/>
            <a:ext cx="279400" cy="277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43"/>
          <p:cNvSpPr>
            <a:spLocks noChangeShapeType="1"/>
          </p:cNvSpPr>
          <p:nvPr/>
        </p:nvSpPr>
        <p:spPr bwMode="auto">
          <a:xfrm flipV="1">
            <a:off x="8937625" y="4038600"/>
            <a:ext cx="220663" cy="22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44"/>
          <p:cNvSpPr>
            <a:spLocks noChangeShapeType="1"/>
          </p:cNvSpPr>
          <p:nvPr/>
        </p:nvSpPr>
        <p:spPr bwMode="auto">
          <a:xfrm>
            <a:off x="5991225" y="4292600"/>
            <a:ext cx="3049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45"/>
          <p:cNvSpPr>
            <a:spLocks noChangeShapeType="1"/>
          </p:cNvSpPr>
          <p:nvPr/>
        </p:nvSpPr>
        <p:spPr bwMode="auto">
          <a:xfrm flipV="1">
            <a:off x="5991225" y="2914650"/>
            <a:ext cx="0" cy="1377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6"/>
          <p:cNvSpPr>
            <a:spLocks noChangeShapeType="1"/>
          </p:cNvSpPr>
          <p:nvPr/>
        </p:nvSpPr>
        <p:spPr bwMode="auto">
          <a:xfrm flipH="1">
            <a:off x="5818188" y="2914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7"/>
          <p:cNvSpPr>
            <a:spLocks noChangeShapeType="1"/>
          </p:cNvSpPr>
          <p:nvPr/>
        </p:nvSpPr>
        <p:spPr bwMode="auto">
          <a:xfrm>
            <a:off x="5818188" y="3087688"/>
            <a:ext cx="0" cy="1031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48"/>
          <p:cNvSpPr>
            <a:spLocks noChangeShapeType="1"/>
          </p:cNvSpPr>
          <p:nvPr/>
        </p:nvSpPr>
        <p:spPr bwMode="auto">
          <a:xfrm flipH="1" flipV="1">
            <a:off x="5818188" y="4119563"/>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49"/>
          <p:cNvSpPr>
            <a:spLocks noChangeShapeType="1"/>
          </p:cNvSpPr>
          <p:nvPr/>
        </p:nvSpPr>
        <p:spPr bwMode="auto">
          <a:xfrm>
            <a:off x="5486400" y="3603625"/>
            <a:ext cx="4232275" cy="0"/>
          </a:xfrm>
          <a:prstGeom prst="line">
            <a:avLst/>
          </a:prstGeom>
          <a:noFill/>
          <a:ln w="222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0"/>
          <p:cNvSpPr>
            <a:spLocks/>
          </p:cNvSpPr>
          <p:nvPr/>
        </p:nvSpPr>
        <p:spPr bwMode="auto">
          <a:xfrm>
            <a:off x="8777288" y="2914650"/>
            <a:ext cx="381000" cy="1381125"/>
          </a:xfrm>
          <a:custGeom>
            <a:avLst/>
            <a:gdLst>
              <a:gd name="T0" fmla="*/ 499 w 722"/>
              <a:gd name="T1" fmla="*/ 269 h 2610"/>
              <a:gd name="T2" fmla="*/ 499 w 722"/>
              <a:gd name="T3" fmla="*/ 510 h 2610"/>
              <a:gd name="T4" fmla="*/ 496 w 722"/>
              <a:gd name="T5" fmla="*/ 631 h 2610"/>
              <a:gd name="T6" fmla="*/ 489 w 722"/>
              <a:gd name="T7" fmla="*/ 752 h 2610"/>
              <a:gd name="T8" fmla="*/ 475 w 722"/>
              <a:gd name="T9" fmla="*/ 871 h 2610"/>
              <a:gd name="T10" fmla="*/ 455 w 722"/>
              <a:gd name="T11" fmla="*/ 987 h 2610"/>
              <a:gd name="T12" fmla="*/ 438 w 722"/>
              <a:gd name="T13" fmla="*/ 1053 h 2610"/>
              <a:gd name="T14" fmla="*/ 421 w 722"/>
              <a:gd name="T15" fmla="*/ 1109 h 2610"/>
              <a:gd name="T16" fmla="*/ 401 w 722"/>
              <a:gd name="T17" fmla="*/ 1164 h 2610"/>
              <a:gd name="T18" fmla="*/ 378 w 722"/>
              <a:gd name="T19" fmla="*/ 1218 h 2610"/>
              <a:gd name="T20" fmla="*/ 351 w 722"/>
              <a:gd name="T21" fmla="*/ 1270 h 2610"/>
              <a:gd name="T22" fmla="*/ 321 w 722"/>
              <a:gd name="T23" fmla="*/ 1319 h 2610"/>
              <a:gd name="T24" fmla="*/ 288 w 722"/>
              <a:gd name="T25" fmla="*/ 1368 h 2610"/>
              <a:gd name="T26" fmla="*/ 193 w 722"/>
              <a:gd name="T27" fmla="*/ 1490 h 2610"/>
              <a:gd name="T28" fmla="*/ 125 w 722"/>
              <a:gd name="T29" fmla="*/ 1579 h 2610"/>
              <a:gd name="T30" fmla="*/ 92 w 722"/>
              <a:gd name="T31" fmla="*/ 1628 h 2610"/>
              <a:gd name="T32" fmla="*/ 62 w 722"/>
              <a:gd name="T33" fmla="*/ 1679 h 2610"/>
              <a:gd name="T34" fmla="*/ 37 w 722"/>
              <a:gd name="T35" fmla="*/ 1732 h 2610"/>
              <a:gd name="T36" fmla="*/ 18 w 722"/>
              <a:gd name="T37" fmla="*/ 1789 h 2610"/>
              <a:gd name="T38" fmla="*/ 4 w 722"/>
              <a:gd name="T39" fmla="*/ 1847 h 2610"/>
              <a:gd name="T40" fmla="*/ 0 w 722"/>
              <a:gd name="T41" fmla="*/ 1909 h 2610"/>
              <a:gd name="T42" fmla="*/ 4 w 722"/>
              <a:gd name="T43" fmla="*/ 1975 h 2610"/>
              <a:gd name="T44" fmla="*/ 15 w 722"/>
              <a:gd name="T45" fmla="*/ 2045 h 2610"/>
              <a:gd name="T46" fmla="*/ 34 w 722"/>
              <a:gd name="T47" fmla="*/ 2114 h 2610"/>
              <a:gd name="T48" fmla="*/ 59 w 722"/>
              <a:gd name="T49" fmla="*/ 2184 h 2610"/>
              <a:gd name="T50" fmla="*/ 89 w 722"/>
              <a:gd name="T51" fmla="*/ 2253 h 2610"/>
              <a:gd name="T52" fmla="*/ 123 w 722"/>
              <a:gd name="T53" fmla="*/ 2320 h 2610"/>
              <a:gd name="T54" fmla="*/ 162 w 722"/>
              <a:gd name="T55" fmla="*/ 2381 h 2610"/>
              <a:gd name="T56" fmla="*/ 204 w 722"/>
              <a:gd name="T57" fmla="*/ 2439 h 2610"/>
              <a:gd name="T58" fmla="*/ 248 w 722"/>
              <a:gd name="T59" fmla="*/ 2491 h 2610"/>
              <a:gd name="T60" fmla="*/ 295 w 722"/>
              <a:gd name="T61" fmla="*/ 2535 h 2610"/>
              <a:gd name="T62" fmla="*/ 341 w 722"/>
              <a:gd name="T63" fmla="*/ 2569 h 2610"/>
              <a:gd name="T64" fmla="*/ 374 w 722"/>
              <a:gd name="T65" fmla="*/ 2588 h 2610"/>
              <a:gd name="T66" fmla="*/ 397 w 722"/>
              <a:gd name="T67" fmla="*/ 2599 h 2610"/>
              <a:gd name="T68" fmla="*/ 419 w 722"/>
              <a:gd name="T69" fmla="*/ 2606 h 2610"/>
              <a:gd name="T70" fmla="*/ 442 w 722"/>
              <a:gd name="T71" fmla="*/ 2610 h 2610"/>
              <a:gd name="T72" fmla="*/ 464 w 722"/>
              <a:gd name="T73" fmla="*/ 2610 h 2610"/>
              <a:gd name="T74" fmla="*/ 485 w 722"/>
              <a:gd name="T75" fmla="*/ 2607 h 2610"/>
              <a:gd name="T76" fmla="*/ 505 w 722"/>
              <a:gd name="T77" fmla="*/ 2602 h 2610"/>
              <a:gd name="T78" fmla="*/ 526 w 722"/>
              <a:gd name="T79" fmla="*/ 2592 h 2610"/>
              <a:gd name="T80" fmla="*/ 545 w 722"/>
              <a:gd name="T81" fmla="*/ 2580 h 2610"/>
              <a:gd name="T82" fmla="*/ 564 w 722"/>
              <a:gd name="T83" fmla="*/ 2564 h 2610"/>
              <a:gd name="T84" fmla="*/ 581 w 722"/>
              <a:gd name="T85" fmla="*/ 2544 h 2610"/>
              <a:gd name="T86" fmla="*/ 605 w 722"/>
              <a:gd name="T87" fmla="*/ 2513 h 2610"/>
              <a:gd name="T88" fmla="*/ 636 w 722"/>
              <a:gd name="T89" fmla="*/ 2462 h 2610"/>
              <a:gd name="T90" fmla="*/ 660 w 722"/>
              <a:gd name="T91" fmla="*/ 2403 h 2610"/>
              <a:gd name="T92" fmla="*/ 682 w 722"/>
              <a:gd name="T93" fmla="*/ 2339 h 2610"/>
              <a:gd name="T94" fmla="*/ 700 w 722"/>
              <a:gd name="T95" fmla="*/ 2271 h 2610"/>
              <a:gd name="T96" fmla="*/ 712 w 722"/>
              <a:gd name="T97" fmla="*/ 2202 h 2610"/>
              <a:gd name="T98" fmla="*/ 719 w 722"/>
              <a:gd name="T99" fmla="*/ 2132 h 2610"/>
              <a:gd name="T100" fmla="*/ 720 w 722"/>
              <a:gd name="T101" fmla="*/ 2065 h 2610"/>
              <a:gd name="T102" fmla="*/ 718 w 722"/>
              <a:gd name="T103" fmla="*/ 2001 h 2610"/>
              <a:gd name="T104" fmla="*/ 710 w 722"/>
              <a:gd name="T105" fmla="*/ 1939 h 2610"/>
              <a:gd name="T106" fmla="*/ 696 w 722"/>
              <a:gd name="T107" fmla="*/ 1879 h 2610"/>
              <a:gd name="T108" fmla="*/ 679 w 722"/>
              <a:gd name="T109" fmla="*/ 1823 h 2610"/>
              <a:gd name="T110" fmla="*/ 657 w 722"/>
              <a:gd name="T111" fmla="*/ 1767 h 2610"/>
              <a:gd name="T112" fmla="*/ 633 w 722"/>
              <a:gd name="T113" fmla="*/ 1713 h 2610"/>
              <a:gd name="T114" fmla="*/ 605 w 722"/>
              <a:gd name="T115" fmla="*/ 1661 h 2610"/>
              <a:gd name="T116" fmla="*/ 575 w 722"/>
              <a:gd name="T117" fmla="*/ 1612 h 2610"/>
              <a:gd name="T118" fmla="*/ 507 w 722"/>
              <a:gd name="T119" fmla="*/ 1515 h 2610"/>
              <a:gd name="T120" fmla="*/ 433 w 722"/>
              <a:gd name="T121" fmla="*/ 142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2" h="2610">
                <a:moveTo>
                  <a:pt x="499" y="0"/>
                </a:moveTo>
                <a:lnTo>
                  <a:pt x="499" y="67"/>
                </a:lnTo>
                <a:lnTo>
                  <a:pt x="499" y="134"/>
                </a:lnTo>
                <a:lnTo>
                  <a:pt x="499" y="167"/>
                </a:lnTo>
                <a:lnTo>
                  <a:pt x="499" y="201"/>
                </a:lnTo>
                <a:lnTo>
                  <a:pt x="499" y="236"/>
                </a:lnTo>
                <a:lnTo>
                  <a:pt x="499" y="269"/>
                </a:lnTo>
                <a:lnTo>
                  <a:pt x="499" y="303"/>
                </a:lnTo>
                <a:lnTo>
                  <a:pt x="499" y="337"/>
                </a:lnTo>
                <a:lnTo>
                  <a:pt x="499" y="371"/>
                </a:lnTo>
                <a:lnTo>
                  <a:pt x="499" y="405"/>
                </a:lnTo>
                <a:lnTo>
                  <a:pt x="499" y="440"/>
                </a:lnTo>
                <a:lnTo>
                  <a:pt x="499" y="475"/>
                </a:lnTo>
                <a:lnTo>
                  <a:pt x="499" y="510"/>
                </a:lnTo>
                <a:lnTo>
                  <a:pt x="499" y="527"/>
                </a:lnTo>
                <a:lnTo>
                  <a:pt x="497" y="544"/>
                </a:lnTo>
                <a:lnTo>
                  <a:pt x="497" y="562"/>
                </a:lnTo>
                <a:lnTo>
                  <a:pt x="497" y="579"/>
                </a:lnTo>
                <a:lnTo>
                  <a:pt x="497" y="596"/>
                </a:lnTo>
                <a:lnTo>
                  <a:pt x="496" y="614"/>
                </a:lnTo>
                <a:lnTo>
                  <a:pt x="496" y="631"/>
                </a:lnTo>
                <a:lnTo>
                  <a:pt x="495" y="648"/>
                </a:lnTo>
                <a:lnTo>
                  <a:pt x="495" y="666"/>
                </a:lnTo>
                <a:lnTo>
                  <a:pt x="493" y="683"/>
                </a:lnTo>
                <a:lnTo>
                  <a:pt x="492" y="700"/>
                </a:lnTo>
                <a:lnTo>
                  <a:pt x="492" y="718"/>
                </a:lnTo>
                <a:lnTo>
                  <a:pt x="490" y="734"/>
                </a:lnTo>
                <a:lnTo>
                  <a:pt x="489" y="752"/>
                </a:lnTo>
                <a:lnTo>
                  <a:pt x="488" y="770"/>
                </a:lnTo>
                <a:lnTo>
                  <a:pt x="485" y="786"/>
                </a:lnTo>
                <a:lnTo>
                  <a:pt x="484" y="804"/>
                </a:lnTo>
                <a:lnTo>
                  <a:pt x="482" y="820"/>
                </a:lnTo>
                <a:lnTo>
                  <a:pt x="479" y="837"/>
                </a:lnTo>
                <a:lnTo>
                  <a:pt x="478" y="855"/>
                </a:lnTo>
                <a:lnTo>
                  <a:pt x="475" y="871"/>
                </a:lnTo>
                <a:lnTo>
                  <a:pt x="473" y="887"/>
                </a:lnTo>
                <a:lnTo>
                  <a:pt x="470" y="905"/>
                </a:lnTo>
                <a:lnTo>
                  <a:pt x="467" y="922"/>
                </a:lnTo>
                <a:lnTo>
                  <a:pt x="464" y="938"/>
                </a:lnTo>
                <a:lnTo>
                  <a:pt x="462" y="955"/>
                </a:lnTo>
                <a:lnTo>
                  <a:pt x="458" y="971"/>
                </a:lnTo>
                <a:lnTo>
                  <a:pt x="455" y="987"/>
                </a:lnTo>
                <a:lnTo>
                  <a:pt x="451" y="1004"/>
                </a:lnTo>
                <a:lnTo>
                  <a:pt x="449" y="1012"/>
                </a:lnTo>
                <a:lnTo>
                  <a:pt x="447" y="1020"/>
                </a:lnTo>
                <a:lnTo>
                  <a:pt x="445" y="1029"/>
                </a:lnTo>
                <a:lnTo>
                  <a:pt x="442" y="1037"/>
                </a:lnTo>
                <a:lnTo>
                  <a:pt x="440" y="1045"/>
                </a:lnTo>
                <a:lnTo>
                  <a:pt x="438" y="1053"/>
                </a:lnTo>
                <a:lnTo>
                  <a:pt x="436" y="1061"/>
                </a:lnTo>
                <a:lnTo>
                  <a:pt x="433" y="1070"/>
                </a:lnTo>
                <a:lnTo>
                  <a:pt x="432" y="1078"/>
                </a:lnTo>
                <a:lnTo>
                  <a:pt x="429" y="1085"/>
                </a:lnTo>
                <a:lnTo>
                  <a:pt x="426" y="1093"/>
                </a:lnTo>
                <a:lnTo>
                  <a:pt x="423" y="1101"/>
                </a:lnTo>
                <a:lnTo>
                  <a:pt x="421" y="1109"/>
                </a:lnTo>
                <a:lnTo>
                  <a:pt x="418" y="1118"/>
                </a:lnTo>
                <a:lnTo>
                  <a:pt x="415" y="1124"/>
                </a:lnTo>
                <a:lnTo>
                  <a:pt x="412" y="1133"/>
                </a:lnTo>
                <a:lnTo>
                  <a:pt x="410" y="1141"/>
                </a:lnTo>
                <a:lnTo>
                  <a:pt x="407" y="1148"/>
                </a:lnTo>
                <a:lnTo>
                  <a:pt x="404" y="1156"/>
                </a:lnTo>
                <a:lnTo>
                  <a:pt x="401" y="1164"/>
                </a:lnTo>
                <a:lnTo>
                  <a:pt x="397" y="1171"/>
                </a:lnTo>
                <a:lnTo>
                  <a:pt x="395" y="1179"/>
                </a:lnTo>
                <a:lnTo>
                  <a:pt x="392" y="1187"/>
                </a:lnTo>
                <a:lnTo>
                  <a:pt x="388" y="1194"/>
                </a:lnTo>
                <a:lnTo>
                  <a:pt x="385" y="1202"/>
                </a:lnTo>
                <a:lnTo>
                  <a:pt x="381" y="1209"/>
                </a:lnTo>
                <a:lnTo>
                  <a:pt x="378" y="1218"/>
                </a:lnTo>
                <a:lnTo>
                  <a:pt x="374" y="1224"/>
                </a:lnTo>
                <a:lnTo>
                  <a:pt x="370" y="1233"/>
                </a:lnTo>
                <a:lnTo>
                  <a:pt x="367" y="1239"/>
                </a:lnTo>
                <a:lnTo>
                  <a:pt x="363" y="1246"/>
                </a:lnTo>
                <a:lnTo>
                  <a:pt x="359" y="1254"/>
                </a:lnTo>
                <a:lnTo>
                  <a:pt x="355" y="1261"/>
                </a:lnTo>
                <a:lnTo>
                  <a:pt x="351" y="1270"/>
                </a:lnTo>
                <a:lnTo>
                  <a:pt x="347" y="1276"/>
                </a:lnTo>
                <a:lnTo>
                  <a:pt x="343" y="1283"/>
                </a:lnTo>
                <a:lnTo>
                  <a:pt x="338" y="1290"/>
                </a:lnTo>
                <a:lnTo>
                  <a:pt x="334" y="1298"/>
                </a:lnTo>
                <a:lnTo>
                  <a:pt x="330" y="1305"/>
                </a:lnTo>
                <a:lnTo>
                  <a:pt x="326" y="1312"/>
                </a:lnTo>
                <a:lnTo>
                  <a:pt x="321" y="1319"/>
                </a:lnTo>
                <a:lnTo>
                  <a:pt x="317" y="1326"/>
                </a:lnTo>
                <a:lnTo>
                  <a:pt x="311" y="1334"/>
                </a:lnTo>
                <a:lnTo>
                  <a:pt x="307" y="1341"/>
                </a:lnTo>
                <a:lnTo>
                  <a:pt x="301" y="1348"/>
                </a:lnTo>
                <a:lnTo>
                  <a:pt x="297" y="1354"/>
                </a:lnTo>
                <a:lnTo>
                  <a:pt x="292" y="1361"/>
                </a:lnTo>
                <a:lnTo>
                  <a:pt x="288" y="1368"/>
                </a:lnTo>
                <a:lnTo>
                  <a:pt x="277" y="1382"/>
                </a:lnTo>
                <a:lnTo>
                  <a:pt x="267" y="1396"/>
                </a:lnTo>
                <a:lnTo>
                  <a:pt x="256" y="1409"/>
                </a:lnTo>
                <a:lnTo>
                  <a:pt x="247" y="1423"/>
                </a:lnTo>
                <a:lnTo>
                  <a:pt x="236" y="1437"/>
                </a:lnTo>
                <a:lnTo>
                  <a:pt x="214" y="1463"/>
                </a:lnTo>
                <a:lnTo>
                  <a:pt x="193" y="1490"/>
                </a:lnTo>
                <a:lnTo>
                  <a:pt x="182" y="1504"/>
                </a:lnTo>
                <a:lnTo>
                  <a:pt x="171" y="1517"/>
                </a:lnTo>
                <a:lnTo>
                  <a:pt x="160" y="1531"/>
                </a:lnTo>
                <a:lnTo>
                  <a:pt x="151" y="1545"/>
                </a:lnTo>
                <a:lnTo>
                  <a:pt x="140" y="1558"/>
                </a:lnTo>
                <a:lnTo>
                  <a:pt x="130" y="1572"/>
                </a:lnTo>
                <a:lnTo>
                  <a:pt x="125" y="1579"/>
                </a:lnTo>
                <a:lnTo>
                  <a:pt x="121" y="1586"/>
                </a:lnTo>
                <a:lnTo>
                  <a:pt x="115" y="1593"/>
                </a:lnTo>
                <a:lnTo>
                  <a:pt x="111" y="1600"/>
                </a:lnTo>
                <a:lnTo>
                  <a:pt x="106" y="1606"/>
                </a:lnTo>
                <a:lnTo>
                  <a:pt x="102" y="1615"/>
                </a:lnTo>
                <a:lnTo>
                  <a:pt x="96" y="1621"/>
                </a:lnTo>
                <a:lnTo>
                  <a:pt x="92" y="1628"/>
                </a:lnTo>
                <a:lnTo>
                  <a:pt x="88" y="1635"/>
                </a:lnTo>
                <a:lnTo>
                  <a:pt x="84" y="1642"/>
                </a:lnTo>
                <a:lnTo>
                  <a:pt x="78" y="1650"/>
                </a:lnTo>
                <a:lnTo>
                  <a:pt x="74" y="1657"/>
                </a:lnTo>
                <a:lnTo>
                  <a:pt x="70" y="1664"/>
                </a:lnTo>
                <a:lnTo>
                  <a:pt x="66" y="1672"/>
                </a:lnTo>
                <a:lnTo>
                  <a:pt x="62" y="1679"/>
                </a:lnTo>
                <a:lnTo>
                  <a:pt x="58" y="1687"/>
                </a:lnTo>
                <a:lnTo>
                  <a:pt x="55" y="1694"/>
                </a:lnTo>
                <a:lnTo>
                  <a:pt x="51" y="1702"/>
                </a:lnTo>
                <a:lnTo>
                  <a:pt x="47" y="1709"/>
                </a:lnTo>
                <a:lnTo>
                  <a:pt x="44" y="1717"/>
                </a:lnTo>
                <a:lnTo>
                  <a:pt x="40" y="1724"/>
                </a:lnTo>
                <a:lnTo>
                  <a:pt x="37" y="1732"/>
                </a:lnTo>
                <a:lnTo>
                  <a:pt x="34" y="1741"/>
                </a:lnTo>
                <a:lnTo>
                  <a:pt x="30" y="1747"/>
                </a:lnTo>
                <a:lnTo>
                  <a:pt x="28" y="1756"/>
                </a:lnTo>
                <a:lnTo>
                  <a:pt x="25" y="1764"/>
                </a:lnTo>
                <a:lnTo>
                  <a:pt x="22" y="1772"/>
                </a:lnTo>
                <a:lnTo>
                  <a:pt x="19" y="1780"/>
                </a:lnTo>
                <a:lnTo>
                  <a:pt x="18" y="1789"/>
                </a:lnTo>
                <a:lnTo>
                  <a:pt x="15" y="1797"/>
                </a:lnTo>
                <a:lnTo>
                  <a:pt x="14" y="1805"/>
                </a:lnTo>
                <a:lnTo>
                  <a:pt x="11" y="1813"/>
                </a:lnTo>
                <a:lnTo>
                  <a:pt x="10" y="1821"/>
                </a:lnTo>
                <a:lnTo>
                  <a:pt x="8" y="1830"/>
                </a:lnTo>
                <a:lnTo>
                  <a:pt x="6" y="1838"/>
                </a:lnTo>
                <a:lnTo>
                  <a:pt x="4" y="1847"/>
                </a:lnTo>
                <a:lnTo>
                  <a:pt x="4" y="1856"/>
                </a:lnTo>
                <a:lnTo>
                  <a:pt x="3" y="1864"/>
                </a:lnTo>
                <a:lnTo>
                  <a:pt x="2" y="1873"/>
                </a:lnTo>
                <a:lnTo>
                  <a:pt x="2" y="1882"/>
                </a:lnTo>
                <a:lnTo>
                  <a:pt x="0" y="1891"/>
                </a:lnTo>
                <a:lnTo>
                  <a:pt x="0" y="1901"/>
                </a:lnTo>
                <a:lnTo>
                  <a:pt x="0" y="1909"/>
                </a:lnTo>
                <a:lnTo>
                  <a:pt x="0" y="1919"/>
                </a:lnTo>
                <a:lnTo>
                  <a:pt x="0" y="1928"/>
                </a:lnTo>
                <a:lnTo>
                  <a:pt x="0" y="1938"/>
                </a:lnTo>
                <a:lnTo>
                  <a:pt x="2" y="1947"/>
                </a:lnTo>
                <a:lnTo>
                  <a:pt x="2" y="1956"/>
                </a:lnTo>
                <a:lnTo>
                  <a:pt x="3" y="1965"/>
                </a:lnTo>
                <a:lnTo>
                  <a:pt x="4" y="1975"/>
                </a:lnTo>
                <a:lnTo>
                  <a:pt x="4" y="1986"/>
                </a:lnTo>
                <a:lnTo>
                  <a:pt x="6" y="1995"/>
                </a:lnTo>
                <a:lnTo>
                  <a:pt x="8" y="2005"/>
                </a:lnTo>
                <a:lnTo>
                  <a:pt x="10" y="2014"/>
                </a:lnTo>
                <a:lnTo>
                  <a:pt x="11" y="2024"/>
                </a:lnTo>
                <a:lnTo>
                  <a:pt x="13" y="2034"/>
                </a:lnTo>
                <a:lnTo>
                  <a:pt x="15" y="2045"/>
                </a:lnTo>
                <a:lnTo>
                  <a:pt x="18" y="2054"/>
                </a:lnTo>
                <a:lnTo>
                  <a:pt x="19" y="2064"/>
                </a:lnTo>
                <a:lnTo>
                  <a:pt x="22" y="2073"/>
                </a:lnTo>
                <a:lnTo>
                  <a:pt x="25" y="2084"/>
                </a:lnTo>
                <a:lnTo>
                  <a:pt x="28" y="2094"/>
                </a:lnTo>
                <a:lnTo>
                  <a:pt x="30" y="2103"/>
                </a:lnTo>
                <a:lnTo>
                  <a:pt x="34" y="2114"/>
                </a:lnTo>
                <a:lnTo>
                  <a:pt x="37" y="2124"/>
                </a:lnTo>
                <a:lnTo>
                  <a:pt x="40" y="2134"/>
                </a:lnTo>
                <a:lnTo>
                  <a:pt x="44" y="2145"/>
                </a:lnTo>
                <a:lnTo>
                  <a:pt x="47" y="2154"/>
                </a:lnTo>
                <a:lnTo>
                  <a:pt x="51" y="2164"/>
                </a:lnTo>
                <a:lnTo>
                  <a:pt x="55" y="2175"/>
                </a:lnTo>
                <a:lnTo>
                  <a:pt x="59" y="2184"/>
                </a:lnTo>
                <a:lnTo>
                  <a:pt x="63" y="2194"/>
                </a:lnTo>
                <a:lnTo>
                  <a:pt x="67" y="2203"/>
                </a:lnTo>
                <a:lnTo>
                  <a:pt x="71" y="2214"/>
                </a:lnTo>
                <a:lnTo>
                  <a:pt x="76" y="2224"/>
                </a:lnTo>
                <a:lnTo>
                  <a:pt x="80" y="2234"/>
                </a:lnTo>
                <a:lnTo>
                  <a:pt x="84" y="2243"/>
                </a:lnTo>
                <a:lnTo>
                  <a:pt x="89" y="2253"/>
                </a:lnTo>
                <a:lnTo>
                  <a:pt x="93" y="2262"/>
                </a:lnTo>
                <a:lnTo>
                  <a:pt x="99" y="2272"/>
                </a:lnTo>
                <a:lnTo>
                  <a:pt x="103" y="2281"/>
                </a:lnTo>
                <a:lnTo>
                  <a:pt x="108" y="2291"/>
                </a:lnTo>
                <a:lnTo>
                  <a:pt x="114" y="2301"/>
                </a:lnTo>
                <a:lnTo>
                  <a:pt x="118" y="2310"/>
                </a:lnTo>
                <a:lnTo>
                  <a:pt x="123" y="2320"/>
                </a:lnTo>
                <a:lnTo>
                  <a:pt x="129" y="2328"/>
                </a:lnTo>
                <a:lnTo>
                  <a:pt x="134" y="2338"/>
                </a:lnTo>
                <a:lnTo>
                  <a:pt x="140" y="2347"/>
                </a:lnTo>
                <a:lnTo>
                  <a:pt x="145" y="2355"/>
                </a:lnTo>
                <a:lnTo>
                  <a:pt x="151" y="2365"/>
                </a:lnTo>
                <a:lnTo>
                  <a:pt x="156" y="2373"/>
                </a:lnTo>
                <a:lnTo>
                  <a:pt x="162" y="2381"/>
                </a:lnTo>
                <a:lnTo>
                  <a:pt x="169" y="2391"/>
                </a:lnTo>
                <a:lnTo>
                  <a:pt x="174" y="2399"/>
                </a:lnTo>
                <a:lnTo>
                  <a:pt x="180" y="2407"/>
                </a:lnTo>
                <a:lnTo>
                  <a:pt x="186" y="2416"/>
                </a:lnTo>
                <a:lnTo>
                  <a:pt x="192" y="2424"/>
                </a:lnTo>
                <a:lnTo>
                  <a:pt x="199" y="2432"/>
                </a:lnTo>
                <a:lnTo>
                  <a:pt x="204" y="2439"/>
                </a:lnTo>
                <a:lnTo>
                  <a:pt x="211" y="2447"/>
                </a:lnTo>
                <a:lnTo>
                  <a:pt x="217" y="2455"/>
                </a:lnTo>
                <a:lnTo>
                  <a:pt x="223" y="2462"/>
                </a:lnTo>
                <a:lnTo>
                  <a:pt x="229" y="2469"/>
                </a:lnTo>
                <a:lnTo>
                  <a:pt x="236" y="2477"/>
                </a:lnTo>
                <a:lnTo>
                  <a:pt x="243" y="2484"/>
                </a:lnTo>
                <a:lnTo>
                  <a:pt x="248" y="2491"/>
                </a:lnTo>
                <a:lnTo>
                  <a:pt x="255" y="2498"/>
                </a:lnTo>
                <a:lnTo>
                  <a:pt x="262" y="2505"/>
                </a:lnTo>
                <a:lnTo>
                  <a:pt x="267" y="2510"/>
                </a:lnTo>
                <a:lnTo>
                  <a:pt x="274" y="2517"/>
                </a:lnTo>
                <a:lnTo>
                  <a:pt x="281" y="2522"/>
                </a:lnTo>
                <a:lnTo>
                  <a:pt x="288" y="2529"/>
                </a:lnTo>
                <a:lnTo>
                  <a:pt x="295" y="2535"/>
                </a:lnTo>
                <a:lnTo>
                  <a:pt x="300" y="2540"/>
                </a:lnTo>
                <a:lnTo>
                  <a:pt x="307" y="2546"/>
                </a:lnTo>
                <a:lnTo>
                  <a:pt x="314" y="2551"/>
                </a:lnTo>
                <a:lnTo>
                  <a:pt x="321" y="2555"/>
                </a:lnTo>
                <a:lnTo>
                  <a:pt x="327" y="2561"/>
                </a:lnTo>
                <a:lnTo>
                  <a:pt x="334" y="2565"/>
                </a:lnTo>
                <a:lnTo>
                  <a:pt x="341" y="2569"/>
                </a:lnTo>
                <a:lnTo>
                  <a:pt x="347" y="2573"/>
                </a:lnTo>
                <a:lnTo>
                  <a:pt x="353" y="2577"/>
                </a:lnTo>
                <a:lnTo>
                  <a:pt x="360" y="2581"/>
                </a:lnTo>
                <a:lnTo>
                  <a:pt x="364" y="2584"/>
                </a:lnTo>
                <a:lnTo>
                  <a:pt x="367" y="2585"/>
                </a:lnTo>
                <a:lnTo>
                  <a:pt x="370" y="2587"/>
                </a:lnTo>
                <a:lnTo>
                  <a:pt x="374" y="2588"/>
                </a:lnTo>
                <a:lnTo>
                  <a:pt x="377" y="2590"/>
                </a:lnTo>
                <a:lnTo>
                  <a:pt x="381" y="2592"/>
                </a:lnTo>
                <a:lnTo>
                  <a:pt x="384" y="2594"/>
                </a:lnTo>
                <a:lnTo>
                  <a:pt x="386" y="2595"/>
                </a:lnTo>
                <a:lnTo>
                  <a:pt x="390" y="2596"/>
                </a:lnTo>
                <a:lnTo>
                  <a:pt x="393" y="2598"/>
                </a:lnTo>
                <a:lnTo>
                  <a:pt x="397" y="2599"/>
                </a:lnTo>
                <a:lnTo>
                  <a:pt x="400" y="2599"/>
                </a:lnTo>
                <a:lnTo>
                  <a:pt x="403" y="2601"/>
                </a:lnTo>
                <a:lnTo>
                  <a:pt x="407" y="2602"/>
                </a:lnTo>
                <a:lnTo>
                  <a:pt x="410" y="2603"/>
                </a:lnTo>
                <a:lnTo>
                  <a:pt x="412" y="2603"/>
                </a:lnTo>
                <a:lnTo>
                  <a:pt x="416" y="2605"/>
                </a:lnTo>
                <a:lnTo>
                  <a:pt x="419" y="2606"/>
                </a:lnTo>
                <a:lnTo>
                  <a:pt x="423" y="2606"/>
                </a:lnTo>
                <a:lnTo>
                  <a:pt x="426" y="2607"/>
                </a:lnTo>
                <a:lnTo>
                  <a:pt x="429" y="2607"/>
                </a:lnTo>
                <a:lnTo>
                  <a:pt x="433" y="2609"/>
                </a:lnTo>
                <a:lnTo>
                  <a:pt x="436" y="2609"/>
                </a:lnTo>
                <a:lnTo>
                  <a:pt x="438" y="2609"/>
                </a:lnTo>
                <a:lnTo>
                  <a:pt x="442" y="2610"/>
                </a:lnTo>
                <a:lnTo>
                  <a:pt x="445" y="2610"/>
                </a:lnTo>
                <a:lnTo>
                  <a:pt x="448" y="2610"/>
                </a:lnTo>
                <a:lnTo>
                  <a:pt x="451" y="2610"/>
                </a:lnTo>
                <a:lnTo>
                  <a:pt x="455" y="2610"/>
                </a:lnTo>
                <a:lnTo>
                  <a:pt x="458" y="2610"/>
                </a:lnTo>
                <a:lnTo>
                  <a:pt x="460" y="2610"/>
                </a:lnTo>
                <a:lnTo>
                  <a:pt x="464" y="2610"/>
                </a:lnTo>
                <a:lnTo>
                  <a:pt x="467" y="2610"/>
                </a:lnTo>
                <a:lnTo>
                  <a:pt x="470" y="2610"/>
                </a:lnTo>
                <a:lnTo>
                  <a:pt x="473" y="2610"/>
                </a:lnTo>
                <a:lnTo>
                  <a:pt x="477" y="2609"/>
                </a:lnTo>
                <a:lnTo>
                  <a:pt x="479" y="2609"/>
                </a:lnTo>
                <a:lnTo>
                  <a:pt x="482" y="2609"/>
                </a:lnTo>
                <a:lnTo>
                  <a:pt x="485" y="2607"/>
                </a:lnTo>
                <a:lnTo>
                  <a:pt x="488" y="2607"/>
                </a:lnTo>
                <a:lnTo>
                  <a:pt x="492" y="2606"/>
                </a:lnTo>
                <a:lnTo>
                  <a:pt x="495" y="2606"/>
                </a:lnTo>
                <a:lnTo>
                  <a:pt x="497" y="2605"/>
                </a:lnTo>
                <a:lnTo>
                  <a:pt x="500" y="2603"/>
                </a:lnTo>
                <a:lnTo>
                  <a:pt x="503" y="2603"/>
                </a:lnTo>
                <a:lnTo>
                  <a:pt x="505" y="2602"/>
                </a:lnTo>
                <a:lnTo>
                  <a:pt x="510" y="2601"/>
                </a:lnTo>
                <a:lnTo>
                  <a:pt x="512" y="2599"/>
                </a:lnTo>
                <a:lnTo>
                  <a:pt x="515" y="2598"/>
                </a:lnTo>
                <a:lnTo>
                  <a:pt x="518" y="2596"/>
                </a:lnTo>
                <a:lnTo>
                  <a:pt x="521" y="2595"/>
                </a:lnTo>
                <a:lnTo>
                  <a:pt x="523" y="2594"/>
                </a:lnTo>
                <a:lnTo>
                  <a:pt x="526" y="2592"/>
                </a:lnTo>
                <a:lnTo>
                  <a:pt x="529" y="2591"/>
                </a:lnTo>
                <a:lnTo>
                  <a:pt x="532" y="2588"/>
                </a:lnTo>
                <a:lnTo>
                  <a:pt x="534" y="2587"/>
                </a:lnTo>
                <a:lnTo>
                  <a:pt x="537" y="2585"/>
                </a:lnTo>
                <a:lnTo>
                  <a:pt x="540" y="2583"/>
                </a:lnTo>
                <a:lnTo>
                  <a:pt x="542" y="2581"/>
                </a:lnTo>
                <a:lnTo>
                  <a:pt x="545" y="2580"/>
                </a:lnTo>
                <a:lnTo>
                  <a:pt x="548" y="2577"/>
                </a:lnTo>
                <a:lnTo>
                  <a:pt x="551" y="2575"/>
                </a:lnTo>
                <a:lnTo>
                  <a:pt x="553" y="2573"/>
                </a:lnTo>
                <a:lnTo>
                  <a:pt x="556" y="2570"/>
                </a:lnTo>
                <a:lnTo>
                  <a:pt x="559" y="2568"/>
                </a:lnTo>
                <a:lnTo>
                  <a:pt x="562" y="2566"/>
                </a:lnTo>
                <a:lnTo>
                  <a:pt x="564" y="2564"/>
                </a:lnTo>
                <a:lnTo>
                  <a:pt x="566" y="2561"/>
                </a:lnTo>
                <a:lnTo>
                  <a:pt x="568" y="2558"/>
                </a:lnTo>
                <a:lnTo>
                  <a:pt x="571" y="2555"/>
                </a:lnTo>
                <a:lnTo>
                  <a:pt x="574" y="2553"/>
                </a:lnTo>
                <a:lnTo>
                  <a:pt x="577" y="2550"/>
                </a:lnTo>
                <a:lnTo>
                  <a:pt x="579" y="2547"/>
                </a:lnTo>
                <a:lnTo>
                  <a:pt x="581" y="2544"/>
                </a:lnTo>
                <a:lnTo>
                  <a:pt x="584" y="2542"/>
                </a:lnTo>
                <a:lnTo>
                  <a:pt x="586" y="2539"/>
                </a:lnTo>
                <a:lnTo>
                  <a:pt x="589" y="2536"/>
                </a:lnTo>
                <a:lnTo>
                  <a:pt x="590" y="2532"/>
                </a:lnTo>
                <a:lnTo>
                  <a:pt x="596" y="2527"/>
                </a:lnTo>
                <a:lnTo>
                  <a:pt x="600" y="2520"/>
                </a:lnTo>
                <a:lnTo>
                  <a:pt x="605" y="2513"/>
                </a:lnTo>
                <a:lnTo>
                  <a:pt x="610" y="2506"/>
                </a:lnTo>
                <a:lnTo>
                  <a:pt x="614" y="2499"/>
                </a:lnTo>
                <a:lnTo>
                  <a:pt x="618" y="2492"/>
                </a:lnTo>
                <a:lnTo>
                  <a:pt x="623" y="2484"/>
                </a:lnTo>
                <a:lnTo>
                  <a:pt x="627" y="2477"/>
                </a:lnTo>
                <a:lnTo>
                  <a:pt x="631" y="2469"/>
                </a:lnTo>
                <a:lnTo>
                  <a:pt x="636" y="2462"/>
                </a:lnTo>
                <a:lnTo>
                  <a:pt x="638" y="2454"/>
                </a:lnTo>
                <a:lnTo>
                  <a:pt x="642" y="2446"/>
                </a:lnTo>
                <a:lnTo>
                  <a:pt x="647" y="2438"/>
                </a:lnTo>
                <a:lnTo>
                  <a:pt x="651" y="2429"/>
                </a:lnTo>
                <a:lnTo>
                  <a:pt x="653" y="2420"/>
                </a:lnTo>
                <a:lnTo>
                  <a:pt x="657" y="2412"/>
                </a:lnTo>
                <a:lnTo>
                  <a:pt x="660" y="2403"/>
                </a:lnTo>
                <a:lnTo>
                  <a:pt x="664" y="2394"/>
                </a:lnTo>
                <a:lnTo>
                  <a:pt x="667" y="2386"/>
                </a:lnTo>
                <a:lnTo>
                  <a:pt x="671" y="2376"/>
                </a:lnTo>
                <a:lnTo>
                  <a:pt x="674" y="2366"/>
                </a:lnTo>
                <a:lnTo>
                  <a:pt x="677" y="2358"/>
                </a:lnTo>
                <a:lnTo>
                  <a:pt x="679" y="2349"/>
                </a:lnTo>
                <a:lnTo>
                  <a:pt x="682" y="2339"/>
                </a:lnTo>
                <a:lnTo>
                  <a:pt x="685" y="2329"/>
                </a:lnTo>
                <a:lnTo>
                  <a:pt x="688" y="2320"/>
                </a:lnTo>
                <a:lnTo>
                  <a:pt x="690" y="2310"/>
                </a:lnTo>
                <a:lnTo>
                  <a:pt x="693" y="2301"/>
                </a:lnTo>
                <a:lnTo>
                  <a:pt x="696" y="2291"/>
                </a:lnTo>
                <a:lnTo>
                  <a:pt x="697" y="2281"/>
                </a:lnTo>
                <a:lnTo>
                  <a:pt x="700" y="2271"/>
                </a:lnTo>
                <a:lnTo>
                  <a:pt x="701" y="2261"/>
                </a:lnTo>
                <a:lnTo>
                  <a:pt x="704" y="2251"/>
                </a:lnTo>
                <a:lnTo>
                  <a:pt x="705" y="2242"/>
                </a:lnTo>
                <a:lnTo>
                  <a:pt x="707" y="2231"/>
                </a:lnTo>
                <a:lnTo>
                  <a:pt x="710" y="2221"/>
                </a:lnTo>
                <a:lnTo>
                  <a:pt x="711" y="2212"/>
                </a:lnTo>
                <a:lnTo>
                  <a:pt x="712" y="2202"/>
                </a:lnTo>
                <a:lnTo>
                  <a:pt x="714" y="2191"/>
                </a:lnTo>
                <a:lnTo>
                  <a:pt x="715" y="2182"/>
                </a:lnTo>
                <a:lnTo>
                  <a:pt x="716" y="2172"/>
                </a:lnTo>
                <a:lnTo>
                  <a:pt x="716" y="2162"/>
                </a:lnTo>
                <a:lnTo>
                  <a:pt x="718" y="2153"/>
                </a:lnTo>
                <a:lnTo>
                  <a:pt x="719" y="2142"/>
                </a:lnTo>
                <a:lnTo>
                  <a:pt x="719" y="2132"/>
                </a:lnTo>
                <a:lnTo>
                  <a:pt x="720" y="2123"/>
                </a:lnTo>
                <a:lnTo>
                  <a:pt x="720" y="2113"/>
                </a:lnTo>
                <a:lnTo>
                  <a:pt x="720" y="2103"/>
                </a:lnTo>
                <a:lnTo>
                  <a:pt x="720" y="2094"/>
                </a:lnTo>
                <a:lnTo>
                  <a:pt x="720" y="2084"/>
                </a:lnTo>
                <a:lnTo>
                  <a:pt x="722" y="2075"/>
                </a:lnTo>
                <a:lnTo>
                  <a:pt x="720" y="2065"/>
                </a:lnTo>
                <a:lnTo>
                  <a:pt x="720" y="2056"/>
                </a:lnTo>
                <a:lnTo>
                  <a:pt x="720" y="2046"/>
                </a:lnTo>
                <a:lnTo>
                  <a:pt x="720" y="2038"/>
                </a:lnTo>
                <a:lnTo>
                  <a:pt x="719" y="2028"/>
                </a:lnTo>
                <a:lnTo>
                  <a:pt x="719" y="2019"/>
                </a:lnTo>
                <a:lnTo>
                  <a:pt x="718" y="2010"/>
                </a:lnTo>
                <a:lnTo>
                  <a:pt x="718" y="2001"/>
                </a:lnTo>
                <a:lnTo>
                  <a:pt x="716" y="1991"/>
                </a:lnTo>
                <a:lnTo>
                  <a:pt x="716" y="1983"/>
                </a:lnTo>
                <a:lnTo>
                  <a:pt x="715" y="1973"/>
                </a:lnTo>
                <a:lnTo>
                  <a:pt x="714" y="1965"/>
                </a:lnTo>
                <a:lnTo>
                  <a:pt x="712" y="1957"/>
                </a:lnTo>
                <a:lnTo>
                  <a:pt x="711" y="1947"/>
                </a:lnTo>
                <a:lnTo>
                  <a:pt x="710" y="1939"/>
                </a:lnTo>
                <a:lnTo>
                  <a:pt x="708" y="1931"/>
                </a:lnTo>
                <a:lnTo>
                  <a:pt x="705" y="1921"/>
                </a:lnTo>
                <a:lnTo>
                  <a:pt x="704" y="1913"/>
                </a:lnTo>
                <a:lnTo>
                  <a:pt x="703" y="1905"/>
                </a:lnTo>
                <a:lnTo>
                  <a:pt x="700" y="1897"/>
                </a:lnTo>
                <a:lnTo>
                  <a:pt x="699" y="1887"/>
                </a:lnTo>
                <a:lnTo>
                  <a:pt x="696" y="1879"/>
                </a:lnTo>
                <a:lnTo>
                  <a:pt x="694" y="1871"/>
                </a:lnTo>
                <a:lnTo>
                  <a:pt x="692" y="1862"/>
                </a:lnTo>
                <a:lnTo>
                  <a:pt x="689" y="1854"/>
                </a:lnTo>
                <a:lnTo>
                  <a:pt x="686" y="1846"/>
                </a:lnTo>
                <a:lnTo>
                  <a:pt x="685" y="1838"/>
                </a:lnTo>
                <a:lnTo>
                  <a:pt x="682" y="1830"/>
                </a:lnTo>
                <a:lnTo>
                  <a:pt x="679" y="1823"/>
                </a:lnTo>
                <a:lnTo>
                  <a:pt x="677" y="1815"/>
                </a:lnTo>
                <a:lnTo>
                  <a:pt x="673" y="1806"/>
                </a:lnTo>
                <a:lnTo>
                  <a:pt x="670" y="1798"/>
                </a:lnTo>
                <a:lnTo>
                  <a:pt x="667" y="1790"/>
                </a:lnTo>
                <a:lnTo>
                  <a:pt x="664" y="1783"/>
                </a:lnTo>
                <a:lnTo>
                  <a:pt x="662" y="1775"/>
                </a:lnTo>
                <a:lnTo>
                  <a:pt x="657" y="1767"/>
                </a:lnTo>
                <a:lnTo>
                  <a:pt x="655" y="1760"/>
                </a:lnTo>
                <a:lnTo>
                  <a:pt x="651" y="1752"/>
                </a:lnTo>
                <a:lnTo>
                  <a:pt x="648" y="1743"/>
                </a:lnTo>
                <a:lnTo>
                  <a:pt x="644" y="1736"/>
                </a:lnTo>
                <a:lnTo>
                  <a:pt x="641" y="1728"/>
                </a:lnTo>
                <a:lnTo>
                  <a:pt x="637" y="1721"/>
                </a:lnTo>
                <a:lnTo>
                  <a:pt x="633" y="1713"/>
                </a:lnTo>
                <a:lnTo>
                  <a:pt x="629" y="1706"/>
                </a:lnTo>
                <a:lnTo>
                  <a:pt x="626" y="1698"/>
                </a:lnTo>
                <a:lnTo>
                  <a:pt x="622" y="1691"/>
                </a:lnTo>
                <a:lnTo>
                  <a:pt x="618" y="1683"/>
                </a:lnTo>
                <a:lnTo>
                  <a:pt x="614" y="1676"/>
                </a:lnTo>
                <a:lnTo>
                  <a:pt x="610" y="1669"/>
                </a:lnTo>
                <a:lnTo>
                  <a:pt x="605" y="1661"/>
                </a:lnTo>
                <a:lnTo>
                  <a:pt x="601" y="1654"/>
                </a:lnTo>
                <a:lnTo>
                  <a:pt x="597" y="1647"/>
                </a:lnTo>
                <a:lnTo>
                  <a:pt x="593" y="1639"/>
                </a:lnTo>
                <a:lnTo>
                  <a:pt x="588" y="1632"/>
                </a:lnTo>
                <a:lnTo>
                  <a:pt x="584" y="1626"/>
                </a:lnTo>
                <a:lnTo>
                  <a:pt x="579" y="1619"/>
                </a:lnTo>
                <a:lnTo>
                  <a:pt x="575" y="1612"/>
                </a:lnTo>
                <a:lnTo>
                  <a:pt x="566" y="1597"/>
                </a:lnTo>
                <a:lnTo>
                  <a:pt x="556" y="1583"/>
                </a:lnTo>
                <a:lnTo>
                  <a:pt x="547" y="1569"/>
                </a:lnTo>
                <a:lnTo>
                  <a:pt x="537" y="1556"/>
                </a:lnTo>
                <a:lnTo>
                  <a:pt x="527" y="1542"/>
                </a:lnTo>
                <a:lnTo>
                  <a:pt x="516" y="1528"/>
                </a:lnTo>
                <a:lnTo>
                  <a:pt x="507" y="1515"/>
                </a:lnTo>
                <a:lnTo>
                  <a:pt x="497" y="1501"/>
                </a:lnTo>
                <a:lnTo>
                  <a:pt x="486" y="1487"/>
                </a:lnTo>
                <a:lnTo>
                  <a:pt x="475" y="1474"/>
                </a:lnTo>
                <a:lnTo>
                  <a:pt x="464" y="1460"/>
                </a:lnTo>
                <a:lnTo>
                  <a:pt x="455" y="1448"/>
                </a:lnTo>
                <a:lnTo>
                  <a:pt x="444" y="1434"/>
                </a:lnTo>
                <a:lnTo>
                  <a:pt x="433" y="1420"/>
                </a:lnTo>
                <a:lnTo>
                  <a:pt x="422" y="1408"/>
                </a:lnTo>
                <a:lnTo>
                  <a:pt x="410" y="1394"/>
                </a:lnTo>
                <a:lnTo>
                  <a:pt x="399" y="1380"/>
                </a:lnTo>
                <a:lnTo>
                  <a:pt x="377" y="1354"/>
                </a:lnTo>
                <a:lnTo>
                  <a:pt x="353" y="1328"/>
                </a:lnTo>
                <a:lnTo>
                  <a:pt x="332" y="130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51"/>
          <p:cNvSpPr>
            <a:spLocks noChangeShapeType="1"/>
          </p:cNvSpPr>
          <p:nvPr/>
        </p:nvSpPr>
        <p:spPr bwMode="auto">
          <a:xfrm>
            <a:off x="4981575" y="2565400"/>
            <a:ext cx="6605588"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52"/>
          <p:cNvSpPr>
            <a:spLocks noChangeShapeType="1"/>
          </p:cNvSpPr>
          <p:nvPr/>
        </p:nvSpPr>
        <p:spPr bwMode="auto">
          <a:xfrm>
            <a:off x="9040813" y="2914650"/>
            <a:ext cx="2481263"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53"/>
          <p:cNvSpPr>
            <a:spLocks noChangeShapeType="1"/>
          </p:cNvSpPr>
          <p:nvPr/>
        </p:nvSpPr>
        <p:spPr bwMode="auto">
          <a:xfrm>
            <a:off x="9040813" y="3087688"/>
            <a:ext cx="2438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4"/>
          <p:cNvSpPr>
            <a:spLocks noChangeShapeType="1"/>
          </p:cNvSpPr>
          <p:nvPr/>
        </p:nvSpPr>
        <p:spPr bwMode="auto">
          <a:xfrm>
            <a:off x="4981575" y="2344738"/>
            <a:ext cx="1717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55"/>
          <p:cNvSpPr>
            <a:spLocks noChangeShapeType="1"/>
          </p:cNvSpPr>
          <p:nvPr/>
        </p:nvSpPr>
        <p:spPr bwMode="auto">
          <a:xfrm flipH="1">
            <a:off x="384175" y="2344738"/>
            <a:ext cx="11747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56"/>
          <p:cNvSpPr>
            <a:spLocks noChangeShapeType="1"/>
          </p:cNvSpPr>
          <p:nvPr/>
        </p:nvSpPr>
        <p:spPr bwMode="auto">
          <a:xfrm flipH="1">
            <a:off x="285750" y="2565400"/>
            <a:ext cx="127317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57"/>
          <p:cNvSpPr>
            <a:spLocks noChangeShapeType="1"/>
          </p:cNvSpPr>
          <p:nvPr/>
        </p:nvSpPr>
        <p:spPr bwMode="auto">
          <a:xfrm flipH="1">
            <a:off x="279400" y="4292600"/>
            <a:ext cx="1279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TextBox 160"/>
          <p:cNvSpPr txBox="1"/>
          <p:nvPr/>
        </p:nvSpPr>
        <p:spPr>
          <a:xfrm>
            <a:off x="11123385" y="2261672"/>
            <a:ext cx="1146629" cy="369332"/>
          </a:xfrm>
          <a:prstGeom prst="rect">
            <a:avLst/>
          </a:prstGeom>
          <a:noFill/>
        </p:spPr>
        <p:txBody>
          <a:bodyPr wrap="square" rtlCol="0">
            <a:spAutoFit/>
          </a:bodyPr>
          <a:lstStyle/>
          <a:p>
            <a:r>
              <a:rPr lang="en-US" dirty="0" smtClean="0"/>
              <a:t>Zero line</a:t>
            </a:r>
            <a:endParaRPr lang="en-US" dirty="0"/>
          </a:p>
        </p:txBody>
      </p:sp>
      <p:cxnSp>
        <p:nvCxnSpPr>
          <p:cNvPr id="163" name="Straight Arrow Connector 162"/>
          <p:cNvCxnSpPr/>
          <p:nvPr/>
        </p:nvCxnSpPr>
        <p:spPr>
          <a:xfrm>
            <a:off x="466841" y="2339659"/>
            <a:ext cx="7822" cy="195294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p:cNvCxnSpPr/>
          <p:nvPr/>
        </p:nvCxnSpPr>
        <p:spPr>
          <a:xfrm>
            <a:off x="1083642" y="2555082"/>
            <a:ext cx="21259" cy="173751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0" name="TextBox 169"/>
          <p:cNvSpPr txBox="1"/>
          <p:nvPr/>
        </p:nvSpPr>
        <p:spPr>
          <a:xfrm rot="16200000">
            <a:off x="-367903" y="2905005"/>
            <a:ext cx="1194593" cy="369332"/>
          </a:xfrm>
          <a:prstGeom prst="rect">
            <a:avLst/>
          </a:prstGeom>
          <a:noFill/>
        </p:spPr>
        <p:txBody>
          <a:bodyPr wrap="square" rtlCol="0">
            <a:spAutoFit/>
          </a:bodyPr>
          <a:lstStyle/>
          <a:p>
            <a:r>
              <a:rPr lang="en-US" dirty="0" smtClean="0"/>
              <a:t>50.039</a:t>
            </a:r>
            <a:endParaRPr lang="en-US" dirty="0"/>
          </a:p>
        </p:txBody>
      </p:sp>
      <p:sp>
        <p:nvSpPr>
          <p:cNvPr id="171" name="TextBox 170"/>
          <p:cNvSpPr txBox="1"/>
          <p:nvPr/>
        </p:nvSpPr>
        <p:spPr>
          <a:xfrm rot="16200000">
            <a:off x="322939" y="2956998"/>
            <a:ext cx="1194593" cy="369332"/>
          </a:xfrm>
          <a:prstGeom prst="rect">
            <a:avLst/>
          </a:prstGeom>
          <a:noFill/>
        </p:spPr>
        <p:txBody>
          <a:bodyPr wrap="square" rtlCol="0">
            <a:spAutoFit/>
          </a:bodyPr>
          <a:lstStyle/>
          <a:p>
            <a:r>
              <a:rPr lang="en-US" dirty="0" smtClean="0"/>
              <a:t>50</a:t>
            </a:r>
            <a:endParaRPr lang="en-US" dirty="0"/>
          </a:p>
        </p:txBody>
      </p:sp>
      <p:cxnSp>
        <p:nvCxnSpPr>
          <p:cNvPr id="172" name="Straight Arrow Connector 171"/>
          <p:cNvCxnSpPr/>
          <p:nvPr/>
        </p:nvCxnSpPr>
        <p:spPr>
          <a:xfrm>
            <a:off x="10033655" y="2898605"/>
            <a:ext cx="11579" cy="139399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6" name="Straight Arrow Connector 175"/>
          <p:cNvCxnSpPr/>
          <p:nvPr/>
        </p:nvCxnSpPr>
        <p:spPr>
          <a:xfrm>
            <a:off x="10523695" y="3084513"/>
            <a:ext cx="17305" cy="124142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0" name="TextBox 179"/>
          <p:cNvSpPr txBox="1"/>
          <p:nvPr/>
        </p:nvSpPr>
        <p:spPr>
          <a:xfrm rot="16200000">
            <a:off x="9497775" y="3410935"/>
            <a:ext cx="749299" cy="369332"/>
          </a:xfrm>
          <a:prstGeom prst="rect">
            <a:avLst/>
          </a:prstGeom>
          <a:noFill/>
        </p:spPr>
        <p:txBody>
          <a:bodyPr wrap="square" rtlCol="0">
            <a:spAutoFit/>
          </a:bodyPr>
          <a:lstStyle/>
          <a:p>
            <a:r>
              <a:rPr lang="en-US" dirty="0" smtClean="0"/>
              <a:t>49.92</a:t>
            </a:r>
            <a:endParaRPr lang="en-US" dirty="0"/>
          </a:p>
        </p:txBody>
      </p:sp>
      <p:sp>
        <p:nvSpPr>
          <p:cNvPr id="181" name="TextBox 180"/>
          <p:cNvSpPr txBox="1"/>
          <p:nvPr/>
        </p:nvSpPr>
        <p:spPr>
          <a:xfrm rot="16200000">
            <a:off x="9908022" y="3436818"/>
            <a:ext cx="980282" cy="369332"/>
          </a:xfrm>
          <a:prstGeom prst="rect">
            <a:avLst/>
          </a:prstGeom>
          <a:noFill/>
        </p:spPr>
        <p:txBody>
          <a:bodyPr wrap="square" rtlCol="0">
            <a:spAutoFit/>
          </a:bodyPr>
          <a:lstStyle/>
          <a:p>
            <a:r>
              <a:rPr lang="en-US" dirty="0" smtClean="0"/>
              <a:t>49.858</a:t>
            </a:r>
            <a:endParaRPr lang="en-US" dirty="0"/>
          </a:p>
        </p:txBody>
      </p:sp>
      <p:cxnSp>
        <p:nvCxnSpPr>
          <p:cNvPr id="3" name="Straight Arrow Connector 2"/>
          <p:cNvCxnSpPr>
            <a:stCxn id="157" idx="1"/>
          </p:cNvCxnSpPr>
          <p:nvPr/>
        </p:nvCxnSpPr>
        <p:spPr>
          <a:xfrm flipH="1">
            <a:off x="6692900" y="2344739"/>
            <a:ext cx="6350" cy="22066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 name="Straight Connector 6"/>
          <p:cNvCxnSpPr>
            <a:stCxn id="157" idx="1"/>
          </p:cNvCxnSpPr>
          <p:nvPr/>
        </p:nvCxnSpPr>
        <p:spPr>
          <a:xfrm flipH="1" flipV="1">
            <a:off x="6681788" y="1870075"/>
            <a:ext cx="17462" cy="474664"/>
          </a:xfrm>
          <a:prstGeom prst="line">
            <a:avLst/>
          </a:prstGeom>
        </p:spPr>
        <p:style>
          <a:lnRef idx="1">
            <a:schemeClr val="dk1"/>
          </a:lnRef>
          <a:fillRef idx="0">
            <a:schemeClr val="dk1"/>
          </a:fillRef>
          <a:effectRef idx="0">
            <a:schemeClr val="dk1"/>
          </a:effectRef>
          <a:fontRef idx="minor">
            <a:schemeClr val="tx1"/>
          </a:fontRef>
        </p:style>
      </p:cxnSp>
      <p:sp>
        <p:nvSpPr>
          <p:cNvPr id="165" name="TextBox 164"/>
          <p:cNvSpPr txBox="1"/>
          <p:nvPr/>
        </p:nvSpPr>
        <p:spPr>
          <a:xfrm rot="16200000">
            <a:off x="6088120" y="1822727"/>
            <a:ext cx="839787" cy="369332"/>
          </a:xfrm>
          <a:prstGeom prst="rect">
            <a:avLst/>
          </a:prstGeom>
          <a:noFill/>
        </p:spPr>
        <p:txBody>
          <a:bodyPr wrap="square" rtlCol="0">
            <a:spAutoFit/>
          </a:bodyPr>
          <a:lstStyle/>
          <a:p>
            <a:r>
              <a:rPr lang="en-US" dirty="0" smtClean="0"/>
              <a:t>0.039</a:t>
            </a:r>
            <a:endParaRPr lang="en-US" dirty="0"/>
          </a:p>
        </p:txBody>
      </p:sp>
      <p:cxnSp>
        <p:nvCxnSpPr>
          <p:cNvPr id="167" name="Straight Arrow Connector 166"/>
          <p:cNvCxnSpPr/>
          <p:nvPr/>
        </p:nvCxnSpPr>
        <p:spPr>
          <a:xfrm>
            <a:off x="11010900" y="2565400"/>
            <a:ext cx="9526" cy="51911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3" name="TextBox 182"/>
          <p:cNvSpPr txBox="1"/>
          <p:nvPr/>
        </p:nvSpPr>
        <p:spPr>
          <a:xfrm rot="16200000">
            <a:off x="10507246" y="2623761"/>
            <a:ext cx="779741" cy="369332"/>
          </a:xfrm>
          <a:prstGeom prst="rect">
            <a:avLst/>
          </a:prstGeom>
          <a:noFill/>
        </p:spPr>
        <p:txBody>
          <a:bodyPr wrap="square" rtlCol="0">
            <a:spAutoFit/>
          </a:bodyPr>
          <a:lstStyle/>
          <a:p>
            <a:r>
              <a:rPr lang="en-US" dirty="0" smtClean="0"/>
              <a:t>0.142</a:t>
            </a:r>
            <a:endParaRPr lang="en-US" dirty="0"/>
          </a:p>
        </p:txBody>
      </p:sp>
      <p:cxnSp>
        <p:nvCxnSpPr>
          <p:cNvPr id="185" name="Straight Arrow Connector 184"/>
          <p:cNvCxnSpPr>
            <a:endCxn id="155" idx="1"/>
          </p:cNvCxnSpPr>
          <p:nvPr/>
        </p:nvCxnSpPr>
        <p:spPr>
          <a:xfrm flipH="1">
            <a:off x="11522076" y="2570957"/>
            <a:ext cx="6350" cy="34528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3" name="Straight Connector 192"/>
          <p:cNvCxnSpPr/>
          <p:nvPr/>
        </p:nvCxnSpPr>
        <p:spPr>
          <a:xfrm>
            <a:off x="11538908" y="2915444"/>
            <a:ext cx="1065" cy="738981"/>
          </a:xfrm>
          <a:prstGeom prst="line">
            <a:avLst/>
          </a:prstGeom>
        </p:spPr>
        <p:style>
          <a:lnRef idx="1">
            <a:schemeClr val="dk1"/>
          </a:lnRef>
          <a:fillRef idx="0">
            <a:schemeClr val="dk1"/>
          </a:fillRef>
          <a:effectRef idx="0">
            <a:schemeClr val="dk1"/>
          </a:effectRef>
          <a:fontRef idx="minor">
            <a:schemeClr val="tx1"/>
          </a:fontRef>
        </p:style>
      </p:cxnSp>
      <p:sp>
        <p:nvSpPr>
          <p:cNvPr id="197" name="TextBox 196"/>
          <p:cNvSpPr txBox="1"/>
          <p:nvPr/>
        </p:nvSpPr>
        <p:spPr>
          <a:xfrm rot="16200000">
            <a:off x="10941323" y="2953028"/>
            <a:ext cx="874713" cy="369332"/>
          </a:xfrm>
          <a:prstGeom prst="rect">
            <a:avLst/>
          </a:prstGeom>
          <a:noFill/>
        </p:spPr>
        <p:txBody>
          <a:bodyPr wrap="square" rtlCol="0">
            <a:spAutoFit/>
          </a:bodyPr>
          <a:lstStyle/>
          <a:p>
            <a:r>
              <a:rPr lang="en-US" dirty="0" smtClean="0"/>
              <a:t>0.08</a:t>
            </a:r>
            <a:endParaRPr lang="en-US" dirty="0"/>
          </a:p>
        </p:txBody>
      </p:sp>
    </p:spTree>
    <p:extLst>
      <p:ext uri="{BB962C8B-B14F-4D97-AF65-F5344CB8AC3E}">
        <p14:creationId xmlns:p14="http://schemas.microsoft.com/office/powerpoint/2010/main" val="274044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1000"/>
                                        <p:tgtEl>
                                          <p:spTgt spid="5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wipe(left)">
                                      <p:cBhvr>
                                        <p:cTn id="11" dur="1000"/>
                                        <p:tgtEl>
                                          <p:spTgt spid="9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down)">
                                      <p:cBhvr>
                                        <p:cTn id="16" dur="1000"/>
                                        <p:tgtEl>
                                          <p:spTgt spid="10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wipe(left)">
                                      <p:cBhvr>
                                        <p:cTn id="20" dur="1000"/>
                                        <p:tgtEl>
                                          <p:spTgt spid="101"/>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wipe(up)">
                                      <p:cBhvr>
                                        <p:cTn id="24" dur="1000"/>
                                        <p:tgtEl>
                                          <p:spTgt spid="9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wipe(up)">
                                      <p:cBhvr>
                                        <p:cTn id="29" dur="1000"/>
                                        <p:tgtEl>
                                          <p:spTgt spid="10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wipe(left)">
                                      <p:cBhvr>
                                        <p:cTn id="33" dur="1000"/>
                                        <p:tgtEl>
                                          <p:spTgt spid="104"/>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wipe(down)">
                                      <p:cBhvr>
                                        <p:cTn id="37" dur="1000"/>
                                        <p:tgtEl>
                                          <p:spTgt spid="10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wipe(left)">
                                      <p:cBhvr>
                                        <p:cTn id="42" dur="1000"/>
                                        <p:tgtEl>
                                          <p:spTgt spid="9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fade">
                                      <p:cBhvr>
                                        <p:cTn id="53" dur="500"/>
                                        <p:tgtEl>
                                          <p:spTgt spid="7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fade">
                                      <p:cBhvr>
                                        <p:cTn id="65" dur="500"/>
                                        <p:tgtEl>
                                          <p:spTgt spid="8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500"/>
                                        <p:tgtEl>
                                          <p:spTgt spid="8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500"/>
                                        <p:tgtEl>
                                          <p:spTgt spid="6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animEffect transition="in" filter="fade">
                                      <p:cBhvr>
                                        <p:cTn id="80" dur="500"/>
                                        <p:tgtEl>
                                          <p:spTgt spid="8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500"/>
                                        <p:tgtEl>
                                          <p:spTgt spid="8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500"/>
                                        <p:tgtEl>
                                          <p:spTgt spid="6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6"/>
                                        </p:tgtEl>
                                        <p:attrNameLst>
                                          <p:attrName>style.visibility</p:attrName>
                                        </p:attrNameLst>
                                      </p:cBhvr>
                                      <p:to>
                                        <p:strVal val="visible"/>
                                      </p:to>
                                    </p:set>
                                    <p:animEffect transition="in" filter="fade">
                                      <p:cBhvr>
                                        <p:cTn id="98" dur="500"/>
                                        <p:tgtEl>
                                          <p:spTgt spid="8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fade">
                                      <p:cBhvr>
                                        <p:cTn id="101" dur="500"/>
                                        <p:tgtEl>
                                          <p:spTgt spid="6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7"/>
                                        </p:tgtEl>
                                        <p:attrNameLst>
                                          <p:attrName>style.visibility</p:attrName>
                                        </p:attrNameLst>
                                      </p:cBhvr>
                                      <p:to>
                                        <p:strVal val="visible"/>
                                      </p:to>
                                    </p:set>
                                    <p:animEffect transition="in" filter="fade">
                                      <p:cBhvr>
                                        <p:cTn id="104" dur="500"/>
                                        <p:tgtEl>
                                          <p:spTgt spid="8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8"/>
                                        </p:tgtEl>
                                        <p:attrNameLst>
                                          <p:attrName>style.visibility</p:attrName>
                                        </p:attrNameLst>
                                      </p:cBhvr>
                                      <p:to>
                                        <p:strVal val="visible"/>
                                      </p:to>
                                    </p:set>
                                    <p:animEffect transition="in" filter="fade">
                                      <p:cBhvr>
                                        <p:cTn id="107" dur="500"/>
                                        <p:tgtEl>
                                          <p:spTgt spid="8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8"/>
                                        </p:tgtEl>
                                        <p:attrNameLst>
                                          <p:attrName>style.visibility</p:attrName>
                                        </p:attrNameLst>
                                      </p:cBhvr>
                                      <p:to>
                                        <p:strVal val="visible"/>
                                      </p:to>
                                    </p:set>
                                    <p:animEffect transition="in" filter="fade">
                                      <p:cBhvr>
                                        <p:cTn id="110" dur="500"/>
                                        <p:tgtEl>
                                          <p:spTgt spid="6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fade">
                                      <p:cBhvr>
                                        <p:cTn id="113" dur="500"/>
                                        <p:tgtEl>
                                          <p:spTgt spid="8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90"/>
                                        </p:tgtEl>
                                        <p:attrNameLst>
                                          <p:attrName>style.visibility</p:attrName>
                                        </p:attrNameLst>
                                      </p:cBhvr>
                                      <p:to>
                                        <p:strVal val="visible"/>
                                      </p:to>
                                    </p:set>
                                    <p:animEffect transition="in" filter="fade">
                                      <p:cBhvr>
                                        <p:cTn id="119" dur="500"/>
                                        <p:tgtEl>
                                          <p:spTgt spid="9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1"/>
                                        </p:tgtEl>
                                        <p:attrNameLst>
                                          <p:attrName>style.visibility</p:attrName>
                                        </p:attrNameLst>
                                      </p:cBhvr>
                                      <p:to>
                                        <p:strVal val="visible"/>
                                      </p:to>
                                    </p:set>
                                    <p:animEffect transition="in" filter="fade">
                                      <p:cBhvr>
                                        <p:cTn id="125" dur="500"/>
                                        <p:tgtEl>
                                          <p:spTgt spid="9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fade">
                                      <p:cBhvr>
                                        <p:cTn id="128" dur="500"/>
                                        <p:tgtEl>
                                          <p:spTgt spid="7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fade">
                                      <p:cBhvr>
                                        <p:cTn id="131" dur="500"/>
                                        <p:tgtEl>
                                          <p:spTgt spid="7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92"/>
                                        </p:tgtEl>
                                        <p:attrNameLst>
                                          <p:attrName>style.visibility</p:attrName>
                                        </p:attrNameLst>
                                      </p:cBhvr>
                                      <p:to>
                                        <p:strVal val="visible"/>
                                      </p:to>
                                    </p:set>
                                    <p:animEffect transition="in" filter="fade">
                                      <p:cBhvr>
                                        <p:cTn id="134" dur="500"/>
                                        <p:tgtEl>
                                          <p:spTgt spid="9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fade">
                                      <p:cBhvr>
                                        <p:cTn id="137" dur="500"/>
                                        <p:tgtEl>
                                          <p:spTgt spid="9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73"/>
                                        </p:tgtEl>
                                        <p:attrNameLst>
                                          <p:attrName>style.visibility</p:attrName>
                                        </p:attrNameLst>
                                      </p:cBhvr>
                                      <p:to>
                                        <p:strVal val="visible"/>
                                      </p:to>
                                    </p:set>
                                    <p:animEffect transition="in" filter="fade">
                                      <p:cBhvr>
                                        <p:cTn id="140" dur="500"/>
                                        <p:tgtEl>
                                          <p:spTgt spid="7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94"/>
                                        </p:tgtEl>
                                        <p:attrNameLst>
                                          <p:attrName>style.visibility</p:attrName>
                                        </p:attrNameLst>
                                      </p:cBhvr>
                                      <p:to>
                                        <p:strVal val="visible"/>
                                      </p:to>
                                    </p:set>
                                    <p:animEffect transition="in" filter="fade">
                                      <p:cBhvr>
                                        <p:cTn id="143" dur="500"/>
                                        <p:tgtEl>
                                          <p:spTgt spid="9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4"/>
                                        </p:tgtEl>
                                        <p:attrNameLst>
                                          <p:attrName>style.visibility</p:attrName>
                                        </p:attrNameLst>
                                      </p:cBhvr>
                                      <p:to>
                                        <p:strVal val="visible"/>
                                      </p:to>
                                    </p:set>
                                    <p:animEffect transition="in" filter="fade">
                                      <p:cBhvr>
                                        <p:cTn id="146" dur="500"/>
                                        <p:tgtEl>
                                          <p:spTgt spid="7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5"/>
                                        </p:tgtEl>
                                        <p:attrNameLst>
                                          <p:attrName>style.visibility</p:attrName>
                                        </p:attrNameLst>
                                      </p:cBhvr>
                                      <p:to>
                                        <p:strVal val="visible"/>
                                      </p:to>
                                    </p:set>
                                    <p:animEffect transition="in" filter="fade">
                                      <p:cBhvr>
                                        <p:cTn id="149" dur="500"/>
                                        <p:tgtEl>
                                          <p:spTgt spid="7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95"/>
                                        </p:tgtEl>
                                        <p:attrNameLst>
                                          <p:attrName>style.visibility</p:attrName>
                                        </p:attrNameLst>
                                      </p:cBhvr>
                                      <p:to>
                                        <p:strVal val="visible"/>
                                      </p:to>
                                    </p:set>
                                    <p:animEffect transition="in" filter="fade">
                                      <p:cBhvr>
                                        <p:cTn id="152" dur="500"/>
                                        <p:tgtEl>
                                          <p:spTgt spid="95"/>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96"/>
                                        </p:tgtEl>
                                        <p:attrNameLst>
                                          <p:attrName>style.visibility</p:attrName>
                                        </p:attrNameLst>
                                      </p:cBhvr>
                                      <p:to>
                                        <p:strVal val="visible"/>
                                      </p:to>
                                    </p:set>
                                    <p:animEffect transition="in" filter="fade">
                                      <p:cBhvr>
                                        <p:cTn id="155" dur="500"/>
                                        <p:tgtEl>
                                          <p:spTgt spid="9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76"/>
                                        </p:tgtEl>
                                        <p:attrNameLst>
                                          <p:attrName>style.visibility</p:attrName>
                                        </p:attrNameLst>
                                      </p:cBhvr>
                                      <p:to>
                                        <p:strVal val="visible"/>
                                      </p:to>
                                    </p:set>
                                    <p:animEffect transition="in" filter="fade">
                                      <p:cBhvr>
                                        <p:cTn id="158" dur="500"/>
                                        <p:tgtEl>
                                          <p:spTgt spid="76"/>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9"/>
                                        </p:tgtEl>
                                        <p:attrNameLst>
                                          <p:attrName>style.visibility</p:attrName>
                                        </p:attrNameLst>
                                      </p:cBhvr>
                                      <p:to>
                                        <p:strVal val="visible"/>
                                      </p:to>
                                    </p:set>
                                    <p:animEffect transition="in" filter="fade">
                                      <p:cBhvr>
                                        <p:cTn id="163" dur="500"/>
                                        <p:tgtEl>
                                          <p:spTgt spid="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
                                        </p:tgtEl>
                                        <p:attrNameLst>
                                          <p:attrName>style.visibility</p:attrName>
                                        </p:attrNameLst>
                                      </p:cBhvr>
                                      <p:to>
                                        <p:strVal val="visible"/>
                                      </p:to>
                                    </p:set>
                                    <p:animEffect transition="in" filter="fade">
                                      <p:cBhvr>
                                        <p:cTn id="166" dur="500"/>
                                        <p:tgtEl>
                                          <p:spTgt spid="10"/>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1"/>
                                        </p:tgtEl>
                                        <p:attrNameLst>
                                          <p:attrName>style.visibility</p:attrName>
                                        </p:attrNameLst>
                                      </p:cBhvr>
                                      <p:to>
                                        <p:strVal val="visible"/>
                                      </p:to>
                                    </p:set>
                                    <p:animEffect transition="in" filter="fade">
                                      <p:cBhvr>
                                        <p:cTn id="169" dur="500"/>
                                        <p:tgtEl>
                                          <p:spTgt spid="1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
                                        </p:tgtEl>
                                        <p:attrNameLst>
                                          <p:attrName>style.visibility</p:attrName>
                                        </p:attrNameLst>
                                      </p:cBhvr>
                                      <p:to>
                                        <p:strVal val="visible"/>
                                      </p:to>
                                    </p:set>
                                    <p:animEffect transition="in" filter="fade">
                                      <p:cBhvr>
                                        <p:cTn id="172" dur="500"/>
                                        <p:tgtEl>
                                          <p:spTgt spid="1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fade">
                                      <p:cBhvr>
                                        <p:cTn id="175" dur="500"/>
                                        <p:tgtEl>
                                          <p:spTgt spid="1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5"/>
                                        </p:tgtEl>
                                        <p:attrNameLst>
                                          <p:attrName>style.visibility</p:attrName>
                                        </p:attrNameLst>
                                      </p:cBhvr>
                                      <p:to>
                                        <p:strVal val="visible"/>
                                      </p:to>
                                    </p:set>
                                    <p:animEffect transition="in" filter="fade">
                                      <p:cBhvr>
                                        <p:cTn id="178" dur="500"/>
                                        <p:tgtEl>
                                          <p:spTgt spid="15"/>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4"/>
                                        </p:tgtEl>
                                        <p:attrNameLst>
                                          <p:attrName>style.visibility</p:attrName>
                                        </p:attrNameLst>
                                      </p:cBhvr>
                                      <p:to>
                                        <p:strVal val="visible"/>
                                      </p:to>
                                    </p:set>
                                    <p:animEffect transition="in" filter="fade">
                                      <p:cBhvr>
                                        <p:cTn id="181" dur="500"/>
                                        <p:tgtEl>
                                          <p:spTgt spid="14"/>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6"/>
                                        </p:tgtEl>
                                        <p:attrNameLst>
                                          <p:attrName>style.visibility</p:attrName>
                                        </p:attrNameLst>
                                      </p:cBhvr>
                                      <p:to>
                                        <p:strVal val="visible"/>
                                      </p:to>
                                    </p:set>
                                    <p:animEffect transition="in" filter="fade">
                                      <p:cBhvr>
                                        <p:cTn id="184" dur="500"/>
                                        <p:tgtEl>
                                          <p:spTgt spid="1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7"/>
                                        </p:tgtEl>
                                        <p:attrNameLst>
                                          <p:attrName>style.visibility</p:attrName>
                                        </p:attrNameLst>
                                      </p:cBhvr>
                                      <p:to>
                                        <p:strVal val="visible"/>
                                      </p:to>
                                    </p:set>
                                    <p:animEffect transition="in" filter="fade">
                                      <p:cBhvr>
                                        <p:cTn id="187" dur="500"/>
                                        <p:tgtEl>
                                          <p:spTgt spid="1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8"/>
                                        </p:tgtEl>
                                        <p:attrNameLst>
                                          <p:attrName>style.visibility</p:attrName>
                                        </p:attrNameLst>
                                      </p:cBhvr>
                                      <p:to>
                                        <p:strVal val="visible"/>
                                      </p:to>
                                    </p:set>
                                    <p:animEffect transition="in" filter="fade">
                                      <p:cBhvr>
                                        <p:cTn id="190" dur="500"/>
                                        <p:tgtEl>
                                          <p:spTgt spid="1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9"/>
                                        </p:tgtEl>
                                        <p:attrNameLst>
                                          <p:attrName>style.visibility</p:attrName>
                                        </p:attrNameLst>
                                      </p:cBhvr>
                                      <p:to>
                                        <p:strVal val="visible"/>
                                      </p:to>
                                    </p:set>
                                    <p:animEffect transition="in" filter="fade">
                                      <p:cBhvr>
                                        <p:cTn id="193" dur="500"/>
                                        <p:tgtEl>
                                          <p:spTgt spid="1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0"/>
                                        </p:tgtEl>
                                        <p:attrNameLst>
                                          <p:attrName>style.visibility</p:attrName>
                                        </p:attrNameLst>
                                      </p:cBhvr>
                                      <p:to>
                                        <p:strVal val="visible"/>
                                      </p:to>
                                    </p:set>
                                    <p:animEffect transition="in" filter="fade">
                                      <p:cBhvr>
                                        <p:cTn id="196" dur="500"/>
                                        <p:tgtEl>
                                          <p:spTgt spid="20"/>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1"/>
                                        </p:tgtEl>
                                        <p:attrNameLst>
                                          <p:attrName>style.visibility</p:attrName>
                                        </p:attrNameLst>
                                      </p:cBhvr>
                                      <p:to>
                                        <p:strVal val="visible"/>
                                      </p:to>
                                    </p:set>
                                    <p:animEffect transition="in" filter="fade">
                                      <p:cBhvr>
                                        <p:cTn id="199" dur="500"/>
                                        <p:tgtEl>
                                          <p:spTgt spid="2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22"/>
                                        </p:tgtEl>
                                        <p:attrNameLst>
                                          <p:attrName>style.visibility</p:attrName>
                                        </p:attrNameLst>
                                      </p:cBhvr>
                                      <p:to>
                                        <p:strVal val="visible"/>
                                      </p:to>
                                    </p:set>
                                    <p:animEffect transition="in" filter="fade">
                                      <p:cBhvr>
                                        <p:cTn id="202" dur="500"/>
                                        <p:tgtEl>
                                          <p:spTgt spid="2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23"/>
                                        </p:tgtEl>
                                        <p:attrNameLst>
                                          <p:attrName>style.visibility</p:attrName>
                                        </p:attrNameLst>
                                      </p:cBhvr>
                                      <p:to>
                                        <p:strVal val="visible"/>
                                      </p:to>
                                    </p:set>
                                    <p:animEffect transition="in" filter="fade">
                                      <p:cBhvr>
                                        <p:cTn id="205" dur="500"/>
                                        <p:tgtEl>
                                          <p:spTgt spid="2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5"/>
                                        </p:tgtEl>
                                        <p:attrNameLst>
                                          <p:attrName>style.visibility</p:attrName>
                                        </p:attrNameLst>
                                      </p:cBhvr>
                                      <p:to>
                                        <p:strVal val="visible"/>
                                      </p:to>
                                    </p:set>
                                    <p:animEffect transition="in" filter="fade">
                                      <p:cBhvr>
                                        <p:cTn id="208" dur="500"/>
                                        <p:tgtEl>
                                          <p:spTgt spid="25"/>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27"/>
                                        </p:tgtEl>
                                        <p:attrNameLst>
                                          <p:attrName>style.visibility</p:attrName>
                                        </p:attrNameLst>
                                      </p:cBhvr>
                                      <p:to>
                                        <p:strVal val="visible"/>
                                      </p:to>
                                    </p:set>
                                    <p:animEffect transition="in" filter="fade">
                                      <p:cBhvr>
                                        <p:cTn id="211" dur="500"/>
                                        <p:tgtEl>
                                          <p:spTgt spid="27"/>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29"/>
                                        </p:tgtEl>
                                        <p:attrNameLst>
                                          <p:attrName>style.visibility</p:attrName>
                                        </p:attrNameLst>
                                      </p:cBhvr>
                                      <p:to>
                                        <p:strVal val="visible"/>
                                      </p:to>
                                    </p:set>
                                    <p:animEffect transition="in" filter="fade">
                                      <p:cBhvr>
                                        <p:cTn id="214" dur="500"/>
                                        <p:tgtEl>
                                          <p:spTgt spid="29"/>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31"/>
                                        </p:tgtEl>
                                        <p:attrNameLst>
                                          <p:attrName>style.visibility</p:attrName>
                                        </p:attrNameLst>
                                      </p:cBhvr>
                                      <p:to>
                                        <p:strVal val="visible"/>
                                      </p:to>
                                    </p:set>
                                    <p:animEffect transition="in" filter="fade">
                                      <p:cBhvr>
                                        <p:cTn id="217" dur="500"/>
                                        <p:tgtEl>
                                          <p:spTgt spid="31"/>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35"/>
                                        </p:tgtEl>
                                        <p:attrNameLst>
                                          <p:attrName>style.visibility</p:attrName>
                                        </p:attrNameLst>
                                      </p:cBhvr>
                                      <p:to>
                                        <p:strVal val="visible"/>
                                      </p:to>
                                    </p:set>
                                    <p:animEffect transition="in" filter="fade">
                                      <p:cBhvr>
                                        <p:cTn id="220" dur="500"/>
                                        <p:tgtEl>
                                          <p:spTgt spid="35"/>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33"/>
                                        </p:tgtEl>
                                        <p:attrNameLst>
                                          <p:attrName>style.visibility</p:attrName>
                                        </p:attrNameLst>
                                      </p:cBhvr>
                                      <p:to>
                                        <p:strVal val="visible"/>
                                      </p:to>
                                    </p:set>
                                    <p:animEffect transition="in" filter="fade">
                                      <p:cBhvr>
                                        <p:cTn id="223" dur="500"/>
                                        <p:tgtEl>
                                          <p:spTgt spid="33"/>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37"/>
                                        </p:tgtEl>
                                        <p:attrNameLst>
                                          <p:attrName>style.visibility</p:attrName>
                                        </p:attrNameLst>
                                      </p:cBhvr>
                                      <p:to>
                                        <p:strVal val="visible"/>
                                      </p:to>
                                    </p:set>
                                    <p:animEffect transition="in" filter="fade">
                                      <p:cBhvr>
                                        <p:cTn id="226" dur="500"/>
                                        <p:tgtEl>
                                          <p:spTgt spid="37"/>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39"/>
                                        </p:tgtEl>
                                        <p:attrNameLst>
                                          <p:attrName>style.visibility</p:attrName>
                                        </p:attrNameLst>
                                      </p:cBhvr>
                                      <p:to>
                                        <p:strVal val="visible"/>
                                      </p:to>
                                    </p:set>
                                    <p:animEffect transition="in" filter="fade">
                                      <p:cBhvr>
                                        <p:cTn id="229" dur="500"/>
                                        <p:tgtEl>
                                          <p:spTgt spid="39"/>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24"/>
                                        </p:tgtEl>
                                        <p:attrNameLst>
                                          <p:attrName>style.visibility</p:attrName>
                                        </p:attrNameLst>
                                      </p:cBhvr>
                                      <p:to>
                                        <p:strVal val="visible"/>
                                      </p:to>
                                    </p:set>
                                    <p:animEffect transition="in" filter="fade">
                                      <p:cBhvr>
                                        <p:cTn id="234" dur="500"/>
                                        <p:tgtEl>
                                          <p:spTgt spid="24"/>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26"/>
                                        </p:tgtEl>
                                        <p:attrNameLst>
                                          <p:attrName>style.visibility</p:attrName>
                                        </p:attrNameLst>
                                      </p:cBhvr>
                                      <p:to>
                                        <p:strVal val="visible"/>
                                      </p:to>
                                    </p:set>
                                    <p:animEffect transition="in" filter="fade">
                                      <p:cBhvr>
                                        <p:cTn id="237" dur="500"/>
                                        <p:tgtEl>
                                          <p:spTgt spid="26"/>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8"/>
                                        </p:tgtEl>
                                        <p:attrNameLst>
                                          <p:attrName>style.visibility</p:attrName>
                                        </p:attrNameLst>
                                      </p:cBhvr>
                                      <p:to>
                                        <p:strVal val="visible"/>
                                      </p:to>
                                    </p:set>
                                    <p:animEffect transition="in" filter="fade">
                                      <p:cBhvr>
                                        <p:cTn id="240" dur="500"/>
                                        <p:tgtEl>
                                          <p:spTgt spid="28"/>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30"/>
                                        </p:tgtEl>
                                        <p:attrNameLst>
                                          <p:attrName>style.visibility</p:attrName>
                                        </p:attrNameLst>
                                      </p:cBhvr>
                                      <p:to>
                                        <p:strVal val="visible"/>
                                      </p:to>
                                    </p:set>
                                    <p:animEffect transition="in" filter="fade">
                                      <p:cBhvr>
                                        <p:cTn id="243" dur="500"/>
                                        <p:tgtEl>
                                          <p:spTgt spid="30"/>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32"/>
                                        </p:tgtEl>
                                        <p:attrNameLst>
                                          <p:attrName>style.visibility</p:attrName>
                                        </p:attrNameLst>
                                      </p:cBhvr>
                                      <p:to>
                                        <p:strVal val="visible"/>
                                      </p:to>
                                    </p:set>
                                    <p:animEffect transition="in" filter="fade">
                                      <p:cBhvr>
                                        <p:cTn id="246" dur="500"/>
                                        <p:tgtEl>
                                          <p:spTgt spid="32"/>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4"/>
                                        </p:tgtEl>
                                        <p:attrNameLst>
                                          <p:attrName>style.visibility</p:attrName>
                                        </p:attrNameLst>
                                      </p:cBhvr>
                                      <p:to>
                                        <p:strVal val="visible"/>
                                      </p:to>
                                    </p:set>
                                    <p:animEffect transition="in" filter="fade">
                                      <p:cBhvr>
                                        <p:cTn id="249" dur="500"/>
                                        <p:tgtEl>
                                          <p:spTgt spid="34"/>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36"/>
                                        </p:tgtEl>
                                        <p:attrNameLst>
                                          <p:attrName>style.visibility</p:attrName>
                                        </p:attrNameLst>
                                      </p:cBhvr>
                                      <p:to>
                                        <p:strVal val="visible"/>
                                      </p:to>
                                    </p:set>
                                    <p:animEffect transition="in" filter="fade">
                                      <p:cBhvr>
                                        <p:cTn id="252" dur="500"/>
                                        <p:tgtEl>
                                          <p:spTgt spid="36"/>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38"/>
                                        </p:tgtEl>
                                        <p:attrNameLst>
                                          <p:attrName>style.visibility</p:attrName>
                                        </p:attrNameLst>
                                      </p:cBhvr>
                                      <p:to>
                                        <p:strVal val="visible"/>
                                      </p:to>
                                    </p:set>
                                    <p:animEffect transition="in" filter="fade">
                                      <p:cBhvr>
                                        <p:cTn id="255" dur="500"/>
                                        <p:tgtEl>
                                          <p:spTgt spid="38"/>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40"/>
                                        </p:tgtEl>
                                        <p:attrNameLst>
                                          <p:attrName>style.visibility</p:attrName>
                                        </p:attrNameLst>
                                      </p:cBhvr>
                                      <p:to>
                                        <p:strVal val="visible"/>
                                      </p:to>
                                    </p:set>
                                    <p:animEffect transition="in" filter="fade">
                                      <p:cBhvr>
                                        <p:cTn id="258" dur="500"/>
                                        <p:tgtEl>
                                          <p:spTgt spid="40"/>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41"/>
                                        </p:tgtEl>
                                        <p:attrNameLst>
                                          <p:attrName>style.visibility</p:attrName>
                                        </p:attrNameLst>
                                      </p:cBhvr>
                                      <p:to>
                                        <p:strVal val="visible"/>
                                      </p:to>
                                    </p:set>
                                    <p:animEffect transition="in" filter="fade">
                                      <p:cBhvr>
                                        <p:cTn id="261" dur="500"/>
                                        <p:tgtEl>
                                          <p:spTgt spid="41"/>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42"/>
                                        </p:tgtEl>
                                        <p:attrNameLst>
                                          <p:attrName>style.visibility</p:attrName>
                                        </p:attrNameLst>
                                      </p:cBhvr>
                                      <p:to>
                                        <p:strVal val="visible"/>
                                      </p:to>
                                    </p:set>
                                    <p:animEffect transition="in" filter="fade">
                                      <p:cBhvr>
                                        <p:cTn id="264" dur="500"/>
                                        <p:tgtEl>
                                          <p:spTgt spid="42"/>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43"/>
                                        </p:tgtEl>
                                        <p:attrNameLst>
                                          <p:attrName>style.visibility</p:attrName>
                                        </p:attrNameLst>
                                      </p:cBhvr>
                                      <p:to>
                                        <p:strVal val="visible"/>
                                      </p:to>
                                    </p:set>
                                    <p:animEffect transition="in" filter="fade">
                                      <p:cBhvr>
                                        <p:cTn id="267" dur="500"/>
                                        <p:tgtEl>
                                          <p:spTgt spid="43"/>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44"/>
                                        </p:tgtEl>
                                        <p:attrNameLst>
                                          <p:attrName>style.visibility</p:attrName>
                                        </p:attrNameLst>
                                      </p:cBhvr>
                                      <p:to>
                                        <p:strVal val="visible"/>
                                      </p:to>
                                    </p:set>
                                    <p:animEffect transition="in" filter="fade">
                                      <p:cBhvr>
                                        <p:cTn id="270" dur="500"/>
                                        <p:tgtEl>
                                          <p:spTgt spid="44"/>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45"/>
                                        </p:tgtEl>
                                        <p:attrNameLst>
                                          <p:attrName>style.visibility</p:attrName>
                                        </p:attrNameLst>
                                      </p:cBhvr>
                                      <p:to>
                                        <p:strVal val="visible"/>
                                      </p:to>
                                    </p:set>
                                    <p:animEffect transition="in" filter="fade">
                                      <p:cBhvr>
                                        <p:cTn id="273" dur="500"/>
                                        <p:tgtEl>
                                          <p:spTgt spid="45"/>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46"/>
                                        </p:tgtEl>
                                        <p:attrNameLst>
                                          <p:attrName>style.visibility</p:attrName>
                                        </p:attrNameLst>
                                      </p:cBhvr>
                                      <p:to>
                                        <p:strVal val="visible"/>
                                      </p:to>
                                    </p:set>
                                    <p:animEffect transition="in" filter="fade">
                                      <p:cBhvr>
                                        <p:cTn id="276" dur="500"/>
                                        <p:tgtEl>
                                          <p:spTgt spid="46"/>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47"/>
                                        </p:tgtEl>
                                        <p:attrNameLst>
                                          <p:attrName>style.visibility</p:attrName>
                                        </p:attrNameLst>
                                      </p:cBhvr>
                                      <p:to>
                                        <p:strVal val="visible"/>
                                      </p:to>
                                    </p:set>
                                    <p:animEffect transition="in" filter="fade">
                                      <p:cBhvr>
                                        <p:cTn id="279" dur="500"/>
                                        <p:tgtEl>
                                          <p:spTgt spid="47"/>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48"/>
                                        </p:tgtEl>
                                        <p:attrNameLst>
                                          <p:attrName>style.visibility</p:attrName>
                                        </p:attrNameLst>
                                      </p:cBhvr>
                                      <p:to>
                                        <p:strVal val="visible"/>
                                      </p:to>
                                    </p:set>
                                    <p:animEffect transition="in" filter="fade">
                                      <p:cBhvr>
                                        <p:cTn id="282" dur="500"/>
                                        <p:tgtEl>
                                          <p:spTgt spid="48"/>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49"/>
                                        </p:tgtEl>
                                        <p:attrNameLst>
                                          <p:attrName>style.visibility</p:attrName>
                                        </p:attrNameLst>
                                      </p:cBhvr>
                                      <p:to>
                                        <p:strVal val="visible"/>
                                      </p:to>
                                    </p:set>
                                    <p:animEffect transition="in" filter="fade">
                                      <p:cBhvr>
                                        <p:cTn id="285" dur="500"/>
                                        <p:tgtEl>
                                          <p:spTgt spid="49"/>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50"/>
                                        </p:tgtEl>
                                        <p:attrNameLst>
                                          <p:attrName>style.visibility</p:attrName>
                                        </p:attrNameLst>
                                      </p:cBhvr>
                                      <p:to>
                                        <p:strVal val="visible"/>
                                      </p:to>
                                    </p:set>
                                    <p:animEffect transition="in" filter="fade">
                                      <p:cBhvr>
                                        <p:cTn id="288" dur="500"/>
                                        <p:tgtEl>
                                          <p:spTgt spid="50"/>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51"/>
                                        </p:tgtEl>
                                        <p:attrNameLst>
                                          <p:attrName>style.visibility</p:attrName>
                                        </p:attrNameLst>
                                      </p:cBhvr>
                                      <p:to>
                                        <p:strVal val="visible"/>
                                      </p:to>
                                    </p:set>
                                    <p:animEffect transition="in" filter="fade">
                                      <p:cBhvr>
                                        <p:cTn id="291" dur="500"/>
                                        <p:tgtEl>
                                          <p:spTgt spid="51"/>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52"/>
                                        </p:tgtEl>
                                        <p:attrNameLst>
                                          <p:attrName>style.visibility</p:attrName>
                                        </p:attrNameLst>
                                      </p:cBhvr>
                                      <p:to>
                                        <p:strVal val="visible"/>
                                      </p:to>
                                    </p:set>
                                    <p:animEffect transition="in" filter="fade">
                                      <p:cBhvr>
                                        <p:cTn id="294" dur="500"/>
                                        <p:tgtEl>
                                          <p:spTgt spid="52"/>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53"/>
                                        </p:tgtEl>
                                        <p:attrNameLst>
                                          <p:attrName>style.visibility</p:attrName>
                                        </p:attrNameLst>
                                      </p:cBhvr>
                                      <p:to>
                                        <p:strVal val="visible"/>
                                      </p:to>
                                    </p:set>
                                    <p:animEffect transition="in" filter="fade">
                                      <p:cBhvr>
                                        <p:cTn id="297" dur="500"/>
                                        <p:tgtEl>
                                          <p:spTgt spid="53"/>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54"/>
                                        </p:tgtEl>
                                        <p:attrNameLst>
                                          <p:attrName>style.visibility</p:attrName>
                                        </p:attrNameLst>
                                      </p:cBhvr>
                                      <p:to>
                                        <p:strVal val="visible"/>
                                      </p:to>
                                    </p:set>
                                    <p:animEffect transition="in" filter="fade">
                                      <p:cBhvr>
                                        <p:cTn id="300" dur="500"/>
                                        <p:tgtEl>
                                          <p:spTgt spid="54"/>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55"/>
                                        </p:tgtEl>
                                        <p:attrNameLst>
                                          <p:attrName>style.visibility</p:attrName>
                                        </p:attrNameLst>
                                      </p:cBhvr>
                                      <p:to>
                                        <p:strVal val="visible"/>
                                      </p:to>
                                    </p:set>
                                    <p:animEffect transition="in" filter="fade">
                                      <p:cBhvr>
                                        <p:cTn id="303" dur="500"/>
                                        <p:tgtEl>
                                          <p:spTgt spid="55"/>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ntr" presetSubtype="8" fill="hold" grpId="0" nodeType="clickEffect">
                                  <p:stCondLst>
                                    <p:cond delay="0"/>
                                  </p:stCondLst>
                                  <p:childTnLst>
                                    <p:set>
                                      <p:cBhvr>
                                        <p:cTn id="307" dur="1" fill="hold">
                                          <p:stCondLst>
                                            <p:cond delay="0"/>
                                          </p:stCondLst>
                                        </p:cTn>
                                        <p:tgtEl>
                                          <p:spTgt spid="159"/>
                                        </p:tgtEl>
                                        <p:attrNameLst>
                                          <p:attrName>style.visibility</p:attrName>
                                        </p:attrNameLst>
                                      </p:cBhvr>
                                      <p:to>
                                        <p:strVal val="visible"/>
                                      </p:to>
                                    </p:set>
                                    <p:animEffect transition="in" filter="wipe(left)">
                                      <p:cBhvr>
                                        <p:cTn id="308" dur="1000"/>
                                        <p:tgtEl>
                                          <p:spTgt spid="159"/>
                                        </p:tgtEl>
                                      </p:cBhvr>
                                    </p:animEffect>
                                  </p:childTnLst>
                                </p:cTn>
                              </p:par>
                            </p:childTnLst>
                          </p:cTn>
                        </p:par>
                        <p:par>
                          <p:cTn id="309" fill="hold">
                            <p:stCondLst>
                              <p:cond delay="1000"/>
                            </p:stCondLst>
                            <p:childTnLst>
                              <p:par>
                                <p:cTn id="310" presetID="22" presetClass="entr" presetSubtype="8" fill="hold" grpId="0" nodeType="afterEffect">
                                  <p:stCondLst>
                                    <p:cond delay="0"/>
                                  </p:stCondLst>
                                  <p:childTnLst>
                                    <p:set>
                                      <p:cBhvr>
                                        <p:cTn id="311" dur="1" fill="hold">
                                          <p:stCondLst>
                                            <p:cond delay="0"/>
                                          </p:stCondLst>
                                        </p:cTn>
                                        <p:tgtEl>
                                          <p:spTgt spid="154"/>
                                        </p:tgtEl>
                                        <p:attrNameLst>
                                          <p:attrName>style.visibility</p:attrName>
                                        </p:attrNameLst>
                                      </p:cBhvr>
                                      <p:to>
                                        <p:strVal val="visible"/>
                                      </p:to>
                                    </p:set>
                                    <p:animEffect transition="in" filter="wipe(left)">
                                      <p:cBhvr>
                                        <p:cTn id="312" dur="1000"/>
                                        <p:tgtEl>
                                          <p:spTgt spid="154"/>
                                        </p:tgtEl>
                                      </p:cBhvr>
                                    </p:animEffect>
                                  </p:childTnLst>
                                </p:cTn>
                              </p:par>
                            </p:childTnLst>
                          </p:cTn>
                        </p:par>
                        <p:par>
                          <p:cTn id="313" fill="hold">
                            <p:stCondLst>
                              <p:cond delay="2000"/>
                            </p:stCondLst>
                            <p:childTnLst>
                              <p:par>
                                <p:cTn id="314" presetID="10" presetClass="entr" presetSubtype="0" fill="hold" grpId="0" nodeType="afterEffect">
                                  <p:stCondLst>
                                    <p:cond delay="0"/>
                                  </p:stCondLst>
                                  <p:childTnLst>
                                    <p:set>
                                      <p:cBhvr>
                                        <p:cTn id="315" dur="1" fill="hold">
                                          <p:stCondLst>
                                            <p:cond delay="0"/>
                                          </p:stCondLst>
                                        </p:cTn>
                                        <p:tgtEl>
                                          <p:spTgt spid="161"/>
                                        </p:tgtEl>
                                        <p:attrNameLst>
                                          <p:attrName>style.visibility</p:attrName>
                                        </p:attrNameLst>
                                      </p:cBhvr>
                                      <p:to>
                                        <p:strVal val="visible"/>
                                      </p:to>
                                    </p:set>
                                    <p:animEffect transition="in" filter="fade">
                                      <p:cBhvr>
                                        <p:cTn id="316" dur="500"/>
                                        <p:tgtEl>
                                          <p:spTgt spid="161"/>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wipe(left)">
                                      <p:cBhvr>
                                        <p:cTn id="321" dur="1000"/>
                                        <p:tgtEl>
                                          <p:spTgt spid="160"/>
                                        </p:tgtEl>
                                      </p:cBhvr>
                                    </p:animEffect>
                                  </p:childTnLst>
                                </p:cTn>
                              </p:par>
                            </p:childTnLst>
                          </p:cTn>
                        </p:par>
                        <p:par>
                          <p:cTn id="322" fill="hold">
                            <p:stCondLst>
                              <p:cond delay="1000"/>
                            </p:stCondLst>
                            <p:childTnLst>
                              <p:par>
                                <p:cTn id="323" presetID="22" presetClass="entr" presetSubtype="8" fill="hold" grpId="0" nodeType="afterEffect">
                                  <p:stCondLst>
                                    <p:cond delay="0"/>
                                  </p:stCondLst>
                                  <p:childTnLst>
                                    <p:set>
                                      <p:cBhvr>
                                        <p:cTn id="324" dur="1" fill="hold">
                                          <p:stCondLst>
                                            <p:cond delay="0"/>
                                          </p:stCondLst>
                                        </p:cTn>
                                        <p:tgtEl>
                                          <p:spTgt spid="105"/>
                                        </p:tgtEl>
                                        <p:attrNameLst>
                                          <p:attrName>style.visibility</p:attrName>
                                        </p:attrNameLst>
                                      </p:cBhvr>
                                      <p:to>
                                        <p:strVal val="visible"/>
                                      </p:to>
                                    </p:set>
                                    <p:animEffect transition="in" filter="wipe(left)">
                                      <p:cBhvr>
                                        <p:cTn id="325" dur="1000"/>
                                        <p:tgtEl>
                                          <p:spTgt spid="105"/>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158"/>
                                        </p:tgtEl>
                                        <p:attrNameLst>
                                          <p:attrName>style.visibility</p:attrName>
                                        </p:attrNameLst>
                                      </p:cBhvr>
                                      <p:to>
                                        <p:strVal val="visible"/>
                                      </p:to>
                                    </p:set>
                                    <p:animEffect transition="in" filter="wipe(left)">
                                      <p:cBhvr>
                                        <p:cTn id="330" dur="1000"/>
                                        <p:tgtEl>
                                          <p:spTgt spid="158"/>
                                        </p:tgtEl>
                                      </p:cBhvr>
                                    </p:animEffect>
                                  </p:childTnLst>
                                </p:cTn>
                              </p:par>
                            </p:childTnLst>
                          </p:cTn>
                        </p:par>
                        <p:par>
                          <p:cTn id="331" fill="hold">
                            <p:stCondLst>
                              <p:cond delay="1000"/>
                            </p:stCondLst>
                            <p:childTnLst>
                              <p:par>
                                <p:cTn id="332" presetID="22" presetClass="entr" presetSubtype="8" fill="hold" grpId="0" nodeType="afterEffect">
                                  <p:stCondLst>
                                    <p:cond delay="0"/>
                                  </p:stCondLst>
                                  <p:childTnLst>
                                    <p:set>
                                      <p:cBhvr>
                                        <p:cTn id="333" dur="1" fill="hold">
                                          <p:stCondLst>
                                            <p:cond delay="0"/>
                                          </p:stCondLst>
                                        </p:cTn>
                                        <p:tgtEl>
                                          <p:spTgt spid="157"/>
                                        </p:tgtEl>
                                        <p:attrNameLst>
                                          <p:attrName>style.visibility</p:attrName>
                                        </p:attrNameLst>
                                      </p:cBhvr>
                                      <p:to>
                                        <p:strVal val="visible"/>
                                      </p:to>
                                    </p:set>
                                    <p:animEffect transition="in" filter="wipe(left)">
                                      <p:cBhvr>
                                        <p:cTn id="334" dur="1000"/>
                                        <p:tgtEl>
                                          <p:spTgt spid="157"/>
                                        </p:tgtEl>
                                      </p:cBhvr>
                                    </p:animEffect>
                                  </p:childTnLst>
                                </p:cTn>
                              </p:par>
                            </p:childTnLst>
                          </p:cTn>
                        </p:par>
                      </p:childTnLst>
                    </p:cTn>
                  </p:par>
                  <p:par>
                    <p:cTn id="335" fill="hold">
                      <p:stCondLst>
                        <p:cond delay="indefinite"/>
                      </p:stCondLst>
                      <p:childTnLst>
                        <p:par>
                          <p:cTn id="336" fill="hold">
                            <p:stCondLst>
                              <p:cond delay="0"/>
                            </p:stCondLst>
                            <p:childTnLst>
                              <p:par>
                                <p:cTn id="337" presetID="42" presetClass="entr" presetSubtype="0" fill="hold" nodeType="clickEffect">
                                  <p:stCondLst>
                                    <p:cond delay="0"/>
                                  </p:stCondLst>
                                  <p:childTnLst>
                                    <p:set>
                                      <p:cBhvr>
                                        <p:cTn id="338" dur="1" fill="hold">
                                          <p:stCondLst>
                                            <p:cond delay="0"/>
                                          </p:stCondLst>
                                        </p:cTn>
                                        <p:tgtEl>
                                          <p:spTgt spid="163"/>
                                        </p:tgtEl>
                                        <p:attrNameLst>
                                          <p:attrName>style.visibility</p:attrName>
                                        </p:attrNameLst>
                                      </p:cBhvr>
                                      <p:to>
                                        <p:strVal val="visible"/>
                                      </p:to>
                                    </p:set>
                                    <p:animEffect transition="in" filter="fade">
                                      <p:cBhvr>
                                        <p:cTn id="339" dur="1000"/>
                                        <p:tgtEl>
                                          <p:spTgt spid="163"/>
                                        </p:tgtEl>
                                      </p:cBhvr>
                                    </p:animEffect>
                                    <p:anim calcmode="lin" valueType="num">
                                      <p:cBhvr>
                                        <p:cTn id="340" dur="1000" fill="hold"/>
                                        <p:tgtEl>
                                          <p:spTgt spid="163"/>
                                        </p:tgtEl>
                                        <p:attrNameLst>
                                          <p:attrName>ppt_x</p:attrName>
                                        </p:attrNameLst>
                                      </p:cBhvr>
                                      <p:tavLst>
                                        <p:tav tm="0">
                                          <p:val>
                                            <p:strVal val="#ppt_x"/>
                                          </p:val>
                                        </p:tav>
                                        <p:tav tm="100000">
                                          <p:val>
                                            <p:strVal val="#ppt_x"/>
                                          </p:val>
                                        </p:tav>
                                      </p:tavLst>
                                    </p:anim>
                                    <p:anim calcmode="lin" valueType="num">
                                      <p:cBhvr>
                                        <p:cTn id="341" dur="1000" fill="hold"/>
                                        <p:tgtEl>
                                          <p:spTgt spid="163"/>
                                        </p:tgtEl>
                                        <p:attrNameLst>
                                          <p:attrName>ppt_y</p:attrName>
                                        </p:attrNameLst>
                                      </p:cBhvr>
                                      <p:tavLst>
                                        <p:tav tm="0">
                                          <p:val>
                                            <p:strVal val="#ppt_y+.1"/>
                                          </p:val>
                                        </p:tav>
                                        <p:tav tm="100000">
                                          <p:val>
                                            <p:strVal val="#ppt_y"/>
                                          </p:val>
                                        </p:tav>
                                      </p:tavLst>
                                    </p:anim>
                                  </p:childTnLst>
                                </p:cTn>
                              </p:par>
                              <p:par>
                                <p:cTn id="342" presetID="42" presetClass="entr" presetSubtype="0" fill="hold" grpId="0" nodeType="withEffect">
                                  <p:stCondLst>
                                    <p:cond delay="0"/>
                                  </p:stCondLst>
                                  <p:childTnLst>
                                    <p:set>
                                      <p:cBhvr>
                                        <p:cTn id="343" dur="1" fill="hold">
                                          <p:stCondLst>
                                            <p:cond delay="0"/>
                                          </p:stCondLst>
                                        </p:cTn>
                                        <p:tgtEl>
                                          <p:spTgt spid="170"/>
                                        </p:tgtEl>
                                        <p:attrNameLst>
                                          <p:attrName>style.visibility</p:attrName>
                                        </p:attrNameLst>
                                      </p:cBhvr>
                                      <p:to>
                                        <p:strVal val="visible"/>
                                      </p:to>
                                    </p:set>
                                    <p:animEffect transition="in" filter="fade">
                                      <p:cBhvr>
                                        <p:cTn id="344" dur="1000"/>
                                        <p:tgtEl>
                                          <p:spTgt spid="170"/>
                                        </p:tgtEl>
                                      </p:cBhvr>
                                    </p:animEffect>
                                    <p:anim calcmode="lin" valueType="num">
                                      <p:cBhvr>
                                        <p:cTn id="345" dur="1000" fill="hold"/>
                                        <p:tgtEl>
                                          <p:spTgt spid="170"/>
                                        </p:tgtEl>
                                        <p:attrNameLst>
                                          <p:attrName>ppt_x</p:attrName>
                                        </p:attrNameLst>
                                      </p:cBhvr>
                                      <p:tavLst>
                                        <p:tav tm="0">
                                          <p:val>
                                            <p:strVal val="#ppt_x"/>
                                          </p:val>
                                        </p:tav>
                                        <p:tav tm="100000">
                                          <p:val>
                                            <p:strVal val="#ppt_x"/>
                                          </p:val>
                                        </p:tav>
                                      </p:tavLst>
                                    </p:anim>
                                    <p:anim calcmode="lin" valueType="num">
                                      <p:cBhvr>
                                        <p:cTn id="346"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ID="42" presetClass="entr" presetSubtype="0" fill="hold" grpId="0" nodeType="clickEffect">
                                  <p:stCondLst>
                                    <p:cond delay="0"/>
                                  </p:stCondLst>
                                  <p:childTnLst>
                                    <p:set>
                                      <p:cBhvr>
                                        <p:cTn id="350" dur="1" fill="hold">
                                          <p:stCondLst>
                                            <p:cond delay="0"/>
                                          </p:stCondLst>
                                        </p:cTn>
                                        <p:tgtEl>
                                          <p:spTgt spid="171"/>
                                        </p:tgtEl>
                                        <p:attrNameLst>
                                          <p:attrName>style.visibility</p:attrName>
                                        </p:attrNameLst>
                                      </p:cBhvr>
                                      <p:to>
                                        <p:strVal val="visible"/>
                                      </p:to>
                                    </p:set>
                                    <p:animEffect transition="in" filter="fade">
                                      <p:cBhvr>
                                        <p:cTn id="351" dur="1000"/>
                                        <p:tgtEl>
                                          <p:spTgt spid="171"/>
                                        </p:tgtEl>
                                      </p:cBhvr>
                                    </p:animEffect>
                                    <p:anim calcmode="lin" valueType="num">
                                      <p:cBhvr>
                                        <p:cTn id="352" dur="1000" fill="hold"/>
                                        <p:tgtEl>
                                          <p:spTgt spid="171"/>
                                        </p:tgtEl>
                                        <p:attrNameLst>
                                          <p:attrName>ppt_x</p:attrName>
                                        </p:attrNameLst>
                                      </p:cBhvr>
                                      <p:tavLst>
                                        <p:tav tm="0">
                                          <p:val>
                                            <p:strVal val="#ppt_x"/>
                                          </p:val>
                                        </p:tav>
                                        <p:tav tm="100000">
                                          <p:val>
                                            <p:strVal val="#ppt_x"/>
                                          </p:val>
                                        </p:tav>
                                      </p:tavLst>
                                    </p:anim>
                                    <p:anim calcmode="lin" valueType="num">
                                      <p:cBhvr>
                                        <p:cTn id="353" dur="1000" fill="hold"/>
                                        <p:tgtEl>
                                          <p:spTgt spid="171"/>
                                        </p:tgtEl>
                                        <p:attrNameLst>
                                          <p:attrName>ppt_y</p:attrName>
                                        </p:attrNameLst>
                                      </p:cBhvr>
                                      <p:tavLst>
                                        <p:tav tm="0">
                                          <p:val>
                                            <p:strVal val="#ppt_y+.1"/>
                                          </p:val>
                                        </p:tav>
                                        <p:tav tm="100000">
                                          <p:val>
                                            <p:strVal val="#ppt_y"/>
                                          </p:val>
                                        </p:tav>
                                      </p:tavLst>
                                    </p:anim>
                                  </p:childTnLst>
                                </p:cTn>
                              </p:par>
                              <p:par>
                                <p:cTn id="354" presetID="42" presetClass="entr" presetSubtype="0" fill="hold" nodeType="withEffect">
                                  <p:stCondLst>
                                    <p:cond delay="0"/>
                                  </p:stCondLst>
                                  <p:childTnLst>
                                    <p:set>
                                      <p:cBhvr>
                                        <p:cTn id="355" dur="1" fill="hold">
                                          <p:stCondLst>
                                            <p:cond delay="0"/>
                                          </p:stCondLst>
                                        </p:cTn>
                                        <p:tgtEl>
                                          <p:spTgt spid="168"/>
                                        </p:tgtEl>
                                        <p:attrNameLst>
                                          <p:attrName>style.visibility</p:attrName>
                                        </p:attrNameLst>
                                      </p:cBhvr>
                                      <p:to>
                                        <p:strVal val="visible"/>
                                      </p:to>
                                    </p:set>
                                    <p:animEffect transition="in" filter="fade">
                                      <p:cBhvr>
                                        <p:cTn id="356" dur="1000"/>
                                        <p:tgtEl>
                                          <p:spTgt spid="168"/>
                                        </p:tgtEl>
                                      </p:cBhvr>
                                    </p:animEffect>
                                    <p:anim calcmode="lin" valueType="num">
                                      <p:cBhvr>
                                        <p:cTn id="357" dur="1000" fill="hold"/>
                                        <p:tgtEl>
                                          <p:spTgt spid="168"/>
                                        </p:tgtEl>
                                        <p:attrNameLst>
                                          <p:attrName>ppt_x</p:attrName>
                                        </p:attrNameLst>
                                      </p:cBhvr>
                                      <p:tavLst>
                                        <p:tav tm="0">
                                          <p:val>
                                            <p:strVal val="#ppt_x"/>
                                          </p:val>
                                        </p:tav>
                                        <p:tav tm="100000">
                                          <p:val>
                                            <p:strVal val="#ppt_x"/>
                                          </p:val>
                                        </p:tav>
                                      </p:tavLst>
                                    </p:anim>
                                    <p:anim calcmode="lin" valueType="num">
                                      <p:cBhvr>
                                        <p:cTn id="358"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par>
                    <p:cTn id="359" fill="hold">
                      <p:stCondLst>
                        <p:cond delay="indefinite"/>
                      </p:stCondLst>
                      <p:childTnLst>
                        <p:par>
                          <p:cTn id="360" fill="hold">
                            <p:stCondLst>
                              <p:cond delay="0"/>
                            </p:stCondLst>
                            <p:childTnLst>
                              <p:par>
                                <p:cTn id="361" presetID="22" presetClass="entr" presetSubtype="8" fill="hold" grpId="0" nodeType="clickEffect">
                                  <p:stCondLst>
                                    <p:cond delay="0"/>
                                  </p:stCondLst>
                                  <p:childTnLst>
                                    <p:set>
                                      <p:cBhvr>
                                        <p:cTn id="362" dur="1" fill="hold">
                                          <p:stCondLst>
                                            <p:cond delay="0"/>
                                          </p:stCondLst>
                                        </p:cTn>
                                        <p:tgtEl>
                                          <p:spTgt spid="147"/>
                                        </p:tgtEl>
                                        <p:attrNameLst>
                                          <p:attrName>style.visibility</p:attrName>
                                        </p:attrNameLst>
                                      </p:cBhvr>
                                      <p:to>
                                        <p:strVal val="visible"/>
                                      </p:to>
                                    </p:set>
                                    <p:animEffect transition="in" filter="wipe(left)">
                                      <p:cBhvr>
                                        <p:cTn id="363" dur="1000"/>
                                        <p:tgtEl>
                                          <p:spTgt spid="147"/>
                                        </p:tgtEl>
                                      </p:cBhvr>
                                    </p:animEffect>
                                  </p:childTnLst>
                                </p:cTn>
                              </p:par>
                            </p:childTnLst>
                          </p:cTn>
                        </p:par>
                        <p:par>
                          <p:cTn id="364" fill="hold">
                            <p:stCondLst>
                              <p:cond delay="1000"/>
                            </p:stCondLst>
                            <p:childTnLst>
                              <p:par>
                                <p:cTn id="365" presetID="22" presetClass="entr" presetSubtype="8" fill="hold" grpId="0" nodeType="afterEffect">
                                  <p:stCondLst>
                                    <p:cond delay="0"/>
                                  </p:stCondLst>
                                  <p:childTnLst>
                                    <p:set>
                                      <p:cBhvr>
                                        <p:cTn id="366" dur="1" fill="hold">
                                          <p:stCondLst>
                                            <p:cond delay="0"/>
                                          </p:stCondLst>
                                        </p:cTn>
                                        <p:tgtEl>
                                          <p:spTgt spid="141"/>
                                        </p:tgtEl>
                                        <p:attrNameLst>
                                          <p:attrName>style.visibility</p:attrName>
                                        </p:attrNameLst>
                                      </p:cBhvr>
                                      <p:to>
                                        <p:strVal val="visible"/>
                                      </p:to>
                                    </p:set>
                                    <p:animEffect transition="in" filter="wipe(left)">
                                      <p:cBhvr>
                                        <p:cTn id="367" dur="1000"/>
                                        <p:tgtEl>
                                          <p:spTgt spid="141"/>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4" fill="hold" grpId="0" nodeType="clickEffect">
                                  <p:stCondLst>
                                    <p:cond delay="0"/>
                                  </p:stCondLst>
                                  <p:childTnLst>
                                    <p:set>
                                      <p:cBhvr>
                                        <p:cTn id="371" dur="1" fill="hold">
                                          <p:stCondLst>
                                            <p:cond delay="0"/>
                                          </p:stCondLst>
                                        </p:cTn>
                                        <p:tgtEl>
                                          <p:spTgt spid="148"/>
                                        </p:tgtEl>
                                        <p:attrNameLst>
                                          <p:attrName>style.visibility</p:attrName>
                                        </p:attrNameLst>
                                      </p:cBhvr>
                                      <p:to>
                                        <p:strVal val="visible"/>
                                      </p:to>
                                    </p:set>
                                    <p:animEffect transition="in" filter="wipe(down)">
                                      <p:cBhvr>
                                        <p:cTn id="372" dur="1000"/>
                                        <p:tgtEl>
                                          <p:spTgt spid="148"/>
                                        </p:tgtEl>
                                      </p:cBhvr>
                                    </p:animEffect>
                                  </p:childTnLst>
                                </p:cTn>
                              </p:par>
                            </p:childTnLst>
                          </p:cTn>
                        </p:par>
                      </p:childTnLst>
                    </p:cTn>
                  </p:par>
                  <p:par>
                    <p:cTn id="373" fill="hold">
                      <p:stCondLst>
                        <p:cond delay="indefinite"/>
                      </p:stCondLst>
                      <p:childTnLst>
                        <p:par>
                          <p:cTn id="374" fill="hold">
                            <p:stCondLst>
                              <p:cond delay="0"/>
                            </p:stCondLst>
                            <p:childTnLst>
                              <p:par>
                                <p:cTn id="375" presetID="22" presetClass="entr" presetSubtype="4" fill="hold" grpId="0" nodeType="clickEffect">
                                  <p:stCondLst>
                                    <p:cond delay="0"/>
                                  </p:stCondLst>
                                  <p:childTnLst>
                                    <p:set>
                                      <p:cBhvr>
                                        <p:cTn id="376" dur="1" fill="hold">
                                          <p:stCondLst>
                                            <p:cond delay="0"/>
                                          </p:stCondLst>
                                        </p:cTn>
                                        <p:tgtEl>
                                          <p:spTgt spid="151"/>
                                        </p:tgtEl>
                                        <p:attrNameLst>
                                          <p:attrName>style.visibility</p:attrName>
                                        </p:attrNameLst>
                                      </p:cBhvr>
                                      <p:to>
                                        <p:strVal val="visible"/>
                                      </p:to>
                                    </p:set>
                                    <p:animEffect transition="in" filter="wipe(down)">
                                      <p:cBhvr>
                                        <p:cTn id="377" dur="1000"/>
                                        <p:tgtEl>
                                          <p:spTgt spid="151"/>
                                        </p:tgtEl>
                                      </p:cBhvr>
                                    </p:animEffect>
                                  </p:childTnLst>
                                </p:cTn>
                              </p:par>
                            </p:childTnLst>
                          </p:cTn>
                        </p:par>
                        <p:par>
                          <p:cTn id="378" fill="hold">
                            <p:stCondLst>
                              <p:cond delay="1000"/>
                            </p:stCondLst>
                            <p:childTnLst>
                              <p:par>
                                <p:cTn id="379" presetID="22" presetClass="entr" presetSubtype="4" fill="hold" grpId="0" nodeType="afterEffect">
                                  <p:stCondLst>
                                    <p:cond delay="0"/>
                                  </p:stCondLst>
                                  <p:childTnLst>
                                    <p:set>
                                      <p:cBhvr>
                                        <p:cTn id="380" dur="1" fill="hold">
                                          <p:stCondLst>
                                            <p:cond delay="0"/>
                                          </p:stCondLst>
                                        </p:cTn>
                                        <p:tgtEl>
                                          <p:spTgt spid="150"/>
                                        </p:tgtEl>
                                        <p:attrNameLst>
                                          <p:attrName>style.visibility</p:attrName>
                                        </p:attrNameLst>
                                      </p:cBhvr>
                                      <p:to>
                                        <p:strVal val="visible"/>
                                      </p:to>
                                    </p:set>
                                    <p:animEffect transition="in" filter="wipe(down)">
                                      <p:cBhvr>
                                        <p:cTn id="381" dur="1000"/>
                                        <p:tgtEl>
                                          <p:spTgt spid="150"/>
                                        </p:tgtEl>
                                      </p:cBhvr>
                                    </p:animEffect>
                                  </p:childTnLst>
                                </p:cTn>
                              </p:par>
                            </p:childTnLst>
                          </p:cTn>
                        </p:par>
                        <p:par>
                          <p:cTn id="382" fill="hold">
                            <p:stCondLst>
                              <p:cond delay="2000"/>
                            </p:stCondLst>
                            <p:childTnLst>
                              <p:par>
                                <p:cTn id="383" presetID="22" presetClass="entr" presetSubtype="4" fill="hold" grpId="0" nodeType="afterEffect">
                                  <p:stCondLst>
                                    <p:cond delay="0"/>
                                  </p:stCondLst>
                                  <p:childTnLst>
                                    <p:set>
                                      <p:cBhvr>
                                        <p:cTn id="384" dur="1" fill="hold">
                                          <p:stCondLst>
                                            <p:cond delay="0"/>
                                          </p:stCondLst>
                                        </p:cTn>
                                        <p:tgtEl>
                                          <p:spTgt spid="149"/>
                                        </p:tgtEl>
                                        <p:attrNameLst>
                                          <p:attrName>style.visibility</p:attrName>
                                        </p:attrNameLst>
                                      </p:cBhvr>
                                      <p:to>
                                        <p:strVal val="visible"/>
                                      </p:to>
                                    </p:set>
                                    <p:animEffect transition="in" filter="wipe(down)">
                                      <p:cBhvr>
                                        <p:cTn id="385" dur="1000"/>
                                        <p:tgtEl>
                                          <p:spTgt spid="149"/>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8" fill="hold" grpId="0" nodeType="clickEffect">
                                  <p:stCondLst>
                                    <p:cond delay="0"/>
                                  </p:stCondLst>
                                  <p:childTnLst>
                                    <p:set>
                                      <p:cBhvr>
                                        <p:cTn id="389" dur="1" fill="hold">
                                          <p:stCondLst>
                                            <p:cond delay="0"/>
                                          </p:stCondLst>
                                        </p:cTn>
                                        <p:tgtEl>
                                          <p:spTgt spid="142"/>
                                        </p:tgtEl>
                                        <p:attrNameLst>
                                          <p:attrName>style.visibility</p:attrName>
                                        </p:attrNameLst>
                                      </p:cBhvr>
                                      <p:to>
                                        <p:strVal val="visible"/>
                                      </p:to>
                                    </p:set>
                                    <p:animEffect transition="in" filter="wipe(left)">
                                      <p:cBhvr>
                                        <p:cTn id="390" dur="1000"/>
                                        <p:tgtEl>
                                          <p:spTgt spid="142"/>
                                        </p:tgtEl>
                                      </p:cBhvr>
                                    </p:animEffect>
                                  </p:childTnLst>
                                </p:cTn>
                              </p:par>
                            </p:childTnLst>
                          </p:cTn>
                        </p:par>
                      </p:childTnLst>
                    </p:cTn>
                  </p:par>
                  <p:par>
                    <p:cTn id="391" fill="hold">
                      <p:stCondLst>
                        <p:cond delay="indefinite"/>
                      </p:stCondLst>
                      <p:childTnLst>
                        <p:par>
                          <p:cTn id="392" fill="hold">
                            <p:stCondLst>
                              <p:cond delay="0"/>
                            </p:stCondLst>
                            <p:childTnLst>
                              <p:par>
                                <p:cTn id="393" presetID="22" presetClass="entr" presetSubtype="4" fill="hold" grpId="0" nodeType="clickEffect">
                                  <p:stCondLst>
                                    <p:cond delay="0"/>
                                  </p:stCondLst>
                                  <p:childTnLst>
                                    <p:set>
                                      <p:cBhvr>
                                        <p:cTn id="394" dur="1" fill="hold">
                                          <p:stCondLst>
                                            <p:cond delay="0"/>
                                          </p:stCondLst>
                                        </p:cTn>
                                        <p:tgtEl>
                                          <p:spTgt spid="152"/>
                                        </p:tgtEl>
                                        <p:attrNameLst>
                                          <p:attrName>style.visibility</p:attrName>
                                        </p:attrNameLst>
                                      </p:cBhvr>
                                      <p:to>
                                        <p:strVal val="visible"/>
                                      </p:to>
                                    </p:set>
                                    <p:animEffect transition="in" filter="wipe(down)">
                                      <p:cBhvr>
                                        <p:cTn id="395" dur="1000"/>
                                        <p:tgtEl>
                                          <p:spTgt spid="152"/>
                                        </p:tgtEl>
                                      </p:cBhvr>
                                    </p:animEffect>
                                  </p:childTnLst>
                                </p:cTn>
                              </p:par>
                            </p:childTnLst>
                          </p:cTn>
                        </p:par>
                      </p:childTnLst>
                    </p:cTn>
                  </p:par>
                  <p:par>
                    <p:cTn id="396" fill="hold">
                      <p:stCondLst>
                        <p:cond delay="indefinite"/>
                      </p:stCondLst>
                      <p:childTnLst>
                        <p:par>
                          <p:cTn id="397" fill="hold">
                            <p:stCondLst>
                              <p:cond delay="0"/>
                            </p:stCondLst>
                            <p:childTnLst>
                              <p:par>
                                <p:cTn id="398" presetID="21" presetClass="entr" presetSubtype="1" fill="hold" grpId="0" nodeType="clickEffect">
                                  <p:stCondLst>
                                    <p:cond delay="0"/>
                                  </p:stCondLst>
                                  <p:childTnLst>
                                    <p:set>
                                      <p:cBhvr>
                                        <p:cTn id="399" dur="1" fill="hold">
                                          <p:stCondLst>
                                            <p:cond delay="0"/>
                                          </p:stCondLst>
                                        </p:cTn>
                                        <p:tgtEl>
                                          <p:spTgt spid="153"/>
                                        </p:tgtEl>
                                        <p:attrNameLst>
                                          <p:attrName>style.visibility</p:attrName>
                                        </p:attrNameLst>
                                      </p:cBhvr>
                                      <p:to>
                                        <p:strVal val="visible"/>
                                      </p:to>
                                    </p:set>
                                    <p:animEffect transition="in" filter="wheel(1)">
                                      <p:cBhvr>
                                        <p:cTn id="400" dur="2000"/>
                                        <p:tgtEl>
                                          <p:spTgt spid="153"/>
                                        </p:tgtEl>
                                      </p:cBhvr>
                                    </p:animEffect>
                                  </p:childTnLst>
                                </p:cTn>
                              </p:par>
                            </p:childTnLst>
                          </p:cTn>
                        </p:par>
                      </p:childTnLst>
                    </p:cTn>
                  </p:par>
                  <p:par>
                    <p:cTn id="401" fill="hold">
                      <p:stCondLst>
                        <p:cond delay="indefinite"/>
                      </p:stCondLst>
                      <p:childTnLst>
                        <p:par>
                          <p:cTn id="402" fill="hold">
                            <p:stCondLst>
                              <p:cond delay="0"/>
                            </p:stCondLst>
                            <p:childTnLst>
                              <p:par>
                                <p:cTn id="403" presetID="10" presetClass="entr" presetSubtype="0" fill="hold" grpId="0" nodeType="clickEffect">
                                  <p:stCondLst>
                                    <p:cond delay="0"/>
                                  </p:stCondLst>
                                  <p:childTnLst>
                                    <p:set>
                                      <p:cBhvr>
                                        <p:cTn id="404" dur="1" fill="hold">
                                          <p:stCondLst>
                                            <p:cond delay="0"/>
                                          </p:stCondLst>
                                        </p:cTn>
                                        <p:tgtEl>
                                          <p:spTgt spid="124"/>
                                        </p:tgtEl>
                                        <p:attrNameLst>
                                          <p:attrName>style.visibility</p:attrName>
                                        </p:attrNameLst>
                                      </p:cBhvr>
                                      <p:to>
                                        <p:strVal val="visible"/>
                                      </p:to>
                                    </p:set>
                                    <p:animEffect transition="in" filter="fade">
                                      <p:cBhvr>
                                        <p:cTn id="405" dur="500"/>
                                        <p:tgtEl>
                                          <p:spTgt spid="124"/>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123"/>
                                        </p:tgtEl>
                                        <p:attrNameLst>
                                          <p:attrName>style.visibility</p:attrName>
                                        </p:attrNameLst>
                                      </p:cBhvr>
                                      <p:to>
                                        <p:strVal val="visible"/>
                                      </p:to>
                                    </p:set>
                                    <p:animEffect transition="in" filter="fade">
                                      <p:cBhvr>
                                        <p:cTn id="408" dur="500"/>
                                        <p:tgtEl>
                                          <p:spTgt spid="123"/>
                                        </p:tgtEl>
                                      </p:cBhvr>
                                    </p:animEffect>
                                  </p:childTnLst>
                                </p:cTn>
                              </p:par>
                              <p:par>
                                <p:cTn id="409" presetID="10" presetClass="entr" presetSubtype="0" fill="hold" grpId="0" nodeType="withEffect">
                                  <p:stCondLst>
                                    <p:cond delay="0"/>
                                  </p:stCondLst>
                                  <p:childTnLst>
                                    <p:set>
                                      <p:cBhvr>
                                        <p:cTn id="410" dur="1" fill="hold">
                                          <p:stCondLst>
                                            <p:cond delay="0"/>
                                          </p:stCondLst>
                                        </p:cTn>
                                        <p:tgtEl>
                                          <p:spTgt spid="106"/>
                                        </p:tgtEl>
                                        <p:attrNameLst>
                                          <p:attrName>style.visibility</p:attrName>
                                        </p:attrNameLst>
                                      </p:cBhvr>
                                      <p:to>
                                        <p:strVal val="visible"/>
                                      </p:to>
                                    </p:set>
                                    <p:animEffect transition="in" filter="fade">
                                      <p:cBhvr>
                                        <p:cTn id="411" dur="500"/>
                                        <p:tgtEl>
                                          <p:spTgt spid="106"/>
                                        </p:tgtEl>
                                      </p:cBhvr>
                                    </p:animEffect>
                                  </p:childTnLst>
                                </p:cTn>
                              </p:par>
                              <p:par>
                                <p:cTn id="412" presetID="10" presetClass="entr" presetSubtype="0" fill="hold" grpId="0" nodeType="withEffect">
                                  <p:stCondLst>
                                    <p:cond delay="0"/>
                                  </p:stCondLst>
                                  <p:childTnLst>
                                    <p:set>
                                      <p:cBhvr>
                                        <p:cTn id="413" dur="1" fill="hold">
                                          <p:stCondLst>
                                            <p:cond delay="0"/>
                                          </p:stCondLst>
                                        </p:cTn>
                                        <p:tgtEl>
                                          <p:spTgt spid="125"/>
                                        </p:tgtEl>
                                        <p:attrNameLst>
                                          <p:attrName>style.visibility</p:attrName>
                                        </p:attrNameLst>
                                      </p:cBhvr>
                                      <p:to>
                                        <p:strVal val="visible"/>
                                      </p:to>
                                    </p:set>
                                    <p:animEffect transition="in" filter="fade">
                                      <p:cBhvr>
                                        <p:cTn id="414" dur="500"/>
                                        <p:tgtEl>
                                          <p:spTgt spid="125"/>
                                        </p:tgtEl>
                                      </p:cBhvr>
                                    </p:animEffect>
                                  </p:childTnLst>
                                </p:cTn>
                              </p:par>
                              <p:par>
                                <p:cTn id="415" presetID="10" presetClass="entr" presetSubtype="0" fill="hold" grpId="0" nodeType="withEffect">
                                  <p:stCondLst>
                                    <p:cond delay="0"/>
                                  </p:stCondLst>
                                  <p:childTnLst>
                                    <p:set>
                                      <p:cBhvr>
                                        <p:cTn id="416" dur="1" fill="hold">
                                          <p:stCondLst>
                                            <p:cond delay="0"/>
                                          </p:stCondLst>
                                        </p:cTn>
                                        <p:tgtEl>
                                          <p:spTgt spid="107"/>
                                        </p:tgtEl>
                                        <p:attrNameLst>
                                          <p:attrName>style.visibility</p:attrName>
                                        </p:attrNameLst>
                                      </p:cBhvr>
                                      <p:to>
                                        <p:strVal val="visible"/>
                                      </p:to>
                                    </p:set>
                                    <p:animEffect transition="in" filter="fade">
                                      <p:cBhvr>
                                        <p:cTn id="417" dur="500"/>
                                        <p:tgtEl>
                                          <p:spTgt spid="107"/>
                                        </p:tgtEl>
                                      </p:cBhvr>
                                    </p:animEffect>
                                  </p:childTnLst>
                                </p:cTn>
                              </p:par>
                              <p:par>
                                <p:cTn id="418" presetID="10" presetClass="entr" presetSubtype="0" fill="hold" grpId="0" nodeType="withEffect">
                                  <p:stCondLst>
                                    <p:cond delay="0"/>
                                  </p:stCondLst>
                                  <p:childTnLst>
                                    <p:set>
                                      <p:cBhvr>
                                        <p:cTn id="419" dur="1" fill="hold">
                                          <p:stCondLst>
                                            <p:cond delay="0"/>
                                          </p:stCondLst>
                                        </p:cTn>
                                        <p:tgtEl>
                                          <p:spTgt spid="126"/>
                                        </p:tgtEl>
                                        <p:attrNameLst>
                                          <p:attrName>style.visibility</p:attrName>
                                        </p:attrNameLst>
                                      </p:cBhvr>
                                      <p:to>
                                        <p:strVal val="visible"/>
                                      </p:to>
                                    </p:set>
                                    <p:animEffect transition="in" filter="fade">
                                      <p:cBhvr>
                                        <p:cTn id="420" dur="500"/>
                                        <p:tgtEl>
                                          <p:spTgt spid="126"/>
                                        </p:tgtEl>
                                      </p:cBhvr>
                                    </p:animEffect>
                                  </p:childTnLst>
                                </p:cTn>
                              </p:par>
                              <p:par>
                                <p:cTn id="421" presetID="10" presetClass="entr" presetSubtype="0" fill="hold" grpId="0" nodeType="withEffect">
                                  <p:stCondLst>
                                    <p:cond delay="0"/>
                                  </p:stCondLst>
                                  <p:childTnLst>
                                    <p:set>
                                      <p:cBhvr>
                                        <p:cTn id="422" dur="1" fill="hold">
                                          <p:stCondLst>
                                            <p:cond delay="0"/>
                                          </p:stCondLst>
                                        </p:cTn>
                                        <p:tgtEl>
                                          <p:spTgt spid="108"/>
                                        </p:tgtEl>
                                        <p:attrNameLst>
                                          <p:attrName>style.visibility</p:attrName>
                                        </p:attrNameLst>
                                      </p:cBhvr>
                                      <p:to>
                                        <p:strVal val="visible"/>
                                      </p:to>
                                    </p:set>
                                    <p:animEffect transition="in" filter="fade">
                                      <p:cBhvr>
                                        <p:cTn id="423" dur="500"/>
                                        <p:tgtEl>
                                          <p:spTgt spid="108"/>
                                        </p:tgtEl>
                                      </p:cBhvr>
                                    </p:animEffect>
                                  </p:childTnLst>
                                </p:cTn>
                              </p:par>
                              <p:par>
                                <p:cTn id="424" presetID="10" presetClass="entr" presetSubtype="0" fill="hold" grpId="0" nodeType="withEffect">
                                  <p:stCondLst>
                                    <p:cond delay="0"/>
                                  </p:stCondLst>
                                  <p:childTnLst>
                                    <p:set>
                                      <p:cBhvr>
                                        <p:cTn id="425" dur="1" fill="hold">
                                          <p:stCondLst>
                                            <p:cond delay="0"/>
                                          </p:stCondLst>
                                        </p:cTn>
                                        <p:tgtEl>
                                          <p:spTgt spid="127"/>
                                        </p:tgtEl>
                                        <p:attrNameLst>
                                          <p:attrName>style.visibility</p:attrName>
                                        </p:attrNameLst>
                                      </p:cBhvr>
                                      <p:to>
                                        <p:strVal val="visible"/>
                                      </p:to>
                                    </p:set>
                                    <p:animEffect transition="in" filter="fade">
                                      <p:cBhvr>
                                        <p:cTn id="426" dur="500"/>
                                        <p:tgtEl>
                                          <p:spTgt spid="127"/>
                                        </p:tgtEl>
                                      </p:cBhvr>
                                    </p:animEffect>
                                  </p:childTnLst>
                                </p:cTn>
                              </p:par>
                              <p:par>
                                <p:cTn id="427" presetID="10" presetClass="entr" presetSubtype="0" fill="hold" grpId="0" nodeType="withEffect">
                                  <p:stCondLst>
                                    <p:cond delay="0"/>
                                  </p:stCondLst>
                                  <p:childTnLst>
                                    <p:set>
                                      <p:cBhvr>
                                        <p:cTn id="428" dur="1" fill="hold">
                                          <p:stCondLst>
                                            <p:cond delay="0"/>
                                          </p:stCondLst>
                                        </p:cTn>
                                        <p:tgtEl>
                                          <p:spTgt spid="109"/>
                                        </p:tgtEl>
                                        <p:attrNameLst>
                                          <p:attrName>style.visibility</p:attrName>
                                        </p:attrNameLst>
                                      </p:cBhvr>
                                      <p:to>
                                        <p:strVal val="visible"/>
                                      </p:to>
                                    </p:set>
                                    <p:animEffect transition="in" filter="fade">
                                      <p:cBhvr>
                                        <p:cTn id="429" dur="500"/>
                                        <p:tgtEl>
                                          <p:spTgt spid="109"/>
                                        </p:tgtEl>
                                      </p:cBhvr>
                                    </p:animEffect>
                                  </p:childTnLst>
                                </p:cTn>
                              </p:par>
                              <p:par>
                                <p:cTn id="430" presetID="10" presetClass="entr" presetSubtype="0" fill="hold" grpId="0" nodeType="withEffect">
                                  <p:stCondLst>
                                    <p:cond delay="0"/>
                                  </p:stCondLst>
                                  <p:childTnLst>
                                    <p:set>
                                      <p:cBhvr>
                                        <p:cTn id="431" dur="1" fill="hold">
                                          <p:stCondLst>
                                            <p:cond delay="0"/>
                                          </p:stCondLst>
                                        </p:cTn>
                                        <p:tgtEl>
                                          <p:spTgt spid="128"/>
                                        </p:tgtEl>
                                        <p:attrNameLst>
                                          <p:attrName>style.visibility</p:attrName>
                                        </p:attrNameLst>
                                      </p:cBhvr>
                                      <p:to>
                                        <p:strVal val="visible"/>
                                      </p:to>
                                    </p:set>
                                    <p:animEffect transition="in" filter="fade">
                                      <p:cBhvr>
                                        <p:cTn id="432" dur="500"/>
                                        <p:tgtEl>
                                          <p:spTgt spid="128"/>
                                        </p:tgtEl>
                                      </p:cBhvr>
                                    </p:animEffect>
                                  </p:childTnLst>
                                </p:cTn>
                              </p:par>
                              <p:par>
                                <p:cTn id="433" presetID="10" presetClass="entr" presetSubtype="0" fill="hold" grpId="0" nodeType="withEffect">
                                  <p:stCondLst>
                                    <p:cond delay="0"/>
                                  </p:stCondLst>
                                  <p:childTnLst>
                                    <p:set>
                                      <p:cBhvr>
                                        <p:cTn id="434" dur="1" fill="hold">
                                          <p:stCondLst>
                                            <p:cond delay="0"/>
                                          </p:stCondLst>
                                        </p:cTn>
                                        <p:tgtEl>
                                          <p:spTgt spid="110"/>
                                        </p:tgtEl>
                                        <p:attrNameLst>
                                          <p:attrName>style.visibility</p:attrName>
                                        </p:attrNameLst>
                                      </p:cBhvr>
                                      <p:to>
                                        <p:strVal val="visible"/>
                                      </p:to>
                                    </p:set>
                                    <p:animEffect transition="in" filter="fade">
                                      <p:cBhvr>
                                        <p:cTn id="435" dur="500"/>
                                        <p:tgtEl>
                                          <p:spTgt spid="110"/>
                                        </p:tgtEl>
                                      </p:cBhvr>
                                    </p:animEffect>
                                  </p:childTnLst>
                                </p:cTn>
                              </p:par>
                              <p:par>
                                <p:cTn id="436" presetID="10" presetClass="entr" presetSubtype="0" fill="hold" grpId="0" nodeType="withEffect">
                                  <p:stCondLst>
                                    <p:cond delay="0"/>
                                  </p:stCondLst>
                                  <p:childTnLst>
                                    <p:set>
                                      <p:cBhvr>
                                        <p:cTn id="437" dur="1" fill="hold">
                                          <p:stCondLst>
                                            <p:cond delay="0"/>
                                          </p:stCondLst>
                                        </p:cTn>
                                        <p:tgtEl>
                                          <p:spTgt spid="129"/>
                                        </p:tgtEl>
                                        <p:attrNameLst>
                                          <p:attrName>style.visibility</p:attrName>
                                        </p:attrNameLst>
                                      </p:cBhvr>
                                      <p:to>
                                        <p:strVal val="visible"/>
                                      </p:to>
                                    </p:set>
                                    <p:animEffect transition="in" filter="fade">
                                      <p:cBhvr>
                                        <p:cTn id="438" dur="500"/>
                                        <p:tgtEl>
                                          <p:spTgt spid="129"/>
                                        </p:tgtEl>
                                      </p:cBhvr>
                                    </p:animEffect>
                                  </p:childTnLst>
                                </p:cTn>
                              </p:par>
                              <p:par>
                                <p:cTn id="439" presetID="10" presetClass="entr" presetSubtype="0" fill="hold" grpId="0" nodeType="withEffect">
                                  <p:stCondLst>
                                    <p:cond delay="0"/>
                                  </p:stCondLst>
                                  <p:childTnLst>
                                    <p:set>
                                      <p:cBhvr>
                                        <p:cTn id="440" dur="1" fill="hold">
                                          <p:stCondLst>
                                            <p:cond delay="0"/>
                                          </p:stCondLst>
                                        </p:cTn>
                                        <p:tgtEl>
                                          <p:spTgt spid="111"/>
                                        </p:tgtEl>
                                        <p:attrNameLst>
                                          <p:attrName>style.visibility</p:attrName>
                                        </p:attrNameLst>
                                      </p:cBhvr>
                                      <p:to>
                                        <p:strVal val="visible"/>
                                      </p:to>
                                    </p:set>
                                    <p:animEffect transition="in" filter="fade">
                                      <p:cBhvr>
                                        <p:cTn id="441" dur="500"/>
                                        <p:tgtEl>
                                          <p:spTgt spid="111"/>
                                        </p:tgtEl>
                                      </p:cBhvr>
                                    </p:animEffect>
                                  </p:childTnLst>
                                </p:cTn>
                              </p:par>
                              <p:par>
                                <p:cTn id="442" presetID="10" presetClass="entr" presetSubtype="0" fill="hold" grpId="0" nodeType="withEffect">
                                  <p:stCondLst>
                                    <p:cond delay="0"/>
                                  </p:stCondLst>
                                  <p:childTnLst>
                                    <p:set>
                                      <p:cBhvr>
                                        <p:cTn id="443" dur="1" fill="hold">
                                          <p:stCondLst>
                                            <p:cond delay="0"/>
                                          </p:stCondLst>
                                        </p:cTn>
                                        <p:tgtEl>
                                          <p:spTgt spid="130"/>
                                        </p:tgtEl>
                                        <p:attrNameLst>
                                          <p:attrName>style.visibility</p:attrName>
                                        </p:attrNameLst>
                                      </p:cBhvr>
                                      <p:to>
                                        <p:strVal val="visible"/>
                                      </p:to>
                                    </p:set>
                                    <p:animEffect transition="in" filter="fade">
                                      <p:cBhvr>
                                        <p:cTn id="444" dur="500"/>
                                        <p:tgtEl>
                                          <p:spTgt spid="130"/>
                                        </p:tgtEl>
                                      </p:cBhvr>
                                    </p:animEffect>
                                  </p:childTnLst>
                                </p:cTn>
                              </p:par>
                              <p:par>
                                <p:cTn id="445" presetID="10" presetClass="entr" presetSubtype="0" fill="hold" grpId="0" nodeType="withEffect">
                                  <p:stCondLst>
                                    <p:cond delay="0"/>
                                  </p:stCondLst>
                                  <p:childTnLst>
                                    <p:set>
                                      <p:cBhvr>
                                        <p:cTn id="446" dur="1" fill="hold">
                                          <p:stCondLst>
                                            <p:cond delay="0"/>
                                          </p:stCondLst>
                                        </p:cTn>
                                        <p:tgtEl>
                                          <p:spTgt spid="112"/>
                                        </p:tgtEl>
                                        <p:attrNameLst>
                                          <p:attrName>style.visibility</p:attrName>
                                        </p:attrNameLst>
                                      </p:cBhvr>
                                      <p:to>
                                        <p:strVal val="visible"/>
                                      </p:to>
                                    </p:set>
                                    <p:animEffect transition="in" filter="fade">
                                      <p:cBhvr>
                                        <p:cTn id="447" dur="500"/>
                                        <p:tgtEl>
                                          <p:spTgt spid="112"/>
                                        </p:tgtEl>
                                      </p:cBhvr>
                                    </p:animEffect>
                                  </p:childTnLst>
                                </p:cTn>
                              </p:par>
                              <p:par>
                                <p:cTn id="448" presetID="10" presetClass="entr" presetSubtype="0" fill="hold" grpId="0" nodeType="withEffect">
                                  <p:stCondLst>
                                    <p:cond delay="0"/>
                                  </p:stCondLst>
                                  <p:childTnLst>
                                    <p:set>
                                      <p:cBhvr>
                                        <p:cTn id="449" dur="1" fill="hold">
                                          <p:stCondLst>
                                            <p:cond delay="0"/>
                                          </p:stCondLst>
                                        </p:cTn>
                                        <p:tgtEl>
                                          <p:spTgt spid="131"/>
                                        </p:tgtEl>
                                        <p:attrNameLst>
                                          <p:attrName>style.visibility</p:attrName>
                                        </p:attrNameLst>
                                      </p:cBhvr>
                                      <p:to>
                                        <p:strVal val="visible"/>
                                      </p:to>
                                    </p:set>
                                    <p:animEffect transition="in" filter="fade">
                                      <p:cBhvr>
                                        <p:cTn id="450" dur="500"/>
                                        <p:tgtEl>
                                          <p:spTgt spid="131"/>
                                        </p:tgtEl>
                                      </p:cBhvr>
                                    </p:animEffect>
                                  </p:childTnLst>
                                </p:cTn>
                              </p:par>
                              <p:par>
                                <p:cTn id="451" presetID="10" presetClass="entr" presetSubtype="0" fill="hold" grpId="0" nodeType="withEffect">
                                  <p:stCondLst>
                                    <p:cond delay="0"/>
                                  </p:stCondLst>
                                  <p:childTnLst>
                                    <p:set>
                                      <p:cBhvr>
                                        <p:cTn id="452" dur="1" fill="hold">
                                          <p:stCondLst>
                                            <p:cond delay="0"/>
                                          </p:stCondLst>
                                        </p:cTn>
                                        <p:tgtEl>
                                          <p:spTgt spid="113"/>
                                        </p:tgtEl>
                                        <p:attrNameLst>
                                          <p:attrName>style.visibility</p:attrName>
                                        </p:attrNameLst>
                                      </p:cBhvr>
                                      <p:to>
                                        <p:strVal val="visible"/>
                                      </p:to>
                                    </p:set>
                                    <p:animEffect transition="in" filter="fade">
                                      <p:cBhvr>
                                        <p:cTn id="453" dur="500"/>
                                        <p:tgtEl>
                                          <p:spTgt spid="113"/>
                                        </p:tgtEl>
                                      </p:cBhvr>
                                    </p:animEffect>
                                  </p:childTnLst>
                                </p:cTn>
                              </p:par>
                              <p:par>
                                <p:cTn id="454" presetID="10" presetClass="entr" presetSubtype="0" fill="hold" grpId="0" nodeType="withEffect">
                                  <p:stCondLst>
                                    <p:cond delay="0"/>
                                  </p:stCondLst>
                                  <p:childTnLst>
                                    <p:set>
                                      <p:cBhvr>
                                        <p:cTn id="455" dur="1" fill="hold">
                                          <p:stCondLst>
                                            <p:cond delay="0"/>
                                          </p:stCondLst>
                                        </p:cTn>
                                        <p:tgtEl>
                                          <p:spTgt spid="132"/>
                                        </p:tgtEl>
                                        <p:attrNameLst>
                                          <p:attrName>style.visibility</p:attrName>
                                        </p:attrNameLst>
                                      </p:cBhvr>
                                      <p:to>
                                        <p:strVal val="visible"/>
                                      </p:to>
                                    </p:set>
                                    <p:animEffect transition="in" filter="fade">
                                      <p:cBhvr>
                                        <p:cTn id="456" dur="500"/>
                                        <p:tgtEl>
                                          <p:spTgt spid="132"/>
                                        </p:tgtEl>
                                      </p:cBhvr>
                                    </p:animEffect>
                                  </p:childTnLst>
                                </p:cTn>
                              </p:par>
                              <p:par>
                                <p:cTn id="457" presetID="10" presetClass="entr" presetSubtype="0" fill="hold" grpId="0" nodeType="withEffect">
                                  <p:stCondLst>
                                    <p:cond delay="0"/>
                                  </p:stCondLst>
                                  <p:childTnLst>
                                    <p:set>
                                      <p:cBhvr>
                                        <p:cTn id="458" dur="1" fill="hold">
                                          <p:stCondLst>
                                            <p:cond delay="0"/>
                                          </p:stCondLst>
                                        </p:cTn>
                                        <p:tgtEl>
                                          <p:spTgt spid="114"/>
                                        </p:tgtEl>
                                        <p:attrNameLst>
                                          <p:attrName>style.visibility</p:attrName>
                                        </p:attrNameLst>
                                      </p:cBhvr>
                                      <p:to>
                                        <p:strVal val="visible"/>
                                      </p:to>
                                    </p:set>
                                    <p:animEffect transition="in" filter="fade">
                                      <p:cBhvr>
                                        <p:cTn id="459" dur="500"/>
                                        <p:tgtEl>
                                          <p:spTgt spid="114"/>
                                        </p:tgtEl>
                                      </p:cBhvr>
                                    </p:animEffect>
                                  </p:childTnLst>
                                </p:cTn>
                              </p:par>
                              <p:par>
                                <p:cTn id="460" presetID="10" presetClass="entr" presetSubtype="0" fill="hold" grpId="0" nodeType="withEffect">
                                  <p:stCondLst>
                                    <p:cond delay="0"/>
                                  </p:stCondLst>
                                  <p:childTnLst>
                                    <p:set>
                                      <p:cBhvr>
                                        <p:cTn id="461" dur="1" fill="hold">
                                          <p:stCondLst>
                                            <p:cond delay="0"/>
                                          </p:stCondLst>
                                        </p:cTn>
                                        <p:tgtEl>
                                          <p:spTgt spid="133"/>
                                        </p:tgtEl>
                                        <p:attrNameLst>
                                          <p:attrName>style.visibility</p:attrName>
                                        </p:attrNameLst>
                                      </p:cBhvr>
                                      <p:to>
                                        <p:strVal val="visible"/>
                                      </p:to>
                                    </p:set>
                                    <p:animEffect transition="in" filter="fade">
                                      <p:cBhvr>
                                        <p:cTn id="462" dur="500"/>
                                        <p:tgtEl>
                                          <p:spTgt spid="133"/>
                                        </p:tgtEl>
                                      </p:cBhvr>
                                    </p:animEffect>
                                  </p:childTnLst>
                                </p:cTn>
                              </p:par>
                              <p:par>
                                <p:cTn id="463" presetID="10" presetClass="entr" presetSubtype="0" fill="hold" grpId="0" nodeType="withEffect">
                                  <p:stCondLst>
                                    <p:cond delay="0"/>
                                  </p:stCondLst>
                                  <p:childTnLst>
                                    <p:set>
                                      <p:cBhvr>
                                        <p:cTn id="464" dur="1" fill="hold">
                                          <p:stCondLst>
                                            <p:cond delay="0"/>
                                          </p:stCondLst>
                                        </p:cTn>
                                        <p:tgtEl>
                                          <p:spTgt spid="115"/>
                                        </p:tgtEl>
                                        <p:attrNameLst>
                                          <p:attrName>style.visibility</p:attrName>
                                        </p:attrNameLst>
                                      </p:cBhvr>
                                      <p:to>
                                        <p:strVal val="visible"/>
                                      </p:to>
                                    </p:set>
                                    <p:animEffect transition="in" filter="fade">
                                      <p:cBhvr>
                                        <p:cTn id="465" dur="500"/>
                                        <p:tgtEl>
                                          <p:spTgt spid="115"/>
                                        </p:tgtEl>
                                      </p:cBhvr>
                                    </p:animEffect>
                                  </p:childTnLst>
                                </p:cTn>
                              </p:par>
                              <p:par>
                                <p:cTn id="466" presetID="10" presetClass="entr" presetSubtype="0" fill="hold" grpId="0" nodeType="withEffect">
                                  <p:stCondLst>
                                    <p:cond delay="0"/>
                                  </p:stCondLst>
                                  <p:childTnLst>
                                    <p:set>
                                      <p:cBhvr>
                                        <p:cTn id="467" dur="1" fill="hold">
                                          <p:stCondLst>
                                            <p:cond delay="0"/>
                                          </p:stCondLst>
                                        </p:cTn>
                                        <p:tgtEl>
                                          <p:spTgt spid="134"/>
                                        </p:tgtEl>
                                        <p:attrNameLst>
                                          <p:attrName>style.visibility</p:attrName>
                                        </p:attrNameLst>
                                      </p:cBhvr>
                                      <p:to>
                                        <p:strVal val="visible"/>
                                      </p:to>
                                    </p:set>
                                    <p:animEffect transition="in" filter="fade">
                                      <p:cBhvr>
                                        <p:cTn id="468" dur="500"/>
                                        <p:tgtEl>
                                          <p:spTgt spid="134"/>
                                        </p:tgtEl>
                                      </p:cBhvr>
                                    </p:animEffect>
                                  </p:childTnLst>
                                </p:cTn>
                              </p:par>
                              <p:par>
                                <p:cTn id="469" presetID="10" presetClass="entr" presetSubtype="0" fill="hold" grpId="0" nodeType="withEffect">
                                  <p:stCondLst>
                                    <p:cond delay="0"/>
                                  </p:stCondLst>
                                  <p:childTnLst>
                                    <p:set>
                                      <p:cBhvr>
                                        <p:cTn id="470" dur="1" fill="hold">
                                          <p:stCondLst>
                                            <p:cond delay="0"/>
                                          </p:stCondLst>
                                        </p:cTn>
                                        <p:tgtEl>
                                          <p:spTgt spid="116"/>
                                        </p:tgtEl>
                                        <p:attrNameLst>
                                          <p:attrName>style.visibility</p:attrName>
                                        </p:attrNameLst>
                                      </p:cBhvr>
                                      <p:to>
                                        <p:strVal val="visible"/>
                                      </p:to>
                                    </p:set>
                                    <p:animEffect transition="in" filter="fade">
                                      <p:cBhvr>
                                        <p:cTn id="471" dur="500"/>
                                        <p:tgtEl>
                                          <p:spTgt spid="116"/>
                                        </p:tgtEl>
                                      </p:cBhvr>
                                    </p:animEffect>
                                  </p:childTnLst>
                                </p:cTn>
                              </p:par>
                              <p:par>
                                <p:cTn id="472" presetID="10" presetClass="entr" presetSubtype="0" fill="hold" grpId="0" nodeType="withEffect">
                                  <p:stCondLst>
                                    <p:cond delay="0"/>
                                  </p:stCondLst>
                                  <p:childTnLst>
                                    <p:set>
                                      <p:cBhvr>
                                        <p:cTn id="473" dur="1" fill="hold">
                                          <p:stCondLst>
                                            <p:cond delay="0"/>
                                          </p:stCondLst>
                                        </p:cTn>
                                        <p:tgtEl>
                                          <p:spTgt spid="135"/>
                                        </p:tgtEl>
                                        <p:attrNameLst>
                                          <p:attrName>style.visibility</p:attrName>
                                        </p:attrNameLst>
                                      </p:cBhvr>
                                      <p:to>
                                        <p:strVal val="visible"/>
                                      </p:to>
                                    </p:set>
                                    <p:animEffect transition="in" filter="fade">
                                      <p:cBhvr>
                                        <p:cTn id="474" dur="500"/>
                                        <p:tgtEl>
                                          <p:spTgt spid="135"/>
                                        </p:tgtEl>
                                      </p:cBhvr>
                                    </p:animEffect>
                                  </p:childTnLst>
                                </p:cTn>
                              </p:par>
                              <p:par>
                                <p:cTn id="475" presetID="10" presetClass="entr" presetSubtype="0" fill="hold" grpId="0" nodeType="withEffect">
                                  <p:stCondLst>
                                    <p:cond delay="0"/>
                                  </p:stCondLst>
                                  <p:childTnLst>
                                    <p:set>
                                      <p:cBhvr>
                                        <p:cTn id="476" dur="1" fill="hold">
                                          <p:stCondLst>
                                            <p:cond delay="0"/>
                                          </p:stCondLst>
                                        </p:cTn>
                                        <p:tgtEl>
                                          <p:spTgt spid="117"/>
                                        </p:tgtEl>
                                        <p:attrNameLst>
                                          <p:attrName>style.visibility</p:attrName>
                                        </p:attrNameLst>
                                      </p:cBhvr>
                                      <p:to>
                                        <p:strVal val="visible"/>
                                      </p:to>
                                    </p:set>
                                    <p:animEffect transition="in" filter="fade">
                                      <p:cBhvr>
                                        <p:cTn id="477" dur="500"/>
                                        <p:tgtEl>
                                          <p:spTgt spid="117"/>
                                        </p:tgtEl>
                                      </p:cBhvr>
                                    </p:animEffect>
                                  </p:childTnLst>
                                </p:cTn>
                              </p:par>
                              <p:par>
                                <p:cTn id="478" presetID="10" presetClass="entr" presetSubtype="0" fill="hold" grpId="0" nodeType="withEffect">
                                  <p:stCondLst>
                                    <p:cond delay="0"/>
                                  </p:stCondLst>
                                  <p:childTnLst>
                                    <p:set>
                                      <p:cBhvr>
                                        <p:cTn id="479" dur="1" fill="hold">
                                          <p:stCondLst>
                                            <p:cond delay="0"/>
                                          </p:stCondLst>
                                        </p:cTn>
                                        <p:tgtEl>
                                          <p:spTgt spid="136"/>
                                        </p:tgtEl>
                                        <p:attrNameLst>
                                          <p:attrName>style.visibility</p:attrName>
                                        </p:attrNameLst>
                                      </p:cBhvr>
                                      <p:to>
                                        <p:strVal val="visible"/>
                                      </p:to>
                                    </p:set>
                                    <p:animEffect transition="in" filter="fade">
                                      <p:cBhvr>
                                        <p:cTn id="480" dur="500"/>
                                        <p:tgtEl>
                                          <p:spTgt spid="136"/>
                                        </p:tgtEl>
                                      </p:cBhvr>
                                    </p:animEffect>
                                  </p:childTnLst>
                                </p:cTn>
                              </p:par>
                              <p:par>
                                <p:cTn id="481" presetID="10" presetClass="entr" presetSubtype="0" fill="hold" grpId="0" nodeType="withEffect">
                                  <p:stCondLst>
                                    <p:cond delay="0"/>
                                  </p:stCondLst>
                                  <p:childTnLst>
                                    <p:set>
                                      <p:cBhvr>
                                        <p:cTn id="482" dur="1" fill="hold">
                                          <p:stCondLst>
                                            <p:cond delay="0"/>
                                          </p:stCondLst>
                                        </p:cTn>
                                        <p:tgtEl>
                                          <p:spTgt spid="118"/>
                                        </p:tgtEl>
                                        <p:attrNameLst>
                                          <p:attrName>style.visibility</p:attrName>
                                        </p:attrNameLst>
                                      </p:cBhvr>
                                      <p:to>
                                        <p:strVal val="visible"/>
                                      </p:to>
                                    </p:set>
                                    <p:animEffect transition="in" filter="fade">
                                      <p:cBhvr>
                                        <p:cTn id="483" dur="500"/>
                                        <p:tgtEl>
                                          <p:spTgt spid="118"/>
                                        </p:tgtEl>
                                      </p:cBhvr>
                                    </p:animEffect>
                                  </p:childTnLst>
                                </p:cTn>
                              </p:par>
                              <p:par>
                                <p:cTn id="484" presetID="10" presetClass="entr" presetSubtype="0" fill="hold" grpId="0" nodeType="withEffect">
                                  <p:stCondLst>
                                    <p:cond delay="0"/>
                                  </p:stCondLst>
                                  <p:childTnLst>
                                    <p:set>
                                      <p:cBhvr>
                                        <p:cTn id="485" dur="1" fill="hold">
                                          <p:stCondLst>
                                            <p:cond delay="0"/>
                                          </p:stCondLst>
                                        </p:cTn>
                                        <p:tgtEl>
                                          <p:spTgt spid="137"/>
                                        </p:tgtEl>
                                        <p:attrNameLst>
                                          <p:attrName>style.visibility</p:attrName>
                                        </p:attrNameLst>
                                      </p:cBhvr>
                                      <p:to>
                                        <p:strVal val="visible"/>
                                      </p:to>
                                    </p:set>
                                    <p:animEffect transition="in" filter="fade">
                                      <p:cBhvr>
                                        <p:cTn id="486" dur="500"/>
                                        <p:tgtEl>
                                          <p:spTgt spid="137"/>
                                        </p:tgtEl>
                                      </p:cBhvr>
                                    </p:animEffect>
                                  </p:childTnLst>
                                </p:cTn>
                              </p:par>
                              <p:par>
                                <p:cTn id="487" presetID="10" presetClass="entr" presetSubtype="0" fill="hold" grpId="0" nodeType="withEffect">
                                  <p:stCondLst>
                                    <p:cond delay="0"/>
                                  </p:stCondLst>
                                  <p:childTnLst>
                                    <p:set>
                                      <p:cBhvr>
                                        <p:cTn id="488" dur="1" fill="hold">
                                          <p:stCondLst>
                                            <p:cond delay="0"/>
                                          </p:stCondLst>
                                        </p:cTn>
                                        <p:tgtEl>
                                          <p:spTgt spid="119"/>
                                        </p:tgtEl>
                                        <p:attrNameLst>
                                          <p:attrName>style.visibility</p:attrName>
                                        </p:attrNameLst>
                                      </p:cBhvr>
                                      <p:to>
                                        <p:strVal val="visible"/>
                                      </p:to>
                                    </p:set>
                                    <p:animEffect transition="in" filter="fade">
                                      <p:cBhvr>
                                        <p:cTn id="489" dur="500"/>
                                        <p:tgtEl>
                                          <p:spTgt spid="119"/>
                                        </p:tgtEl>
                                      </p:cBhvr>
                                    </p:animEffect>
                                  </p:childTnLst>
                                </p:cTn>
                              </p:par>
                              <p:par>
                                <p:cTn id="490" presetID="10" presetClass="entr" presetSubtype="0" fill="hold" grpId="0" nodeType="withEffect">
                                  <p:stCondLst>
                                    <p:cond delay="0"/>
                                  </p:stCondLst>
                                  <p:childTnLst>
                                    <p:set>
                                      <p:cBhvr>
                                        <p:cTn id="491" dur="1" fill="hold">
                                          <p:stCondLst>
                                            <p:cond delay="0"/>
                                          </p:stCondLst>
                                        </p:cTn>
                                        <p:tgtEl>
                                          <p:spTgt spid="138"/>
                                        </p:tgtEl>
                                        <p:attrNameLst>
                                          <p:attrName>style.visibility</p:attrName>
                                        </p:attrNameLst>
                                      </p:cBhvr>
                                      <p:to>
                                        <p:strVal val="visible"/>
                                      </p:to>
                                    </p:set>
                                    <p:animEffect transition="in" filter="fade">
                                      <p:cBhvr>
                                        <p:cTn id="492" dur="500"/>
                                        <p:tgtEl>
                                          <p:spTgt spid="138"/>
                                        </p:tgtEl>
                                      </p:cBhvr>
                                    </p:animEffect>
                                  </p:childTnLst>
                                </p:cTn>
                              </p:par>
                              <p:par>
                                <p:cTn id="493" presetID="10" presetClass="entr" presetSubtype="0" fill="hold" grpId="0" nodeType="withEffect">
                                  <p:stCondLst>
                                    <p:cond delay="0"/>
                                  </p:stCondLst>
                                  <p:childTnLst>
                                    <p:set>
                                      <p:cBhvr>
                                        <p:cTn id="494" dur="1" fill="hold">
                                          <p:stCondLst>
                                            <p:cond delay="0"/>
                                          </p:stCondLst>
                                        </p:cTn>
                                        <p:tgtEl>
                                          <p:spTgt spid="120"/>
                                        </p:tgtEl>
                                        <p:attrNameLst>
                                          <p:attrName>style.visibility</p:attrName>
                                        </p:attrNameLst>
                                      </p:cBhvr>
                                      <p:to>
                                        <p:strVal val="visible"/>
                                      </p:to>
                                    </p:set>
                                    <p:animEffect transition="in" filter="fade">
                                      <p:cBhvr>
                                        <p:cTn id="495" dur="500"/>
                                        <p:tgtEl>
                                          <p:spTgt spid="120"/>
                                        </p:tgtEl>
                                      </p:cBhvr>
                                    </p:animEffect>
                                  </p:childTnLst>
                                </p:cTn>
                              </p:par>
                              <p:par>
                                <p:cTn id="496" presetID="10" presetClass="entr" presetSubtype="0" fill="hold" grpId="0" nodeType="withEffect">
                                  <p:stCondLst>
                                    <p:cond delay="0"/>
                                  </p:stCondLst>
                                  <p:childTnLst>
                                    <p:set>
                                      <p:cBhvr>
                                        <p:cTn id="497" dur="1" fill="hold">
                                          <p:stCondLst>
                                            <p:cond delay="0"/>
                                          </p:stCondLst>
                                        </p:cTn>
                                        <p:tgtEl>
                                          <p:spTgt spid="139"/>
                                        </p:tgtEl>
                                        <p:attrNameLst>
                                          <p:attrName>style.visibility</p:attrName>
                                        </p:attrNameLst>
                                      </p:cBhvr>
                                      <p:to>
                                        <p:strVal val="visible"/>
                                      </p:to>
                                    </p:set>
                                    <p:animEffect transition="in" filter="fade">
                                      <p:cBhvr>
                                        <p:cTn id="498" dur="500"/>
                                        <p:tgtEl>
                                          <p:spTgt spid="139"/>
                                        </p:tgtEl>
                                      </p:cBhvr>
                                    </p:animEffect>
                                  </p:childTnLst>
                                </p:cTn>
                              </p:par>
                              <p:par>
                                <p:cTn id="499" presetID="10" presetClass="entr" presetSubtype="0" fill="hold" grpId="0" nodeType="withEffect">
                                  <p:stCondLst>
                                    <p:cond delay="0"/>
                                  </p:stCondLst>
                                  <p:childTnLst>
                                    <p:set>
                                      <p:cBhvr>
                                        <p:cTn id="500" dur="1" fill="hold">
                                          <p:stCondLst>
                                            <p:cond delay="0"/>
                                          </p:stCondLst>
                                        </p:cTn>
                                        <p:tgtEl>
                                          <p:spTgt spid="121"/>
                                        </p:tgtEl>
                                        <p:attrNameLst>
                                          <p:attrName>style.visibility</p:attrName>
                                        </p:attrNameLst>
                                      </p:cBhvr>
                                      <p:to>
                                        <p:strVal val="visible"/>
                                      </p:to>
                                    </p:set>
                                    <p:animEffect transition="in" filter="fade">
                                      <p:cBhvr>
                                        <p:cTn id="501" dur="500"/>
                                        <p:tgtEl>
                                          <p:spTgt spid="121"/>
                                        </p:tgtEl>
                                      </p:cBhvr>
                                    </p:animEffect>
                                  </p:childTnLst>
                                </p:cTn>
                              </p:par>
                              <p:par>
                                <p:cTn id="502" presetID="10" presetClass="entr" presetSubtype="0" fill="hold" grpId="0" nodeType="withEffect">
                                  <p:stCondLst>
                                    <p:cond delay="0"/>
                                  </p:stCondLst>
                                  <p:childTnLst>
                                    <p:set>
                                      <p:cBhvr>
                                        <p:cTn id="503" dur="1" fill="hold">
                                          <p:stCondLst>
                                            <p:cond delay="0"/>
                                          </p:stCondLst>
                                        </p:cTn>
                                        <p:tgtEl>
                                          <p:spTgt spid="140"/>
                                        </p:tgtEl>
                                        <p:attrNameLst>
                                          <p:attrName>style.visibility</p:attrName>
                                        </p:attrNameLst>
                                      </p:cBhvr>
                                      <p:to>
                                        <p:strVal val="visible"/>
                                      </p:to>
                                    </p:set>
                                    <p:animEffect transition="in" filter="fade">
                                      <p:cBhvr>
                                        <p:cTn id="504" dur="500"/>
                                        <p:tgtEl>
                                          <p:spTgt spid="140"/>
                                        </p:tgtEl>
                                      </p:cBhvr>
                                    </p:animEffect>
                                  </p:childTnLst>
                                </p:cTn>
                              </p:par>
                              <p:par>
                                <p:cTn id="505" presetID="10" presetClass="entr" presetSubtype="0" fill="hold" grpId="0" nodeType="withEffect">
                                  <p:stCondLst>
                                    <p:cond delay="0"/>
                                  </p:stCondLst>
                                  <p:childTnLst>
                                    <p:set>
                                      <p:cBhvr>
                                        <p:cTn id="506" dur="1" fill="hold">
                                          <p:stCondLst>
                                            <p:cond delay="0"/>
                                          </p:stCondLst>
                                        </p:cTn>
                                        <p:tgtEl>
                                          <p:spTgt spid="122"/>
                                        </p:tgtEl>
                                        <p:attrNameLst>
                                          <p:attrName>style.visibility</p:attrName>
                                        </p:attrNameLst>
                                      </p:cBhvr>
                                      <p:to>
                                        <p:strVal val="visible"/>
                                      </p:to>
                                    </p:set>
                                    <p:animEffect transition="in" filter="fade">
                                      <p:cBhvr>
                                        <p:cTn id="507" dur="500"/>
                                        <p:tgtEl>
                                          <p:spTgt spid="122"/>
                                        </p:tgtEl>
                                      </p:cBhvr>
                                    </p:animEffect>
                                  </p:childTnLst>
                                </p:cTn>
                              </p:par>
                            </p:childTnLst>
                          </p:cTn>
                        </p:par>
                      </p:childTnLst>
                    </p:cTn>
                  </p:par>
                  <p:par>
                    <p:cTn id="508" fill="hold">
                      <p:stCondLst>
                        <p:cond delay="indefinite"/>
                      </p:stCondLst>
                      <p:childTnLst>
                        <p:par>
                          <p:cTn id="509" fill="hold">
                            <p:stCondLst>
                              <p:cond delay="0"/>
                            </p:stCondLst>
                            <p:childTnLst>
                              <p:par>
                                <p:cTn id="510" presetID="10" presetClass="entr" presetSubtype="0" fill="hold" grpId="0" nodeType="clickEffect">
                                  <p:stCondLst>
                                    <p:cond delay="0"/>
                                  </p:stCondLst>
                                  <p:childTnLst>
                                    <p:set>
                                      <p:cBhvr>
                                        <p:cTn id="511" dur="1" fill="hold">
                                          <p:stCondLst>
                                            <p:cond delay="0"/>
                                          </p:stCondLst>
                                        </p:cTn>
                                        <p:tgtEl>
                                          <p:spTgt spid="143"/>
                                        </p:tgtEl>
                                        <p:attrNameLst>
                                          <p:attrName>style.visibility</p:attrName>
                                        </p:attrNameLst>
                                      </p:cBhvr>
                                      <p:to>
                                        <p:strVal val="visible"/>
                                      </p:to>
                                    </p:set>
                                    <p:animEffect transition="in" filter="fade">
                                      <p:cBhvr>
                                        <p:cTn id="512" dur="500"/>
                                        <p:tgtEl>
                                          <p:spTgt spid="143"/>
                                        </p:tgtEl>
                                      </p:cBhvr>
                                    </p:animEffect>
                                  </p:childTnLst>
                                </p:cTn>
                              </p:par>
                              <p:par>
                                <p:cTn id="513" presetID="10" presetClass="entr" presetSubtype="0" fill="hold" grpId="0" nodeType="withEffect">
                                  <p:stCondLst>
                                    <p:cond delay="0"/>
                                  </p:stCondLst>
                                  <p:childTnLst>
                                    <p:set>
                                      <p:cBhvr>
                                        <p:cTn id="514" dur="1" fill="hold">
                                          <p:stCondLst>
                                            <p:cond delay="0"/>
                                          </p:stCondLst>
                                        </p:cTn>
                                        <p:tgtEl>
                                          <p:spTgt spid="145"/>
                                        </p:tgtEl>
                                        <p:attrNameLst>
                                          <p:attrName>style.visibility</p:attrName>
                                        </p:attrNameLst>
                                      </p:cBhvr>
                                      <p:to>
                                        <p:strVal val="visible"/>
                                      </p:to>
                                    </p:set>
                                    <p:animEffect transition="in" filter="fade">
                                      <p:cBhvr>
                                        <p:cTn id="515" dur="500"/>
                                        <p:tgtEl>
                                          <p:spTgt spid="145"/>
                                        </p:tgtEl>
                                      </p:cBhvr>
                                    </p:animEffect>
                                  </p:childTnLst>
                                </p:cTn>
                              </p:par>
                              <p:par>
                                <p:cTn id="516" presetID="10" presetClass="entr" presetSubtype="0" fill="hold" grpId="0" nodeType="withEffect">
                                  <p:stCondLst>
                                    <p:cond delay="0"/>
                                  </p:stCondLst>
                                  <p:childTnLst>
                                    <p:set>
                                      <p:cBhvr>
                                        <p:cTn id="517" dur="1" fill="hold">
                                          <p:stCondLst>
                                            <p:cond delay="0"/>
                                          </p:stCondLst>
                                        </p:cTn>
                                        <p:tgtEl>
                                          <p:spTgt spid="144"/>
                                        </p:tgtEl>
                                        <p:attrNameLst>
                                          <p:attrName>style.visibility</p:attrName>
                                        </p:attrNameLst>
                                      </p:cBhvr>
                                      <p:to>
                                        <p:strVal val="visible"/>
                                      </p:to>
                                    </p:set>
                                    <p:animEffect transition="in" filter="fade">
                                      <p:cBhvr>
                                        <p:cTn id="518" dur="500"/>
                                        <p:tgtEl>
                                          <p:spTgt spid="144"/>
                                        </p:tgtEl>
                                      </p:cBhvr>
                                    </p:animEffect>
                                  </p:childTnLst>
                                </p:cTn>
                              </p:par>
                              <p:par>
                                <p:cTn id="519" presetID="10" presetClass="entr" presetSubtype="0" fill="hold" grpId="0" nodeType="withEffect">
                                  <p:stCondLst>
                                    <p:cond delay="0"/>
                                  </p:stCondLst>
                                  <p:childTnLst>
                                    <p:set>
                                      <p:cBhvr>
                                        <p:cTn id="520" dur="1" fill="hold">
                                          <p:stCondLst>
                                            <p:cond delay="0"/>
                                          </p:stCondLst>
                                        </p:cTn>
                                        <p:tgtEl>
                                          <p:spTgt spid="146"/>
                                        </p:tgtEl>
                                        <p:attrNameLst>
                                          <p:attrName>style.visibility</p:attrName>
                                        </p:attrNameLst>
                                      </p:cBhvr>
                                      <p:to>
                                        <p:strVal val="visible"/>
                                      </p:to>
                                    </p:set>
                                    <p:animEffect transition="in" filter="fade">
                                      <p:cBhvr>
                                        <p:cTn id="521" dur="500"/>
                                        <p:tgtEl>
                                          <p:spTgt spid="146"/>
                                        </p:tgtEl>
                                      </p:cBhvr>
                                    </p:animEffect>
                                  </p:childTnLst>
                                </p:cTn>
                              </p:par>
                            </p:childTnLst>
                          </p:cTn>
                        </p:par>
                      </p:childTnLst>
                    </p:cTn>
                  </p:par>
                  <p:par>
                    <p:cTn id="522" fill="hold">
                      <p:stCondLst>
                        <p:cond delay="indefinite"/>
                      </p:stCondLst>
                      <p:childTnLst>
                        <p:par>
                          <p:cTn id="523" fill="hold">
                            <p:stCondLst>
                              <p:cond delay="0"/>
                            </p:stCondLst>
                            <p:childTnLst>
                              <p:par>
                                <p:cTn id="524" presetID="22" presetClass="entr" presetSubtype="8" fill="hold" grpId="0" nodeType="clickEffect">
                                  <p:stCondLst>
                                    <p:cond delay="0"/>
                                  </p:stCondLst>
                                  <p:childTnLst>
                                    <p:set>
                                      <p:cBhvr>
                                        <p:cTn id="525" dur="1" fill="hold">
                                          <p:stCondLst>
                                            <p:cond delay="0"/>
                                          </p:stCondLst>
                                        </p:cTn>
                                        <p:tgtEl>
                                          <p:spTgt spid="155"/>
                                        </p:tgtEl>
                                        <p:attrNameLst>
                                          <p:attrName>style.visibility</p:attrName>
                                        </p:attrNameLst>
                                      </p:cBhvr>
                                      <p:to>
                                        <p:strVal val="visible"/>
                                      </p:to>
                                    </p:set>
                                    <p:animEffect transition="in" filter="wipe(left)">
                                      <p:cBhvr>
                                        <p:cTn id="526" dur="1250"/>
                                        <p:tgtEl>
                                          <p:spTgt spid="155"/>
                                        </p:tgtEl>
                                      </p:cBhvr>
                                    </p:animEffect>
                                  </p:childTnLst>
                                </p:cTn>
                              </p:par>
                            </p:childTnLst>
                          </p:cTn>
                        </p:par>
                        <p:par>
                          <p:cTn id="527" fill="hold">
                            <p:stCondLst>
                              <p:cond delay="1250"/>
                            </p:stCondLst>
                            <p:childTnLst>
                              <p:par>
                                <p:cTn id="528" presetID="22" presetClass="entr" presetSubtype="8" fill="hold" grpId="0" nodeType="afterEffect">
                                  <p:stCondLst>
                                    <p:cond delay="0"/>
                                  </p:stCondLst>
                                  <p:childTnLst>
                                    <p:set>
                                      <p:cBhvr>
                                        <p:cTn id="529" dur="1" fill="hold">
                                          <p:stCondLst>
                                            <p:cond delay="0"/>
                                          </p:stCondLst>
                                        </p:cTn>
                                        <p:tgtEl>
                                          <p:spTgt spid="156"/>
                                        </p:tgtEl>
                                        <p:attrNameLst>
                                          <p:attrName>style.visibility</p:attrName>
                                        </p:attrNameLst>
                                      </p:cBhvr>
                                      <p:to>
                                        <p:strVal val="visible"/>
                                      </p:to>
                                    </p:set>
                                    <p:animEffect transition="in" filter="wipe(left)">
                                      <p:cBhvr>
                                        <p:cTn id="530" dur="1250"/>
                                        <p:tgtEl>
                                          <p:spTgt spid="156"/>
                                        </p:tgtEl>
                                      </p:cBhvr>
                                    </p:animEffect>
                                  </p:childTnLst>
                                </p:cTn>
                              </p:par>
                            </p:childTnLst>
                          </p:cTn>
                        </p:par>
                      </p:childTnLst>
                    </p:cTn>
                  </p:par>
                  <p:par>
                    <p:cTn id="531" fill="hold">
                      <p:stCondLst>
                        <p:cond delay="indefinite"/>
                      </p:stCondLst>
                      <p:childTnLst>
                        <p:par>
                          <p:cTn id="532" fill="hold">
                            <p:stCondLst>
                              <p:cond delay="0"/>
                            </p:stCondLst>
                            <p:childTnLst>
                              <p:par>
                                <p:cTn id="533" presetID="42" presetClass="entr" presetSubtype="0" fill="hold" nodeType="clickEffect">
                                  <p:stCondLst>
                                    <p:cond delay="0"/>
                                  </p:stCondLst>
                                  <p:childTnLst>
                                    <p:set>
                                      <p:cBhvr>
                                        <p:cTn id="534" dur="1" fill="hold">
                                          <p:stCondLst>
                                            <p:cond delay="0"/>
                                          </p:stCondLst>
                                        </p:cTn>
                                        <p:tgtEl>
                                          <p:spTgt spid="172"/>
                                        </p:tgtEl>
                                        <p:attrNameLst>
                                          <p:attrName>style.visibility</p:attrName>
                                        </p:attrNameLst>
                                      </p:cBhvr>
                                      <p:to>
                                        <p:strVal val="visible"/>
                                      </p:to>
                                    </p:set>
                                    <p:animEffect transition="in" filter="fade">
                                      <p:cBhvr>
                                        <p:cTn id="535" dur="1000"/>
                                        <p:tgtEl>
                                          <p:spTgt spid="172"/>
                                        </p:tgtEl>
                                      </p:cBhvr>
                                    </p:animEffect>
                                    <p:anim calcmode="lin" valueType="num">
                                      <p:cBhvr>
                                        <p:cTn id="536" dur="1000" fill="hold"/>
                                        <p:tgtEl>
                                          <p:spTgt spid="172"/>
                                        </p:tgtEl>
                                        <p:attrNameLst>
                                          <p:attrName>ppt_x</p:attrName>
                                        </p:attrNameLst>
                                      </p:cBhvr>
                                      <p:tavLst>
                                        <p:tav tm="0">
                                          <p:val>
                                            <p:strVal val="#ppt_x"/>
                                          </p:val>
                                        </p:tav>
                                        <p:tav tm="100000">
                                          <p:val>
                                            <p:strVal val="#ppt_x"/>
                                          </p:val>
                                        </p:tav>
                                      </p:tavLst>
                                    </p:anim>
                                    <p:anim calcmode="lin" valueType="num">
                                      <p:cBhvr>
                                        <p:cTn id="537" dur="1000" fill="hold"/>
                                        <p:tgtEl>
                                          <p:spTgt spid="172"/>
                                        </p:tgtEl>
                                        <p:attrNameLst>
                                          <p:attrName>ppt_y</p:attrName>
                                        </p:attrNameLst>
                                      </p:cBhvr>
                                      <p:tavLst>
                                        <p:tav tm="0">
                                          <p:val>
                                            <p:strVal val="#ppt_y+.1"/>
                                          </p:val>
                                        </p:tav>
                                        <p:tav tm="100000">
                                          <p:val>
                                            <p:strVal val="#ppt_y"/>
                                          </p:val>
                                        </p:tav>
                                      </p:tavLst>
                                    </p:anim>
                                  </p:childTnLst>
                                </p:cTn>
                              </p:par>
                              <p:par>
                                <p:cTn id="538" presetID="42" presetClass="entr" presetSubtype="0" fill="hold" grpId="0" nodeType="withEffect">
                                  <p:stCondLst>
                                    <p:cond delay="0"/>
                                  </p:stCondLst>
                                  <p:childTnLst>
                                    <p:set>
                                      <p:cBhvr>
                                        <p:cTn id="539" dur="1" fill="hold">
                                          <p:stCondLst>
                                            <p:cond delay="0"/>
                                          </p:stCondLst>
                                        </p:cTn>
                                        <p:tgtEl>
                                          <p:spTgt spid="180"/>
                                        </p:tgtEl>
                                        <p:attrNameLst>
                                          <p:attrName>style.visibility</p:attrName>
                                        </p:attrNameLst>
                                      </p:cBhvr>
                                      <p:to>
                                        <p:strVal val="visible"/>
                                      </p:to>
                                    </p:set>
                                    <p:animEffect transition="in" filter="fade">
                                      <p:cBhvr>
                                        <p:cTn id="540" dur="1000"/>
                                        <p:tgtEl>
                                          <p:spTgt spid="180"/>
                                        </p:tgtEl>
                                      </p:cBhvr>
                                    </p:animEffect>
                                    <p:anim calcmode="lin" valueType="num">
                                      <p:cBhvr>
                                        <p:cTn id="541" dur="1000" fill="hold"/>
                                        <p:tgtEl>
                                          <p:spTgt spid="180"/>
                                        </p:tgtEl>
                                        <p:attrNameLst>
                                          <p:attrName>ppt_x</p:attrName>
                                        </p:attrNameLst>
                                      </p:cBhvr>
                                      <p:tavLst>
                                        <p:tav tm="0">
                                          <p:val>
                                            <p:strVal val="#ppt_x"/>
                                          </p:val>
                                        </p:tav>
                                        <p:tav tm="100000">
                                          <p:val>
                                            <p:strVal val="#ppt_x"/>
                                          </p:val>
                                        </p:tav>
                                      </p:tavLst>
                                    </p:anim>
                                    <p:anim calcmode="lin" valueType="num">
                                      <p:cBhvr>
                                        <p:cTn id="542"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543" fill="hold">
                      <p:stCondLst>
                        <p:cond delay="indefinite"/>
                      </p:stCondLst>
                      <p:childTnLst>
                        <p:par>
                          <p:cTn id="544" fill="hold">
                            <p:stCondLst>
                              <p:cond delay="0"/>
                            </p:stCondLst>
                            <p:childTnLst>
                              <p:par>
                                <p:cTn id="545" presetID="42" presetClass="entr" presetSubtype="0" fill="hold" nodeType="clickEffect">
                                  <p:stCondLst>
                                    <p:cond delay="0"/>
                                  </p:stCondLst>
                                  <p:childTnLst>
                                    <p:set>
                                      <p:cBhvr>
                                        <p:cTn id="546" dur="1" fill="hold">
                                          <p:stCondLst>
                                            <p:cond delay="0"/>
                                          </p:stCondLst>
                                        </p:cTn>
                                        <p:tgtEl>
                                          <p:spTgt spid="176"/>
                                        </p:tgtEl>
                                        <p:attrNameLst>
                                          <p:attrName>style.visibility</p:attrName>
                                        </p:attrNameLst>
                                      </p:cBhvr>
                                      <p:to>
                                        <p:strVal val="visible"/>
                                      </p:to>
                                    </p:set>
                                    <p:animEffect transition="in" filter="fade">
                                      <p:cBhvr>
                                        <p:cTn id="547" dur="1000"/>
                                        <p:tgtEl>
                                          <p:spTgt spid="176"/>
                                        </p:tgtEl>
                                      </p:cBhvr>
                                    </p:animEffect>
                                    <p:anim calcmode="lin" valueType="num">
                                      <p:cBhvr>
                                        <p:cTn id="548" dur="1000" fill="hold"/>
                                        <p:tgtEl>
                                          <p:spTgt spid="176"/>
                                        </p:tgtEl>
                                        <p:attrNameLst>
                                          <p:attrName>ppt_x</p:attrName>
                                        </p:attrNameLst>
                                      </p:cBhvr>
                                      <p:tavLst>
                                        <p:tav tm="0">
                                          <p:val>
                                            <p:strVal val="#ppt_x"/>
                                          </p:val>
                                        </p:tav>
                                        <p:tav tm="100000">
                                          <p:val>
                                            <p:strVal val="#ppt_x"/>
                                          </p:val>
                                        </p:tav>
                                      </p:tavLst>
                                    </p:anim>
                                    <p:anim calcmode="lin" valueType="num">
                                      <p:cBhvr>
                                        <p:cTn id="549" dur="1000" fill="hold"/>
                                        <p:tgtEl>
                                          <p:spTgt spid="176"/>
                                        </p:tgtEl>
                                        <p:attrNameLst>
                                          <p:attrName>ppt_y</p:attrName>
                                        </p:attrNameLst>
                                      </p:cBhvr>
                                      <p:tavLst>
                                        <p:tav tm="0">
                                          <p:val>
                                            <p:strVal val="#ppt_y+.1"/>
                                          </p:val>
                                        </p:tav>
                                        <p:tav tm="100000">
                                          <p:val>
                                            <p:strVal val="#ppt_y"/>
                                          </p:val>
                                        </p:tav>
                                      </p:tavLst>
                                    </p:anim>
                                  </p:childTnLst>
                                </p:cTn>
                              </p:par>
                              <p:par>
                                <p:cTn id="550" presetID="42" presetClass="entr" presetSubtype="0" fill="hold" grpId="0" nodeType="withEffect">
                                  <p:stCondLst>
                                    <p:cond delay="0"/>
                                  </p:stCondLst>
                                  <p:childTnLst>
                                    <p:set>
                                      <p:cBhvr>
                                        <p:cTn id="551" dur="1" fill="hold">
                                          <p:stCondLst>
                                            <p:cond delay="0"/>
                                          </p:stCondLst>
                                        </p:cTn>
                                        <p:tgtEl>
                                          <p:spTgt spid="181"/>
                                        </p:tgtEl>
                                        <p:attrNameLst>
                                          <p:attrName>style.visibility</p:attrName>
                                        </p:attrNameLst>
                                      </p:cBhvr>
                                      <p:to>
                                        <p:strVal val="visible"/>
                                      </p:to>
                                    </p:set>
                                    <p:animEffect transition="in" filter="fade">
                                      <p:cBhvr>
                                        <p:cTn id="552" dur="1000"/>
                                        <p:tgtEl>
                                          <p:spTgt spid="181"/>
                                        </p:tgtEl>
                                      </p:cBhvr>
                                    </p:animEffect>
                                    <p:anim calcmode="lin" valueType="num">
                                      <p:cBhvr>
                                        <p:cTn id="553" dur="1000" fill="hold"/>
                                        <p:tgtEl>
                                          <p:spTgt spid="181"/>
                                        </p:tgtEl>
                                        <p:attrNameLst>
                                          <p:attrName>ppt_x</p:attrName>
                                        </p:attrNameLst>
                                      </p:cBhvr>
                                      <p:tavLst>
                                        <p:tav tm="0">
                                          <p:val>
                                            <p:strVal val="#ppt_x"/>
                                          </p:val>
                                        </p:tav>
                                        <p:tav tm="100000">
                                          <p:val>
                                            <p:strVal val="#ppt_x"/>
                                          </p:val>
                                        </p:tav>
                                      </p:tavLst>
                                    </p:anim>
                                    <p:anim calcmode="lin" valueType="num">
                                      <p:cBhvr>
                                        <p:cTn id="554"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555" fill="hold">
                      <p:stCondLst>
                        <p:cond delay="indefinite"/>
                      </p:stCondLst>
                      <p:childTnLst>
                        <p:par>
                          <p:cTn id="556" fill="hold">
                            <p:stCondLst>
                              <p:cond delay="0"/>
                            </p:stCondLst>
                            <p:childTnLst>
                              <p:par>
                                <p:cTn id="557" presetID="42" presetClass="entr" presetSubtype="0" fill="hold" nodeType="clickEffect">
                                  <p:stCondLst>
                                    <p:cond delay="0"/>
                                  </p:stCondLst>
                                  <p:childTnLst>
                                    <p:set>
                                      <p:cBhvr>
                                        <p:cTn id="558" dur="1" fill="hold">
                                          <p:stCondLst>
                                            <p:cond delay="0"/>
                                          </p:stCondLst>
                                        </p:cTn>
                                        <p:tgtEl>
                                          <p:spTgt spid="3"/>
                                        </p:tgtEl>
                                        <p:attrNameLst>
                                          <p:attrName>style.visibility</p:attrName>
                                        </p:attrNameLst>
                                      </p:cBhvr>
                                      <p:to>
                                        <p:strVal val="visible"/>
                                      </p:to>
                                    </p:set>
                                    <p:animEffect transition="in" filter="fade">
                                      <p:cBhvr>
                                        <p:cTn id="559" dur="1000"/>
                                        <p:tgtEl>
                                          <p:spTgt spid="3"/>
                                        </p:tgtEl>
                                      </p:cBhvr>
                                    </p:animEffect>
                                    <p:anim calcmode="lin" valueType="num">
                                      <p:cBhvr>
                                        <p:cTn id="560" dur="1000" fill="hold"/>
                                        <p:tgtEl>
                                          <p:spTgt spid="3"/>
                                        </p:tgtEl>
                                        <p:attrNameLst>
                                          <p:attrName>ppt_x</p:attrName>
                                        </p:attrNameLst>
                                      </p:cBhvr>
                                      <p:tavLst>
                                        <p:tav tm="0">
                                          <p:val>
                                            <p:strVal val="#ppt_x"/>
                                          </p:val>
                                        </p:tav>
                                        <p:tav tm="100000">
                                          <p:val>
                                            <p:strVal val="#ppt_x"/>
                                          </p:val>
                                        </p:tav>
                                      </p:tavLst>
                                    </p:anim>
                                    <p:anim calcmode="lin" valueType="num">
                                      <p:cBhvr>
                                        <p:cTn id="561" dur="1000" fill="hold"/>
                                        <p:tgtEl>
                                          <p:spTgt spid="3"/>
                                        </p:tgtEl>
                                        <p:attrNameLst>
                                          <p:attrName>ppt_y</p:attrName>
                                        </p:attrNameLst>
                                      </p:cBhvr>
                                      <p:tavLst>
                                        <p:tav tm="0">
                                          <p:val>
                                            <p:strVal val="#ppt_y+.1"/>
                                          </p:val>
                                        </p:tav>
                                        <p:tav tm="100000">
                                          <p:val>
                                            <p:strVal val="#ppt_y"/>
                                          </p:val>
                                        </p:tav>
                                      </p:tavLst>
                                    </p:anim>
                                  </p:childTnLst>
                                </p:cTn>
                              </p:par>
                              <p:par>
                                <p:cTn id="562" presetID="42" presetClass="entr" presetSubtype="0" fill="hold" nodeType="withEffect">
                                  <p:stCondLst>
                                    <p:cond delay="0"/>
                                  </p:stCondLst>
                                  <p:childTnLst>
                                    <p:set>
                                      <p:cBhvr>
                                        <p:cTn id="563" dur="1" fill="hold">
                                          <p:stCondLst>
                                            <p:cond delay="0"/>
                                          </p:stCondLst>
                                        </p:cTn>
                                        <p:tgtEl>
                                          <p:spTgt spid="7"/>
                                        </p:tgtEl>
                                        <p:attrNameLst>
                                          <p:attrName>style.visibility</p:attrName>
                                        </p:attrNameLst>
                                      </p:cBhvr>
                                      <p:to>
                                        <p:strVal val="visible"/>
                                      </p:to>
                                    </p:set>
                                    <p:animEffect transition="in" filter="fade">
                                      <p:cBhvr>
                                        <p:cTn id="564" dur="1000"/>
                                        <p:tgtEl>
                                          <p:spTgt spid="7"/>
                                        </p:tgtEl>
                                      </p:cBhvr>
                                    </p:animEffect>
                                    <p:anim calcmode="lin" valueType="num">
                                      <p:cBhvr>
                                        <p:cTn id="565" dur="1000" fill="hold"/>
                                        <p:tgtEl>
                                          <p:spTgt spid="7"/>
                                        </p:tgtEl>
                                        <p:attrNameLst>
                                          <p:attrName>ppt_x</p:attrName>
                                        </p:attrNameLst>
                                      </p:cBhvr>
                                      <p:tavLst>
                                        <p:tav tm="0">
                                          <p:val>
                                            <p:strVal val="#ppt_x"/>
                                          </p:val>
                                        </p:tav>
                                        <p:tav tm="100000">
                                          <p:val>
                                            <p:strVal val="#ppt_x"/>
                                          </p:val>
                                        </p:tav>
                                      </p:tavLst>
                                    </p:anim>
                                    <p:anim calcmode="lin" valueType="num">
                                      <p:cBhvr>
                                        <p:cTn id="566" dur="1000" fill="hold"/>
                                        <p:tgtEl>
                                          <p:spTgt spid="7"/>
                                        </p:tgtEl>
                                        <p:attrNameLst>
                                          <p:attrName>ppt_y</p:attrName>
                                        </p:attrNameLst>
                                      </p:cBhvr>
                                      <p:tavLst>
                                        <p:tav tm="0">
                                          <p:val>
                                            <p:strVal val="#ppt_y+.1"/>
                                          </p:val>
                                        </p:tav>
                                        <p:tav tm="100000">
                                          <p:val>
                                            <p:strVal val="#ppt_y"/>
                                          </p:val>
                                        </p:tav>
                                      </p:tavLst>
                                    </p:anim>
                                  </p:childTnLst>
                                </p:cTn>
                              </p:par>
                              <p:par>
                                <p:cTn id="567" presetID="42" presetClass="entr" presetSubtype="0" fill="hold" grpId="0" nodeType="withEffect">
                                  <p:stCondLst>
                                    <p:cond delay="0"/>
                                  </p:stCondLst>
                                  <p:childTnLst>
                                    <p:set>
                                      <p:cBhvr>
                                        <p:cTn id="568" dur="1" fill="hold">
                                          <p:stCondLst>
                                            <p:cond delay="0"/>
                                          </p:stCondLst>
                                        </p:cTn>
                                        <p:tgtEl>
                                          <p:spTgt spid="165"/>
                                        </p:tgtEl>
                                        <p:attrNameLst>
                                          <p:attrName>style.visibility</p:attrName>
                                        </p:attrNameLst>
                                      </p:cBhvr>
                                      <p:to>
                                        <p:strVal val="visible"/>
                                      </p:to>
                                    </p:set>
                                    <p:animEffect transition="in" filter="fade">
                                      <p:cBhvr>
                                        <p:cTn id="569" dur="1000"/>
                                        <p:tgtEl>
                                          <p:spTgt spid="165"/>
                                        </p:tgtEl>
                                      </p:cBhvr>
                                    </p:animEffect>
                                    <p:anim calcmode="lin" valueType="num">
                                      <p:cBhvr>
                                        <p:cTn id="570" dur="1000" fill="hold"/>
                                        <p:tgtEl>
                                          <p:spTgt spid="165"/>
                                        </p:tgtEl>
                                        <p:attrNameLst>
                                          <p:attrName>ppt_x</p:attrName>
                                        </p:attrNameLst>
                                      </p:cBhvr>
                                      <p:tavLst>
                                        <p:tav tm="0">
                                          <p:val>
                                            <p:strVal val="#ppt_x"/>
                                          </p:val>
                                        </p:tav>
                                        <p:tav tm="100000">
                                          <p:val>
                                            <p:strVal val="#ppt_x"/>
                                          </p:val>
                                        </p:tav>
                                      </p:tavLst>
                                    </p:anim>
                                    <p:anim calcmode="lin" valueType="num">
                                      <p:cBhvr>
                                        <p:cTn id="571"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572" fill="hold">
                      <p:stCondLst>
                        <p:cond delay="indefinite"/>
                      </p:stCondLst>
                      <p:childTnLst>
                        <p:par>
                          <p:cTn id="573" fill="hold">
                            <p:stCondLst>
                              <p:cond delay="0"/>
                            </p:stCondLst>
                            <p:childTnLst>
                              <p:par>
                                <p:cTn id="574" presetID="42" presetClass="entr" presetSubtype="0" fill="hold" nodeType="clickEffect">
                                  <p:stCondLst>
                                    <p:cond delay="0"/>
                                  </p:stCondLst>
                                  <p:childTnLst>
                                    <p:set>
                                      <p:cBhvr>
                                        <p:cTn id="575" dur="1" fill="hold">
                                          <p:stCondLst>
                                            <p:cond delay="0"/>
                                          </p:stCondLst>
                                        </p:cTn>
                                        <p:tgtEl>
                                          <p:spTgt spid="167"/>
                                        </p:tgtEl>
                                        <p:attrNameLst>
                                          <p:attrName>style.visibility</p:attrName>
                                        </p:attrNameLst>
                                      </p:cBhvr>
                                      <p:to>
                                        <p:strVal val="visible"/>
                                      </p:to>
                                    </p:set>
                                    <p:animEffect transition="in" filter="fade">
                                      <p:cBhvr>
                                        <p:cTn id="576" dur="1000"/>
                                        <p:tgtEl>
                                          <p:spTgt spid="167"/>
                                        </p:tgtEl>
                                      </p:cBhvr>
                                    </p:animEffect>
                                    <p:anim calcmode="lin" valueType="num">
                                      <p:cBhvr>
                                        <p:cTn id="577" dur="1000" fill="hold"/>
                                        <p:tgtEl>
                                          <p:spTgt spid="167"/>
                                        </p:tgtEl>
                                        <p:attrNameLst>
                                          <p:attrName>ppt_x</p:attrName>
                                        </p:attrNameLst>
                                      </p:cBhvr>
                                      <p:tavLst>
                                        <p:tav tm="0">
                                          <p:val>
                                            <p:strVal val="#ppt_x"/>
                                          </p:val>
                                        </p:tav>
                                        <p:tav tm="100000">
                                          <p:val>
                                            <p:strVal val="#ppt_x"/>
                                          </p:val>
                                        </p:tav>
                                      </p:tavLst>
                                    </p:anim>
                                    <p:anim calcmode="lin" valueType="num">
                                      <p:cBhvr>
                                        <p:cTn id="578" dur="1000" fill="hold"/>
                                        <p:tgtEl>
                                          <p:spTgt spid="167"/>
                                        </p:tgtEl>
                                        <p:attrNameLst>
                                          <p:attrName>ppt_y</p:attrName>
                                        </p:attrNameLst>
                                      </p:cBhvr>
                                      <p:tavLst>
                                        <p:tav tm="0">
                                          <p:val>
                                            <p:strVal val="#ppt_y+.1"/>
                                          </p:val>
                                        </p:tav>
                                        <p:tav tm="100000">
                                          <p:val>
                                            <p:strVal val="#ppt_y"/>
                                          </p:val>
                                        </p:tav>
                                      </p:tavLst>
                                    </p:anim>
                                  </p:childTnLst>
                                </p:cTn>
                              </p:par>
                              <p:par>
                                <p:cTn id="579" presetID="42" presetClass="entr" presetSubtype="0" fill="hold" grpId="0" nodeType="withEffect">
                                  <p:stCondLst>
                                    <p:cond delay="0"/>
                                  </p:stCondLst>
                                  <p:childTnLst>
                                    <p:set>
                                      <p:cBhvr>
                                        <p:cTn id="580" dur="1" fill="hold">
                                          <p:stCondLst>
                                            <p:cond delay="0"/>
                                          </p:stCondLst>
                                        </p:cTn>
                                        <p:tgtEl>
                                          <p:spTgt spid="183"/>
                                        </p:tgtEl>
                                        <p:attrNameLst>
                                          <p:attrName>style.visibility</p:attrName>
                                        </p:attrNameLst>
                                      </p:cBhvr>
                                      <p:to>
                                        <p:strVal val="visible"/>
                                      </p:to>
                                    </p:set>
                                    <p:animEffect transition="in" filter="fade">
                                      <p:cBhvr>
                                        <p:cTn id="581" dur="1000"/>
                                        <p:tgtEl>
                                          <p:spTgt spid="183"/>
                                        </p:tgtEl>
                                      </p:cBhvr>
                                    </p:animEffect>
                                    <p:anim calcmode="lin" valueType="num">
                                      <p:cBhvr>
                                        <p:cTn id="582" dur="1000" fill="hold"/>
                                        <p:tgtEl>
                                          <p:spTgt spid="183"/>
                                        </p:tgtEl>
                                        <p:attrNameLst>
                                          <p:attrName>ppt_x</p:attrName>
                                        </p:attrNameLst>
                                      </p:cBhvr>
                                      <p:tavLst>
                                        <p:tav tm="0">
                                          <p:val>
                                            <p:strVal val="#ppt_x"/>
                                          </p:val>
                                        </p:tav>
                                        <p:tav tm="100000">
                                          <p:val>
                                            <p:strVal val="#ppt_x"/>
                                          </p:val>
                                        </p:tav>
                                      </p:tavLst>
                                    </p:anim>
                                    <p:anim calcmode="lin" valueType="num">
                                      <p:cBhvr>
                                        <p:cTn id="583"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584" fill="hold">
                      <p:stCondLst>
                        <p:cond delay="indefinite"/>
                      </p:stCondLst>
                      <p:childTnLst>
                        <p:par>
                          <p:cTn id="585" fill="hold">
                            <p:stCondLst>
                              <p:cond delay="0"/>
                            </p:stCondLst>
                            <p:childTnLst>
                              <p:par>
                                <p:cTn id="586" presetID="42" presetClass="entr" presetSubtype="0" fill="hold" nodeType="clickEffect">
                                  <p:stCondLst>
                                    <p:cond delay="0"/>
                                  </p:stCondLst>
                                  <p:childTnLst>
                                    <p:set>
                                      <p:cBhvr>
                                        <p:cTn id="587" dur="1" fill="hold">
                                          <p:stCondLst>
                                            <p:cond delay="0"/>
                                          </p:stCondLst>
                                        </p:cTn>
                                        <p:tgtEl>
                                          <p:spTgt spid="185"/>
                                        </p:tgtEl>
                                        <p:attrNameLst>
                                          <p:attrName>style.visibility</p:attrName>
                                        </p:attrNameLst>
                                      </p:cBhvr>
                                      <p:to>
                                        <p:strVal val="visible"/>
                                      </p:to>
                                    </p:set>
                                    <p:animEffect transition="in" filter="fade">
                                      <p:cBhvr>
                                        <p:cTn id="588" dur="1000"/>
                                        <p:tgtEl>
                                          <p:spTgt spid="185"/>
                                        </p:tgtEl>
                                      </p:cBhvr>
                                    </p:animEffect>
                                    <p:anim calcmode="lin" valueType="num">
                                      <p:cBhvr>
                                        <p:cTn id="589" dur="1000" fill="hold"/>
                                        <p:tgtEl>
                                          <p:spTgt spid="185"/>
                                        </p:tgtEl>
                                        <p:attrNameLst>
                                          <p:attrName>ppt_x</p:attrName>
                                        </p:attrNameLst>
                                      </p:cBhvr>
                                      <p:tavLst>
                                        <p:tav tm="0">
                                          <p:val>
                                            <p:strVal val="#ppt_x"/>
                                          </p:val>
                                        </p:tav>
                                        <p:tav tm="100000">
                                          <p:val>
                                            <p:strVal val="#ppt_x"/>
                                          </p:val>
                                        </p:tav>
                                      </p:tavLst>
                                    </p:anim>
                                    <p:anim calcmode="lin" valueType="num">
                                      <p:cBhvr>
                                        <p:cTn id="590" dur="1000" fill="hold"/>
                                        <p:tgtEl>
                                          <p:spTgt spid="185"/>
                                        </p:tgtEl>
                                        <p:attrNameLst>
                                          <p:attrName>ppt_y</p:attrName>
                                        </p:attrNameLst>
                                      </p:cBhvr>
                                      <p:tavLst>
                                        <p:tav tm="0">
                                          <p:val>
                                            <p:strVal val="#ppt_y+.1"/>
                                          </p:val>
                                        </p:tav>
                                        <p:tav tm="100000">
                                          <p:val>
                                            <p:strVal val="#ppt_y"/>
                                          </p:val>
                                        </p:tav>
                                      </p:tavLst>
                                    </p:anim>
                                  </p:childTnLst>
                                </p:cTn>
                              </p:par>
                              <p:par>
                                <p:cTn id="591" presetID="42" presetClass="entr" presetSubtype="0" fill="hold" grpId="0" nodeType="withEffect">
                                  <p:stCondLst>
                                    <p:cond delay="0"/>
                                  </p:stCondLst>
                                  <p:childTnLst>
                                    <p:set>
                                      <p:cBhvr>
                                        <p:cTn id="592" dur="1" fill="hold">
                                          <p:stCondLst>
                                            <p:cond delay="0"/>
                                          </p:stCondLst>
                                        </p:cTn>
                                        <p:tgtEl>
                                          <p:spTgt spid="197"/>
                                        </p:tgtEl>
                                        <p:attrNameLst>
                                          <p:attrName>style.visibility</p:attrName>
                                        </p:attrNameLst>
                                      </p:cBhvr>
                                      <p:to>
                                        <p:strVal val="visible"/>
                                      </p:to>
                                    </p:set>
                                    <p:animEffect transition="in" filter="fade">
                                      <p:cBhvr>
                                        <p:cTn id="593" dur="1000"/>
                                        <p:tgtEl>
                                          <p:spTgt spid="197"/>
                                        </p:tgtEl>
                                      </p:cBhvr>
                                    </p:animEffect>
                                    <p:anim calcmode="lin" valueType="num">
                                      <p:cBhvr>
                                        <p:cTn id="594" dur="1000" fill="hold"/>
                                        <p:tgtEl>
                                          <p:spTgt spid="197"/>
                                        </p:tgtEl>
                                        <p:attrNameLst>
                                          <p:attrName>ppt_x</p:attrName>
                                        </p:attrNameLst>
                                      </p:cBhvr>
                                      <p:tavLst>
                                        <p:tav tm="0">
                                          <p:val>
                                            <p:strVal val="#ppt_x"/>
                                          </p:val>
                                        </p:tav>
                                        <p:tav tm="100000">
                                          <p:val>
                                            <p:strVal val="#ppt_x"/>
                                          </p:val>
                                        </p:tav>
                                      </p:tavLst>
                                    </p:anim>
                                    <p:anim calcmode="lin" valueType="num">
                                      <p:cBhvr>
                                        <p:cTn id="595" dur="1000" fill="hold"/>
                                        <p:tgtEl>
                                          <p:spTgt spid="197"/>
                                        </p:tgtEl>
                                        <p:attrNameLst>
                                          <p:attrName>ppt_y</p:attrName>
                                        </p:attrNameLst>
                                      </p:cBhvr>
                                      <p:tavLst>
                                        <p:tav tm="0">
                                          <p:val>
                                            <p:strVal val="#ppt_y+.1"/>
                                          </p:val>
                                        </p:tav>
                                        <p:tav tm="100000">
                                          <p:val>
                                            <p:strVal val="#ppt_y"/>
                                          </p:val>
                                        </p:tav>
                                      </p:tavLst>
                                    </p:anim>
                                  </p:childTnLst>
                                </p:cTn>
                              </p:par>
                              <p:par>
                                <p:cTn id="596" presetID="42" presetClass="entr" presetSubtype="0" fill="hold" nodeType="withEffect">
                                  <p:stCondLst>
                                    <p:cond delay="0"/>
                                  </p:stCondLst>
                                  <p:childTnLst>
                                    <p:set>
                                      <p:cBhvr>
                                        <p:cTn id="597" dur="1" fill="hold">
                                          <p:stCondLst>
                                            <p:cond delay="0"/>
                                          </p:stCondLst>
                                        </p:cTn>
                                        <p:tgtEl>
                                          <p:spTgt spid="193"/>
                                        </p:tgtEl>
                                        <p:attrNameLst>
                                          <p:attrName>style.visibility</p:attrName>
                                        </p:attrNameLst>
                                      </p:cBhvr>
                                      <p:to>
                                        <p:strVal val="visible"/>
                                      </p:to>
                                    </p:set>
                                    <p:animEffect transition="in" filter="fade">
                                      <p:cBhvr>
                                        <p:cTn id="598" dur="1000"/>
                                        <p:tgtEl>
                                          <p:spTgt spid="193"/>
                                        </p:tgtEl>
                                      </p:cBhvr>
                                    </p:animEffect>
                                    <p:anim calcmode="lin" valueType="num">
                                      <p:cBhvr>
                                        <p:cTn id="599" dur="1000" fill="hold"/>
                                        <p:tgtEl>
                                          <p:spTgt spid="193"/>
                                        </p:tgtEl>
                                        <p:attrNameLst>
                                          <p:attrName>ppt_x</p:attrName>
                                        </p:attrNameLst>
                                      </p:cBhvr>
                                      <p:tavLst>
                                        <p:tav tm="0">
                                          <p:val>
                                            <p:strVal val="#ppt_x"/>
                                          </p:val>
                                        </p:tav>
                                        <p:tav tm="100000">
                                          <p:val>
                                            <p:strVal val="#ppt_x"/>
                                          </p:val>
                                        </p:tav>
                                      </p:tavLst>
                                    </p:anim>
                                    <p:anim calcmode="lin" valueType="num">
                                      <p:cBhvr>
                                        <p:cTn id="600"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p:bldP spid="170" grpId="0"/>
      <p:bldP spid="171" grpId="0"/>
      <p:bldP spid="180" grpId="0"/>
      <p:bldP spid="181" grpId="0"/>
      <p:bldP spid="165" grpId="0"/>
      <p:bldP spid="183" grpId="0"/>
      <p:bldP spid="19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4967" y="268096"/>
            <a:ext cx="11897033" cy="738664"/>
          </a:xfrm>
          <a:prstGeom prst="rect">
            <a:avLst/>
          </a:prstGeom>
          <a:noFill/>
        </p:spPr>
        <p:txBody>
          <a:bodyPr wrap="square" rtlCol="0">
            <a:spAutoFit/>
          </a:bodyPr>
          <a:lstStyle/>
          <a:p>
            <a:r>
              <a:rPr lang="en-US" b="1" dirty="0" smtClean="0"/>
              <a:t>Q2) </a:t>
            </a:r>
            <a:r>
              <a:rPr lang="en-US" b="1" dirty="0"/>
              <a:t>In freehand sketch, make the complete fit analysis of the </a:t>
            </a:r>
            <a:r>
              <a:rPr lang="en-US" b="1" dirty="0" smtClean="0"/>
              <a:t>given </a:t>
            </a:r>
            <a:r>
              <a:rPr lang="en-US" b="1" dirty="0"/>
              <a:t>fit </a:t>
            </a:r>
            <a:r>
              <a:rPr lang="en-US" b="1" dirty="0" smtClean="0"/>
              <a:t>symbol</a:t>
            </a:r>
            <a:r>
              <a:rPr lang="en-US" b="1" dirty="0"/>
              <a:t>, </a:t>
            </a:r>
            <a:r>
              <a:rPr lang="en-US" sz="2400" b="1" dirty="0"/>
              <a:t>100 H7/s6</a:t>
            </a:r>
            <a:r>
              <a:rPr lang="en-US" b="1" dirty="0" smtClean="0"/>
              <a:t>.(</a:t>
            </a:r>
            <a:r>
              <a:rPr lang="en-US" b="1" dirty="0"/>
              <a:t>indicate the type of fit </a:t>
            </a:r>
            <a:r>
              <a:rPr lang="en-US" b="1" dirty="0" smtClean="0"/>
              <a:t>, </a:t>
            </a:r>
            <a:r>
              <a:rPr lang="en-US" b="1" dirty="0"/>
              <a:t>upper and lower limit </a:t>
            </a:r>
            <a:r>
              <a:rPr lang="en-US" b="1" dirty="0" smtClean="0"/>
              <a:t>, </a:t>
            </a:r>
            <a:r>
              <a:rPr lang="en-US" b="1" dirty="0"/>
              <a:t>and Hole of Shaft basis system)</a:t>
            </a:r>
          </a:p>
        </p:txBody>
      </p:sp>
      <p:sp>
        <p:nvSpPr>
          <p:cNvPr id="3" name="TextBox 2"/>
          <p:cNvSpPr txBox="1"/>
          <p:nvPr/>
        </p:nvSpPr>
        <p:spPr>
          <a:xfrm>
            <a:off x="275771" y="1059166"/>
            <a:ext cx="4412343" cy="646331"/>
          </a:xfrm>
          <a:prstGeom prst="rect">
            <a:avLst/>
          </a:prstGeom>
          <a:noFill/>
        </p:spPr>
        <p:txBody>
          <a:bodyPr wrap="square" rtlCol="0">
            <a:spAutoFit/>
          </a:bodyPr>
          <a:lstStyle/>
          <a:p>
            <a:r>
              <a:rPr lang="en-US" dirty="0" smtClean="0"/>
              <a:t>Given, Basic Size </a:t>
            </a:r>
            <a:r>
              <a:rPr lang="en-US" dirty="0"/>
              <a:t>(BS</a:t>
            </a:r>
            <a:r>
              <a:rPr lang="en-US" dirty="0" smtClean="0"/>
              <a:t>) =  100</a:t>
            </a:r>
          </a:p>
          <a:p>
            <a:r>
              <a:rPr lang="en-US" dirty="0"/>
              <a:t>	</a:t>
            </a:r>
            <a:r>
              <a:rPr lang="en-US" dirty="0" smtClean="0"/>
              <a:t>The given fit is a Hole basis system.</a:t>
            </a:r>
            <a:endParaRPr lang="en-US" dirty="0"/>
          </a:p>
        </p:txBody>
      </p:sp>
      <p:cxnSp>
        <p:nvCxnSpPr>
          <p:cNvPr id="27" name="Straight Connector 26"/>
          <p:cNvCxnSpPr/>
          <p:nvPr/>
        </p:nvCxnSpPr>
        <p:spPr>
          <a:xfrm>
            <a:off x="411081" y="1784070"/>
            <a:ext cx="7644347" cy="1005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411081" y="2163711"/>
            <a:ext cx="7644347" cy="1730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a:off x="4383314" y="1748188"/>
            <a:ext cx="43543" cy="3470778"/>
          </a:xfrm>
          <a:prstGeom prst="line">
            <a:avLst/>
          </a:prstGeom>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1872578" y="1791036"/>
            <a:ext cx="1509485" cy="369332"/>
          </a:xfrm>
          <a:prstGeom prst="rect">
            <a:avLst/>
          </a:prstGeom>
          <a:noFill/>
        </p:spPr>
        <p:txBody>
          <a:bodyPr wrap="square" rtlCol="0">
            <a:spAutoFit/>
          </a:bodyPr>
          <a:lstStyle/>
          <a:p>
            <a:r>
              <a:rPr lang="en-US" dirty="0" smtClean="0"/>
              <a:t>Hole</a:t>
            </a:r>
            <a:endParaRPr lang="en-US" dirty="0"/>
          </a:p>
        </p:txBody>
      </p:sp>
      <p:sp>
        <p:nvSpPr>
          <p:cNvPr id="41" name="TextBox 40"/>
          <p:cNvSpPr txBox="1"/>
          <p:nvPr/>
        </p:nvSpPr>
        <p:spPr>
          <a:xfrm>
            <a:off x="5950857" y="1780194"/>
            <a:ext cx="1306286" cy="369332"/>
          </a:xfrm>
          <a:prstGeom prst="rect">
            <a:avLst/>
          </a:prstGeom>
          <a:noFill/>
        </p:spPr>
        <p:txBody>
          <a:bodyPr wrap="square" rtlCol="0">
            <a:spAutoFit/>
          </a:bodyPr>
          <a:lstStyle/>
          <a:p>
            <a:r>
              <a:rPr lang="en-US" dirty="0" smtClean="0"/>
              <a:t>Shaft</a:t>
            </a:r>
            <a:endParaRPr lang="en-US" dirty="0"/>
          </a:p>
        </p:txBody>
      </p:sp>
      <p:sp>
        <p:nvSpPr>
          <p:cNvPr id="42" name="TextBox 41"/>
          <p:cNvSpPr txBox="1"/>
          <p:nvPr/>
        </p:nvSpPr>
        <p:spPr>
          <a:xfrm>
            <a:off x="404059" y="2201993"/>
            <a:ext cx="4151086" cy="369332"/>
          </a:xfrm>
          <a:prstGeom prst="rect">
            <a:avLst/>
          </a:prstGeom>
          <a:noFill/>
        </p:spPr>
        <p:txBody>
          <a:bodyPr wrap="square" rtlCol="0">
            <a:spAutoFit/>
          </a:bodyPr>
          <a:lstStyle/>
          <a:p>
            <a:r>
              <a:rPr lang="en-US" dirty="0" smtClean="0"/>
              <a:t>Fundamental Deviation of Hole (FD)</a:t>
            </a:r>
            <a:r>
              <a:rPr lang="en-US" baseline="-25000" dirty="0" smtClean="0"/>
              <a:t>H</a:t>
            </a:r>
            <a:r>
              <a:rPr lang="en-US" dirty="0" smtClean="0"/>
              <a:t> = 0</a:t>
            </a:r>
            <a:endParaRPr lang="en-US" dirty="0"/>
          </a:p>
        </p:txBody>
      </p:sp>
      <p:sp>
        <p:nvSpPr>
          <p:cNvPr id="64" name="TextBox 63"/>
          <p:cNvSpPr txBox="1"/>
          <p:nvPr/>
        </p:nvSpPr>
        <p:spPr>
          <a:xfrm>
            <a:off x="222630" y="2574654"/>
            <a:ext cx="4407662" cy="369332"/>
          </a:xfrm>
          <a:prstGeom prst="rect">
            <a:avLst/>
          </a:prstGeom>
          <a:noFill/>
        </p:spPr>
        <p:txBody>
          <a:bodyPr wrap="square" rtlCol="0">
            <a:spAutoFit/>
          </a:bodyPr>
          <a:lstStyle/>
          <a:p>
            <a:r>
              <a:rPr lang="en-US" dirty="0" smtClean="0"/>
              <a:t>International Tolerance of Hole (IT)</a:t>
            </a:r>
            <a:r>
              <a:rPr lang="en-US" baseline="-25000" dirty="0" smtClean="0"/>
              <a:t>H</a:t>
            </a:r>
            <a:r>
              <a:rPr lang="en-US" dirty="0" smtClean="0"/>
              <a:t> = 0.035</a:t>
            </a:r>
            <a:endParaRPr lang="en-US" dirty="0"/>
          </a:p>
        </p:txBody>
      </p:sp>
      <p:sp>
        <p:nvSpPr>
          <p:cNvPr id="47" name="TextBox 46"/>
          <p:cNvSpPr txBox="1"/>
          <p:nvPr/>
        </p:nvSpPr>
        <p:spPr>
          <a:xfrm>
            <a:off x="167383" y="3104595"/>
            <a:ext cx="4368801" cy="369332"/>
          </a:xfrm>
          <a:prstGeom prst="rect">
            <a:avLst/>
          </a:prstGeom>
          <a:noFill/>
        </p:spPr>
        <p:txBody>
          <a:bodyPr wrap="square" rtlCol="0">
            <a:spAutoFit/>
          </a:bodyPr>
          <a:lstStyle/>
          <a:p>
            <a:r>
              <a:rPr lang="en-US" dirty="0" smtClean="0"/>
              <a:t>Upper Limit Hole </a:t>
            </a:r>
            <a:r>
              <a:rPr lang="en-US" dirty="0"/>
              <a:t> </a:t>
            </a:r>
            <a:r>
              <a:rPr lang="en-US" dirty="0" smtClean="0"/>
              <a:t>(ULH) = BS + </a:t>
            </a:r>
            <a:r>
              <a:rPr lang="en-US" dirty="0"/>
              <a:t>(FD)</a:t>
            </a:r>
            <a:r>
              <a:rPr lang="en-US" baseline="-25000" dirty="0"/>
              <a:t>H</a:t>
            </a:r>
            <a:r>
              <a:rPr lang="en-US" dirty="0"/>
              <a:t> </a:t>
            </a:r>
            <a:r>
              <a:rPr lang="en-US" dirty="0" smtClean="0"/>
              <a:t> + </a:t>
            </a:r>
            <a:r>
              <a:rPr lang="en-US" dirty="0"/>
              <a:t>(IT)</a:t>
            </a:r>
            <a:r>
              <a:rPr lang="en-US" baseline="-25000" dirty="0"/>
              <a:t>H</a:t>
            </a:r>
            <a:r>
              <a:rPr lang="en-US" dirty="0"/>
              <a:t> </a:t>
            </a:r>
          </a:p>
        </p:txBody>
      </p:sp>
      <p:sp>
        <p:nvSpPr>
          <p:cNvPr id="63" name="TextBox 62"/>
          <p:cNvSpPr txBox="1"/>
          <p:nvPr/>
        </p:nvSpPr>
        <p:spPr>
          <a:xfrm>
            <a:off x="2426461" y="3498789"/>
            <a:ext cx="2540000" cy="646331"/>
          </a:xfrm>
          <a:prstGeom prst="rect">
            <a:avLst/>
          </a:prstGeom>
          <a:noFill/>
        </p:spPr>
        <p:txBody>
          <a:bodyPr wrap="square" rtlCol="0">
            <a:spAutoFit/>
          </a:bodyPr>
          <a:lstStyle/>
          <a:p>
            <a:r>
              <a:rPr lang="en-US" dirty="0" smtClean="0"/>
              <a:t>= 100 + 0 + 0.035</a:t>
            </a:r>
          </a:p>
          <a:p>
            <a:r>
              <a:rPr lang="en-US" dirty="0" smtClean="0"/>
              <a:t>= 100.035</a:t>
            </a:r>
            <a:endParaRPr lang="en-US" dirty="0"/>
          </a:p>
        </p:txBody>
      </p:sp>
      <p:sp>
        <p:nvSpPr>
          <p:cNvPr id="67" name="TextBox 66"/>
          <p:cNvSpPr txBox="1"/>
          <p:nvPr/>
        </p:nvSpPr>
        <p:spPr>
          <a:xfrm>
            <a:off x="167382" y="4224608"/>
            <a:ext cx="4368801" cy="369332"/>
          </a:xfrm>
          <a:prstGeom prst="rect">
            <a:avLst/>
          </a:prstGeom>
          <a:noFill/>
        </p:spPr>
        <p:txBody>
          <a:bodyPr wrap="square" rtlCol="0">
            <a:spAutoFit/>
          </a:bodyPr>
          <a:lstStyle/>
          <a:p>
            <a:r>
              <a:rPr lang="en-US" dirty="0" smtClean="0"/>
              <a:t>Lower Limit Hole </a:t>
            </a:r>
            <a:r>
              <a:rPr lang="en-US" dirty="0"/>
              <a:t> </a:t>
            </a:r>
            <a:r>
              <a:rPr lang="en-US" dirty="0" smtClean="0"/>
              <a:t>(LLH) = BS + </a:t>
            </a:r>
            <a:r>
              <a:rPr lang="en-US" dirty="0"/>
              <a:t>(FD)</a:t>
            </a:r>
            <a:r>
              <a:rPr lang="en-US" baseline="-25000" dirty="0"/>
              <a:t>H</a:t>
            </a:r>
            <a:r>
              <a:rPr lang="en-US" dirty="0"/>
              <a:t> </a:t>
            </a:r>
            <a:r>
              <a:rPr lang="en-US" dirty="0" smtClean="0"/>
              <a:t> </a:t>
            </a:r>
            <a:endParaRPr lang="en-US" dirty="0"/>
          </a:p>
        </p:txBody>
      </p:sp>
      <p:sp>
        <p:nvSpPr>
          <p:cNvPr id="68" name="TextBox 67"/>
          <p:cNvSpPr txBox="1"/>
          <p:nvPr/>
        </p:nvSpPr>
        <p:spPr>
          <a:xfrm>
            <a:off x="2426461" y="4572635"/>
            <a:ext cx="2540000" cy="646331"/>
          </a:xfrm>
          <a:prstGeom prst="rect">
            <a:avLst/>
          </a:prstGeom>
          <a:noFill/>
        </p:spPr>
        <p:txBody>
          <a:bodyPr wrap="square" rtlCol="0">
            <a:spAutoFit/>
          </a:bodyPr>
          <a:lstStyle/>
          <a:p>
            <a:r>
              <a:rPr lang="en-US" dirty="0" smtClean="0"/>
              <a:t>= 100 + 0 </a:t>
            </a:r>
          </a:p>
          <a:p>
            <a:r>
              <a:rPr lang="en-US" dirty="0" smtClean="0"/>
              <a:t>= 100</a:t>
            </a:r>
            <a:endParaRPr lang="en-US" dirty="0"/>
          </a:p>
        </p:txBody>
      </p:sp>
      <p:sp>
        <p:nvSpPr>
          <p:cNvPr id="111" name="TextBox 110"/>
          <p:cNvSpPr txBox="1"/>
          <p:nvPr/>
        </p:nvSpPr>
        <p:spPr>
          <a:xfrm>
            <a:off x="4458695" y="2201993"/>
            <a:ext cx="4387528" cy="369332"/>
          </a:xfrm>
          <a:prstGeom prst="rect">
            <a:avLst/>
          </a:prstGeom>
          <a:noFill/>
        </p:spPr>
        <p:txBody>
          <a:bodyPr wrap="square" rtlCol="0">
            <a:spAutoFit/>
          </a:bodyPr>
          <a:lstStyle/>
          <a:p>
            <a:r>
              <a:rPr lang="en-US" dirty="0" smtClean="0"/>
              <a:t>Fundamental Deviation of Shaft (FD)</a:t>
            </a:r>
            <a:r>
              <a:rPr lang="en-US" baseline="-25000" dirty="0" smtClean="0"/>
              <a:t>S</a:t>
            </a:r>
            <a:r>
              <a:rPr lang="en-US" dirty="0" smtClean="0"/>
              <a:t> = 0.071</a:t>
            </a:r>
            <a:endParaRPr lang="en-US" dirty="0"/>
          </a:p>
        </p:txBody>
      </p:sp>
      <p:sp>
        <p:nvSpPr>
          <p:cNvPr id="112" name="TextBox 111"/>
          <p:cNvSpPr txBox="1"/>
          <p:nvPr/>
        </p:nvSpPr>
        <p:spPr>
          <a:xfrm>
            <a:off x="4534427" y="2577983"/>
            <a:ext cx="4407662" cy="369332"/>
          </a:xfrm>
          <a:prstGeom prst="rect">
            <a:avLst/>
          </a:prstGeom>
          <a:noFill/>
        </p:spPr>
        <p:txBody>
          <a:bodyPr wrap="square" rtlCol="0">
            <a:spAutoFit/>
          </a:bodyPr>
          <a:lstStyle/>
          <a:p>
            <a:r>
              <a:rPr lang="en-US" dirty="0" smtClean="0"/>
              <a:t>International Tolerance of Shaft(IT)</a:t>
            </a:r>
            <a:r>
              <a:rPr lang="en-US" baseline="-25000" dirty="0" smtClean="0"/>
              <a:t>S</a:t>
            </a:r>
            <a:r>
              <a:rPr lang="en-US" dirty="0" smtClean="0"/>
              <a:t> = 0.022</a:t>
            </a:r>
            <a:endParaRPr lang="en-US" dirty="0"/>
          </a:p>
        </p:txBody>
      </p:sp>
      <p:sp>
        <p:nvSpPr>
          <p:cNvPr id="113" name="TextBox 112"/>
          <p:cNvSpPr txBox="1"/>
          <p:nvPr/>
        </p:nvSpPr>
        <p:spPr>
          <a:xfrm>
            <a:off x="4534427" y="3113819"/>
            <a:ext cx="4368801" cy="369332"/>
          </a:xfrm>
          <a:prstGeom prst="rect">
            <a:avLst/>
          </a:prstGeom>
          <a:noFill/>
        </p:spPr>
        <p:txBody>
          <a:bodyPr wrap="square" rtlCol="0">
            <a:spAutoFit/>
          </a:bodyPr>
          <a:lstStyle/>
          <a:p>
            <a:r>
              <a:rPr lang="en-US" dirty="0" smtClean="0"/>
              <a:t>Upper Limit Shaft (ULS) = BS + </a:t>
            </a:r>
            <a:r>
              <a:rPr lang="en-US" dirty="0"/>
              <a:t>(</a:t>
            </a:r>
            <a:r>
              <a:rPr lang="en-US" dirty="0" smtClean="0"/>
              <a:t>FD)</a:t>
            </a:r>
            <a:r>
              <a:rPr lang="en-US" baseline="-25000" dirty="0" smtClean="0"/>
              <a:t>S</a:t>
            </a:r>
            <a:r>
              <a:rPr lang="en-US" dirty="0" smtClean="0"/>
              <a:t>  + </a:t>
            </a:r>
            <a:r>
              <a:rPr lang="en-US" dirty="0"/>
              <a:t>(</a:t>
            </a:r>
            <a:r>
              <a:rPr lang="en-US" dirty="0" smtClean="0"/>
              <a:t>IT)</a:t>
            </a:r>
            <a:r>
              <a:rPr lang="en-US" baseline="-25000" dirty="0" smtClean="0"/>
              <a:t>S</a:t>
            </a:r>
            <a:r>
              <a:rPr lang="en-US" dirty="0" smtClean="0"/>
              <a:t> </a:t>
            </a:r>
            <a:endParaRPr lang="en-US" dirty="0"/>
          </a:p>
        </p:txBody>
      </p:sp>
      <p:sp>
        <p:nvSpPr>
          <p:cNvPr id="114" name="TextBox 113"/>
          <p:cNvSpPr txBox="1"/>
          <p:nvPr/>
        </p:nvSpPr>
        <p:spPr>
          <a:xfrm>
            <a:off x="6756868" y="3429074"/>
            <a:ext cx="2365829" cy="646331"/>
          </a:xfrm>
          <a:prstGeom prst="rect">
            <a:avLst/>
          </a:prstGeom>
          <a:noFill/>
        </p:spPr>
        <p:txBody>
          <a:bodyPr wrap="square" rtlCol="0">
            <a:spAutoFit/>
          </a:bodyPr>
          <a:lstStyle/>
          <a:p>
            <a:r>
              <a:rPr lang="en-US" dirty="0" smtClean="0"/>
              <a:t>= 100 + 0.071 + 0.022</a:t>
            </a:r>
          </a:p>
          <a:p>
            <a:r>
              <a:rPr lang="en-US" dirty="0" smtClean="0"/>
              <a:t>= 100.093</a:t>
            </a:r>
            <a:endParaRPr lang="en-US" dirty="0"/>
          </a:p>
        </p:txBody>
      </p:sp>
      <p:sp>
        <p:nvSpPr>
          <p:cNvPr id="115" name="TextBox 114"/>
          <p:cNvSpPr txBox="1"/>
          <p:nvPr/>
        </p:nvSpPr>
        <p:spPr>
          <a:xfrm>
            <a:off x="4468058" y="4169982"/>
            <a:ext cx="4368801" cy="369332"/>
          </a:xfrm>
          <a:prstGeom prst="rect">
            <a:avLst/>
          </a:prstGeom>
          <a:noFill/>
        </p:spPr>
        <p:txBody>
          <a:bodyPr wrap="square" rtlCol="0">
            <a:spAutoFit/>
          </a:bodyPr>
          <a:lstStyle/>
          <a:p>
            <a:r>
              <a:rPr lang="en-US" dirty="0" smtClean="0"/>
              <a:t>Lower Limit Shaft(LLS) = BS + </a:t>
            </a:r>
            <a:r>
              <a:rPr lang="en-US" dirty="0"/>
              <a:t>(</a:t>
            </a:r>
            <a:r>
              <a:rPr lang="en-US" dirty="0" smtClean="0"/>
              <a:t>FD)</a:t>
            </a:r>
            <a:r>
              <a:rPr lang="en-US" baseline="-25000" dirty="0" smtClean="0"/>
              <a:t>S</a:t>
            </a:r>
            <a:r>
              <a:rPr lang="en-US" dirty="0" smtClean="0"/>
              <a:t>  </a:t>
            </a:r>
            <a:endParaRPr lang="en-US" dirty="0"/>
          </a:p>
        </p:txBody>
      </p:sp>
      <p:sp>
        <p:nvSpPr>
          <p:cNvPr id="116" name="TextBox 115"/>
          <p:cNvSpPr txBox="1"/>
          <p:nvPr/>
        </p:nvSpPr>
        <p:spPr>
          <a:xfrm>
            <a:off x="6589486" y="4439070"/>
            <a:ext cx="1391031" cy="646331"/>
          </a:xfrm>
          <a:prstGeom prst="rect">
            <a:avLst/>
          </a:prstGeom>
          <a:noFill/>
        </p:spPr>
        <p:txBody>
          <a:bodyPr wrap="square" rtlCol="0">
            <a:spAutoFit/>
          </a:bodyPr>
          <a:lstStyle/>
          <a:p>
            <a:r>
              <a:rPr lang="en-US" dirty="0" smtClean="0"/>
              <a:t>= 100 +0.071</a:t>
            </a:r>
          </a:p>
          <a:p>
            <a:r>
              <a:rPr lang="en-US" dirty="0" smtClean="0"/>
              <a:t>= 100.071</a:t>
            </a:r>
            <a:endParaRPr lang="en-US" dirty="0"/>
          </a:p>
        </p:txBody>
      </p:sp>
      <p:sp>
        <p:nvSpPr>
          <p:cNvPr id="117" name="TextBox 116"/>
          <p:cNvSpPr txBox="1"/>
          <p:nvPr/>
        </p:nvSpPr>
        <p:spPr>
          <a:xfrm>
            <a:off x="1988457" y="5354489"/>
            <a:ext cx="6299200" cy="369332"/>
          </a:xfrm>
          <a:prstGeom prst="rect">
            <a:avLst/>
          </a:prstGeom>
          <a:noFill/>
        </p:spPr>
        <p:txBody>
          <a:bodyPr wrap="square" rtlCol="0">
            <a:spAutoFit/>
          </a:bodyPr>
          <a:lstStyle/>
          <a:p>
            <a:r>
              <a:rPr lang="en-US" dirty="0" smtClean="0"/>
              <a:t>Minimum Allowance = LLH – ULS = 100 – 100.093 = - 0.093 (-)</a:t>
            </a:r>
            <a:r>
              <a:rPr lang="en-US" dirty="0" err="1" smtClean="0"/>
              <a:t>ve</a:t>
            </a:r>
            <a:endParaRPr lang="en-US" dirty="0"/>
          </a:p>
        </p:txBody>
      </p:sp>
      <p:sp>
        <p:nvSpPr>
          <p:cNvPr id="118" name="TextBox 117"/>
          <p:cNvSpPr txBox="1"/>
          <p:nvPr/>
        </p:nvSpPr>
        <p:spPr>
          <a:xfrm>
            <a:off x="1887327" y="5794849"/>
            <a:ext cx="6645202" cy="369332"/>
          </a:xfrm>
          <a:prstGeom prst="rect">
            <a:avLst/>
          </a:prstGeom>
          <a:noFill/>
        </p:spPr>
        <p:txBody>
          <a:bodyPr wrap="square" rtlCol="0">
            <a:spAutoFit/>
          </a:bodyPr>
          <a:lstStyle/>
          <a:p>
            <a:r>
              <a:rPr lang="en-US" dirty="0" smtClean="0"/>
              <a:t>Maximum Allowance = ULH – LLS = 100.035 – 100.071 = - 0.036 (-)</a:t>
            </a:r>
            <a:r>
              <a:rPr lang="en-US" dirty="0" err="1" smtClean="0"/>
              <a:t>ve</a:t>
            </a:r>
            <a:endParaRPr lang="en-US" dirty="0"/>
          </a:p>
        </p:txBody>
      </p:sp>
      <p:sp>
        <p:nvSpPr>
          <p:cNvPr id="120" name="TextBox 119"/>
          <p:cNvSpPr txBox="1"/>
          <p:nvPr/>
        </p:nvSpPr>
        <p:spPr>
          <a:xfrm>
            <a:off x="2468716" y="6354330"/>
            <a:ext cx="6964281" cy="369332"/>
          </a:xfrm>
          <a:prstGeom prst="rect">
            <a:avLst/>
          </a:prstGeom>
          <a:noFill/>
        </p:spPr>
        <p:txBody>
          <a:bodyPr wrap="square" rtlCol="0">
            <a:spAutoFit/>
          </a:bodyPr>
          <a:lstStyle/>
          <a:p>
            <a:r>
              <a:rPr lang="en-US" dirty="0" smtClean="0"/>
              <a:t>Hence, the given system is an Interference fit.</a:t>
            </a:r>
            <a:endParaRPr lang="en-US" dirty="0"/>
          </a:p>
        </p:txBody>
      </p:sp>
    </p:spTree>
    <p:extLst>
      <p:ext uri="{BB962C8B-B14F-4D97-AF65-F5344CB8AC3E}">
        <p14:creationId xmlns:p14="http://schemas.microsoft.com/office/powerpoint/2010/main" val="200834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1000"/>
                                        <p:tgtEl>
                                          <p:spTgt spid="64"/>
                                        </p:tgtEl>
                                      </p:cBhvr>
                                    </p:animEffect>
                                    <p:anim calcmode="lin" valueType="num">
                                      <p:cBhvr>
                                        <p:cTn id="49" dur="1000" fill="hold"/>
                                        <p:tgtEl>
                                          <p:spTgt spid="64"/>
                                        </p:tgtEl>
                                        <p:attrNameLst>
                                          <p:attrName>ppt_x</p:attrName>
                                        </p:attrNameLst>
                                      </p:cBhvr>
                                      <p:tavLst>
                                        <p:tav tm="0">
                                          <p:val>
                                            <p:strVal val="#ppt_x"/>
                                          </p:val>
                                        </p:tav>
                                        <p:tav tm="100000">
                                          <p:val>
                                            <p:strVal val="#ppt_x"/>
                                          </p:val>
                                        </p:tav>
                                      </p:tavLst>
                                    </p:anim>
                                    <p:anim calcmode="lin" valueType="num">
                                      <p:cBhvr>
                                        <p:cTn id="5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1000"/>
                                        <p:tgtEl>
                                          <p:spTgt spid="63"/>
                                        </p:tgtEl>
                                      </p:cBhvr>
                                    </p:animEffect>
                                    <p:anim calcmode="lin" valueType="num">
                                      <p:cBhvr>
                                        <p:cTn id="63" dur="1000" fill="hold"/>
                                        <p:tgtEl>
                                          <p:spTgt spid="63"/>
                                        </p:tgtEl>
                                        <p:attrNameLst>
                                          <p:attrName>ppt_x</p:attrName>
                                        </p:attrNameLst>
                                      </p:cBhvr>
                                      <p:tavLst>
                                        <p:tav tm="0">
                                          <p:val>
                                            <p:strVal val="#ppt_x"/>
                                          </p:val>
                                        </p:tav>
                                        <p:tav tm="100000">
                                          <p:val>
                                            <p:strVal val="#ppt_x"/>
                                          </p:val>
                                        </p:tav>
                                      </p:tavLst>
                                    </p:anim>
                                    <p:anim calcmode="lin" valueType="num">
                                      <p:cBhvr>
                                        <p:cTn id="6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1000"/>
                                        <p:tgtEl>
                                          <p:spTgt spid="67"/>
                                        </p:tgtEl>
                                      </p:cBhvr>
                                    </p:animEffect>
                                    <p:anim calcmode="lin" valueType="num">
                                      <p:cBhvr>
                                        <p:cTn id="70" dur="1000" fill="hold"/>
                                        <p:tgtEl>
                                          <p:spTgt spid="67"/>
                                        </p:tgtEl>
                                        <p:attrNameLst>
                                          <p:attrName>ppt_x</p:attrName>
                                        </p:attrNameLst>
                                      </p:cBhvr>
                                      <p:tavLst>
                                        <p:tav tm="0">
                                          <p:val>
                                            <p:strVal val="#ppt_x"/>
                                          </p:val>
                                        </p:tav>
                                        <p:tav tm="100000">
                                          <p:val>
                                            <p:strVal val="#ppt_x"/>
                                          </p:val>
                                        </p:tav>
                                      </p:tavLst>
                                    </p:anim>
                                    <p:anim calcmode="lin" valueType="num">
                                      <p:cBhvr>
                                        <p:cTn id="71"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1000"/>
                                        <p:tgtEl>
                                          <p:spTgt spid="68"/>
                                        </p:tgtEl>
                                      </p:cBhvr>
                                    </p:animEffect>
                                    <p:anim calcmode="lin" valueType="num">
                                      <p:cBhvr>
                                        <p:cTn id="77" dur="1000" fill="hold"/>
                                        <p:tgtEl>
                                          <p:spTgt spid="68"/>
                                        </p:tgtEl>
                                        <p:attrNameLst>
                                          <p:attrName>ppt_x</p:attrName>
                                        </p:attrNameLst>
                                      </p:cBhvr>
                                      <p:tavLst>
                                        <p:tav tm="0">
                                          <p:val>
                                            <p:strVal val="#ppt_x"/>
                                          </p:val>
                                        </p:tav>
                                        <p:tav tm="100000">
                                          <p:val>
                                            <p:strVal val="#ppt_x"/>
                                          </p:val>
                                        </p:tav>
                                      </p:tavLst>
                                    </p:anim>
                                    <p:anim calcmode="lin" valueType="num">
                                      <p:cBhvr>
                                        <p:cTn id="7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1000"/>
                                        <p:tgtEl>
                                          <p:spTgt spid="111"/>
                                        </p:tgtEl>
                                      </p:cBhvr>
                                    </p:animEffect>
                                    <p:anim calcmode="lin" valueType="num">
                                      <p:cBhvr>
                                        <p:cTn id="84" dur="1000" fill="hold"/>
                                        <p:tgtEl>
                                          <p:spTgt spid="111"/>
                                        </p:tgtEl>
                                        <p:attrNameLst>
                                          <p:attrName>ppt_x</p:attrName>
                                        </p:attrNameLst>
                                      </p:cBhvr>
                                      <p:tavLst>
                                        <p:tav tm="0">
                                          <p:val>
                                            <p:strVal val="#ppt_x"/>
                                          </p:val>
                                        </p:tav>
                                        <p:tav tm="100000">
                                          <p:val>
                                            <p:strVal val="#ppt_x"/>
                                          </p:val>
                                        </p:tav>
                                      </p:tavLst>
                                    </p:anim>
                                    <p:anim calcmode="lin" valueType="num">
                                      <p:cBhvr>
                                        <p:cTn id="85"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12"/>
                                        </p:tgtEl>
                                        <p:attrNameLst>
                                          <p:attrName>style.visibility</p:attrName>
                                        </p:attrNameLst>
                                      </p:cBhvr>
                                      <p:to>
                                        <p:strVal val="visible"/>
                                      </p:to>
                                    </p:set>
                                    <p:animEffect transition="in" filter="fade">
                                      <p:cBhvr>
                                        <p:cTn id="90" dur="1000"/>
                                        <p:tgtEl>
                                          <p:spTgt spid="112"/>
                                        </p:tgtEl>
                                      </p:cBhvr>
                                    </p:animEffect>
                                    <p:anim calcmode="lin" valueType="num">
                                      <p:cBhvr>
                                        <p:cTn id="91" dur="1000" fill="hold"/>
                                        <p:tgtEl>
                                          <p:spTgt spid="112"/>
                                        </p:tgtEl>
                                        <p:attrNameLst>
                                          <p:attrName>ppt_x</p:attrName>
                                        </p:attrNameLst>
                                      </p:cBhvr>
                                      <p:tavLst>
                                        <p:tav tm="0">
                                          <p:val>
                                            <p:strVal val="#ppt_x"/>
                                          </p:val>
                                        </p:tav>
                                        <p:tav tm="100000">
                                          <p:val>
                                            <p:strVal val="#ppt_x"/>
                                          </p:val>
                                        </p:tav>
                                      </p:tavLst>
                                    </p:anim>
                                    <p:anim calcmode="lin" valueType="num">
                                      <p:cBhvr>
                                        <p:cTn id="92"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fade">
                                      <p:cBhvr>
                                        <p:cTn id="97" dur="1000"/>
                                        <p:tgtEl>
                                          <p:spTgt spid="113"/>
                                        </p:tgtEl>
                                      </p:cBhvr>
                                    </p:animEffect>
                                    <p:anim calcmode="lin" valueType="num">
                                      <p:cBhvr>
                                        <p:cTn id="98" dur="1000" fill="hold"/>
                                        <p:tgtEl>
                                          <p:spTgt spid="113"/>
                                        </p:tgtEl>
                                        <p:attrNameLst>
                                          <p:attrName>ppt_x</p:attrName>
                                        </p:attrNameLst>
                                      </p:cBhvr>
                                      <p:tavLst>
                                        <p:tav tm="0">
                                          <p:val>
                                            <p:strVal val="#ppt_x"/>
                                          </p:val>
                                        </p:tav>
                                        <p:tav tm="100000">
                                          <p:val>
                                            <p:strVal val="#ppt_x"/>
                                          </p:val>
                                        </p:tav>
                                      </p:tavLst>
                                    </p:anim>
                                    <p:anim calcmode="lin" valueType="num">
                                      <p:cBhvr>
                                        <p:cTn id="9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1000"/>
                                        <p:tgtEl>
                                          <p:spTgt spid="114"/>
                                        </p:tgtEl>
                                      </p:cBhvr>
                                    </p:animEffect>
                                    <p:anim calcmode="lin" valueType="num">
                                      <p:cBhvr>
                                        <p:cTn id="105" dur="1000" fill="hold"/>
                                        <p:tgtEl>
                                          <p:spTgt spid="114"/>
                                        </p:tgtEl>
                                        <p:attrNameLst>
                                          <p:attrName>ppt_x</p:attrName>
                                        </p:attrNameLst>
                                      </p:cBhvr>
                                      <p:tavLst>
                                        <p:tav tm="0">
                                          <p:val>
                                            <p:strVal val="#ppt_x"/>
                                          </p:val>
                                        </p:tav>
                                        <p:tav tm="100000">
                                          <p:val>
                                            <p:strVal val="#ppt_x"/>
                                          </p:val>
                                        </p:tav>
                                      </p:tavLst>
                                    </p:anim>
                                    <p:anim calcmode="lin" valueType="num">
                                      <p:cBhvr>
                                        <p:cTn id="106"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115"/>
                                        </p:tgtEl>
                                        <p:attrNameLst>
                                          <p:attrName>style.visibility</p:attrName>
                                        </p:attrNameLst>
                                      </p:cBhvr>
                                      <p:to>
                                        <p:strVal val="visible"/>
                                      </p:to>
                                    </p:set>
                                    <p:animEffect transition="in" filter="fade">
                                      <p:cBhvr>
                                        <p:cTn id="111" dur="1000"/>
                                        <p:tgtEl>
                                          <p:spTgt spid="115"/>
                                        </p:tgtEl>
                                      </p:cBhvr>
                                    </p:animEffect>
                                    <p:anim calcmode="lin" valueType="num">
                                      <p:cBhvr>
                                        <p:cTn id="112" dur="1000" fill="hold"/>
                                        <p:tgtEl>
                                          <p:spTgt spid="115"/>
                                        </p:tgtEl>
                                        <p:attrNameLst>
                                          <p:attrName>ppt_x</p:attrName>
                                        </p:attrNameLst>
                                      </p:cBhvr>
                                      <p:tavLst>
                                        <p:tav tm="0">
                                          <p:val>
                                            <p:strVal val="#ppt_x"/>
                                          </p:val>
                                        </p:tav>
                                        <p:tav tm="100000">
                                          <p:val>
                                            <p:strVal val="#ppt_x"/>
                                          </p:val>
                                        </p:tav>
                                      </p:tavLst>
                                    </p:anim>
                                    <p:anim calcmode="lin" valueType="num">
                                      <p:cBhvr>
                                        <p:cTn id="113"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116"/>
                                        </p:tgtEl>
                                        <p:attrNameLst>
                                          <p:attrName>style.visibility</p:attrName>
                                        </p:attrNameLst>
                                      </p:cBhvr>
                                      <p:to>
                                        <p:strVal val="visible"/>
                                      </p:to>
                                    </p:set>
                                    <p:animEffect transition="in" filter="fade">
                                      <p:cBhvr>
                                        <p:cTn id="118" dur="1000"/>
                                        <p:tgtEl>
                                          <p:spTgt spid="116"/>
                                        </p:tgtEl>
                                      </p:cBhvr>
                                    </p:animEffect>
                                    <p:anim calcmode="lin" valueType="num">
                                      <p:cBhvr>
                                        <p:cTn id="119" dur="1000" fill="hold"/>
                                        <p:tgtEl>
                                          <p:spTgt spid="116"/>
                                        </p:tgtEl>
                                        <p:attrNameLst>
                                          <p:attrName>ppt_x</p:attrName>
                                        </p:attrNameLst>
                                      </p:cBhvr>
                                      <p:tavLst>
                                        <p:tav tm="0">
                                          <p:val>
                                            <p:strVal val="#ppt_x"/>
                                          </p:val>
                                        </p:tav>
                                        <p:tav tm="100000">
                                          <p:val>
                                            <p:strVal val="#ppt_x"/>
                                          </p:val>
                                        </p:tav>
                                      </p:tavLst>
                                    </p:anim>
                                    <p:anim calcmode="lin" valueType="num">
                                      <p:cBhvr>
                                        <p:cTn id="120"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117"/>
                                        </p:tgtEl>
                                        <p:attrNameLst>
                                          <p:attrName>style.visibility</p:attrName>
                                        </p:attrNameLst>
                                      </p:cBhvr>
                                      <p:to>
                                        <p:strVal val="visible"/>
                                      </p:to>
                                    </p:set>
                                    <p:animEffect transition="in" filter="fade">
                                      <p:cBhvr>
                                        <p:cTn id="125" dur="1000"/>
                                        <p:tgtEl>
                                          <p:spTgt spid="117"/>
                                        </p:tgtEl>
                                      </p:cBhvr>
                                    </p:animEffect>
                                    <p:anim calcmode="lin" valueType="num">
                                      <p:cBhvr>
                                        <p:cTn id="126" dur="1000" fill="hold"/>
                                        <p:tgtEl>
                                          <p:spTgt spid="117"/>
                                        </p:tgtEl>
                                        <p:attrNameLst>
                                          <p:attrName>ppt_x</p:attrName>
                                        </p:attrNameLst>
                                      </p:cBhvr>
                                      <p:tavLst>
                                        <p:tav tm="0">
                                          <p:val>
                                            <p:strVal val="#ppt_x"/>
                                          </p:val>
                                        </p:tav>
                                        <p:tav tm="100000">
                                          <p:val>
                                            <p:strVal val="#ppt_x"/>
                                          </p:val>
                                        </p:tav>
                                      </p:tavLst>
                                    </p:anim>
                                    <p:anim calcmode="lin" valueType="num">
                                      <p:cBhvr>
                                        <p:cTn id="127"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118"/>
                                        </p:tgtEl>
                                        <p:attrNameLst>
                                          <p:attrName>style.visibility</p:attrName>
                                        </p:attrNameLst>
                                      </p:cBhvr>
                                      <p:to>
                                        <p:strVal val="visible"/>
                                      </p:to>
                                    </p:set>
                                    <p:animEffect transition="in" filter="fade">
                                      <p:cBhvr>
                                        <p:cTn id="132" dur="1000"/>
                                        <p:tgtEl>
                                          <p:spTgt spid="118"/>
                                        </p:tgtEl>
                                      </p:cBhvr>
                                    </p:animEffect>
                                    <p:anim calcmode="lin" valueType="num">
                                      <p:cBhvr>
                                        <p:cTn id="133" dur="1000" fill="hold"/>
                                        <p:tgtEl>
                                          <p:spTgt spid="118"/>
                                        </p:tgtEl>
                                        <p:attrNameLst>
                                          <p:attrName>ppt_x</p:attrName>
                                        </p:attrNameLst>
                                      </p:cBhvr>
                                      <p:tavLst>
                                        <p:tav tm="0">
                                          <p:val>
                                            <p:strVal val="#ppt_x"/>
                                          </p:val>
                                        </p:tav>
                                        <p:tav tm="100000">
                                          <p:val>
                                            <p:strVal val="#ppt_x"/>
                                          </p:val>
                                        </p:tav>
                                      </p:tavLst>
                                    </p:anim>
                                    <p:anim calcmode="lin" valueType="num">
                                      <p:cBhvr>
                                        <p:cTn id="134"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120"/>
                                        </p:tgtEl>
                                        <p:attrNameLst>
                                          <p:attrName>style.visibility</p:attrName>
                                        </p:attrNameLst>
                                      </p:cBhvr>
                                      <p:to>
                                        <p:strVal val="visible"/>
                                      </p:to>
                                    </p:set>
                                    <p:animEffect transition="in" filter="fade">
                                      <p:cBhvr>
                                        <p:cTn id="139" dur="1000"/>
                                        <p:tgtEl>
                                          <p:spTgt spid="120"/>
                                        </p:tgtEl>
                                      </p:cBhvr>
                                    </p:animEffect>
                                    <p:anim calcmode="lin" valueType="num">
                                      <p:cBhvr>
                                        <p:cTn id="140" dur="1000" fill="hold"/>
                                        <p:tgtEl>
                                          <p:spTgt spid="120"/>
                                        </p:tgtEl>
                                        <p:attrNameLst>
                                          <p:attrName>ppt_x</p:attrName>
                                        </p:attrNameLst>
                                      </p:cBhvr>
                                      <p:tavLst>
                                        <p:tav tm="0">
                                          <p:val>
                                            <p:strVal val="#ppt_x"/>
                                          </p:val>
                                        </p:tav>
                                        <p:tav tm="100000">
                                          <p:val>
                                            <p:strVal val="#ppt_x"/>
                                          </p:val>
                                        </p:tav>
                                      </p:tavLst>
                                    </p:anim>
                                    <p:anim calcmode="lin" valueType="num">
                                      <p:cBhvr>
                                        <p:cTn id="141"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P spid="41" grpId="0"/>
      <p:bldP spid="42" grpId="0"/>
      <p:bldP spid="64" grpId="0"/>
      <p:bldP spid="47" grpId="0"/>
      <p:bldP spid="63" grpId="0"/>
      <p:bldP spid="67" grpId="0"/>
      <p:bldP spid="68" grpId="0"/>
      <p:bldP spid="111" grpId="0"/>
      <p:bldP spid="112" grpId="0"/>
      <p:bldP spid="113" grpId="0"/>
      <p:bldP spid="114" grpId="0"/>
      <p:bldP spid="115" grpId="0"/>
      <p:bldP spid="116" grpId="0"/>
      <p:bldP spid="117" grpId="0"/>
      <p:bldP spid="118" grpId="0"/>
      <p:bldP spid="1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grpSp>
        <p:nvGrpSpPr>
          <p:cNvPr id="8" name="Group 205"/>
          <p:cNvGrpSpPr>
            <a:grpSpLocks/>
          </p:cNvGrpSpPr>
          <p:nvPr/>
        </p:nvGrpSpPr>
        <p:grpSpPr bwMode="auto">
          <a:xfrm>
            <a:off x="239712" y="1357313"/>
            <a:ext cx="11831638" cy="4875213"/>
            <a:chOff x="151" y="855"/>
            <a:chExt cx="7453" cy="3071"/>
          </a:xfrm>
        </p:grpSpPr>
        <p:sp>
          <p:nvSpPr>
            <p:cNvPr id="46" name="Line 5"/>
            <p:cNvSpPr>
              <a:spLocks noChangeShapeType="1"/>
            </p:cNvSpPr>
            <p:nvPr/>
          </p:nvSpPr>
          <p:spPr bwMode="auto">
            <a:xfrm flipV="1">
              <a:off x="1044" y="1862"/>
              <a:ext cx="75" cy="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
            <p:cNvSpPr>
              <a:spLocks noChangeShapeType="1"/>
            </p:cNvSpPr>
            <p:nvPr/>
          </p:nvSpPr>
          <p:spPr bwMode="auto">
            <a:xfrm flipV="1">
              <a:off x="1110"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7"/>
            <p:cNvSpPr>
              <a:spLocks noChangeShapeType="1"/>
            </p:cNvSpPr>
            <p:nvPr/>
          </p:nvSpPr>
          <p:spPr bwMode="auto">
            <a:xfrm flipV="1">
              <a:off x="1187"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
            <p:cNvSpPr>
              <a:spLocks noChangeShapeType="1"/>
            </p:cNvSpPr>
            <p:nvPr/>
          </p:nvSpPr>
          <p:spPr bwMode="auto">
            <a:xfrm flipV="1">
              <a:off x="1265"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9"/>
            <p:cNvSpPr>
              <a:spLocks noChangeShapeType="1"/>
            </p:cNvSpPr>
            <p:nvPr/>
          </p:nvSpPr>
          <p:spPr bwMode="auto">
            <a:xfrm flipV="1">
              <a:off x="1343"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10"/>
            <p:cNvSpPr>
              <a:spLocks noChangeShapeType="1"/>
            </p:cNvSpPr>
            <p:nvPr/>
          </p:nvSpPr>
          <p:spPr bwMode="auto">
            <a:xfrm flipV="1">
              <a:off x="1421"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11"/>
            <p:cNvSpPr>
              <a:spLocks noChangeShapeType="1"/>
            </p:cNvSpPr>
            <p:nvPr/>
          </p:nvSpPr>
          <p:spPr bwMode="auto">
            <a:xfrm flipV="1">
              <a:off x="1499"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12"/>
            <p:cNvSpPr>
              <a:spLocks noChangeShapeType="1"/>
            </p:cNvSpPr>
            <p:nvPr/>
          </p:nvSpPr>
          <p:spPr bwMode="auto">
            <a:xfrm flipV="1">
              <a:off x="1577"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13"/>
            <p:cNvSpPr>
              <a:spLocks noChangeShapeType="1"/>
            </p:cNvSpPr>
            <p:nvPr/>
          </p:nvSpPr>
          <p:spPr bwMode="auto">
            <a:xfrm flipV="1">
              <a:off x="1654"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14"/>
            <p:cNvSpPr>
              <a:spLocks noChangeShapeType="1"/>
            </p:cNvSpPr>
            <p:nvPr/>
          </p:nvSpPr>
          <p:spPr bwMode="auto">
            <a:xfrm flipV="1">
              <a:off x="1732"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15"/>
            <p:cNvSpPr>
              <a:spLocks noChangeShapeType="1"/>
            </p:cNvSpPr>
            <p:nvPr/>
          </p:nvSpPr>
          <p:spPr bwMode="auto">
            <a:xfrm flipV="1">
              <a:off x="1811" y="1862"/>
              <a:ext cx="87"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16"/>
            <p:cNvSpPr>
              <a:spLocks noChangeShapeType="1"/>
            </p:cNvSpPr>
            <p:nvPr/>
          </p:nvSpPr>
          <p:spPr bwMode="auto">
            <a:xfrm flipV="1">
              <a:off x="1888"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17"/>
            <p:cNvSpPr>
              <a:spLocks noChangeShapeType="1"/>
            </p:cNvSpPr>
            <p:nvPr/>
          </p:nvSpPr>
          <p:spPr bwMode="auto">
            <a:xfrm flipV="1">
              <a:off x="1966"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18"/>
            <p:cNvSpPr>
              <a:spLocks noChangeShapeType="1"/>
            </p:cNvSpPr>
            <p:nvPr/>
          </p:nvSpPr>
          <p:spPr bwMode="auto">
            <a:xfrm flipV="1">
              <a:off x="2044"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19"/>
            <p:cNvSpPr>
              <a:spLocks noChangeShapeType="1"/>
            </p:cNvSpPr>
            <p:nvPr/>
          </p:nvSpPr>
          <p:spPr bwMode="auto">
            <a:xfrm flipV="1">
              <a:off x="2121"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20"/>
            <p:cNvSpPr>
              <a:spLocks noChangeShapeType="1"/>
            </p:cNvSpPr>
            <p:nvPr/>
          </p:nvSpPr>
          <p:spPr bwMode="auto">
            <a:xfrm flipV="1">
              <a:off x="2199"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21"/>
            <p:cNvSpPr>
              <a:spLocks noChangeShapeType="1"/>
            </p:cNvSpPr>
            <p:nvPr/>
          </p:nvSpPr>
          <p:spPr bwMode="auto">
            <a:xfrm flipV="1">
              <a:off x="2278" y="1862"/>
              <a:ext cx="87"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22"/>
            <p:cNvSpPr>
              <a:spLocks noChangeShapeType="1"/>
            </p:cNvSpPr>
            <p:nvPr/>
          </p:nvSpPr>
          <p:spPr bwMode="auto">
            <a:xfrm flipV="1">
              <a:off x="2355"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23"/>
            <p:cNvSpPr>
              <a:spLocks noChangeShapeType="1"/>
            </p:cNvSpPr>
            <p:nvPr/>
          </p:nvSpPr>
          <p:spPr bwMode="auto">
            <a:xfrm flipV="1">
              <a:off x="2433"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24"/>
            <p:cNvSpPr>
              <a:spLocks noChangeShapeType="1"/>
            </p:cNvSpPr>
            <p:nvPr/>
          </p:nvSpPr>
          <p:spPr bwMode="auto">
            <a:xfrm flipV="1">
              <a:off x="2511"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25"/>
            <p:cNvSpPr>
              <a:spLocks noChangeShapeType="1"/>
            </p:cNvSpPr>
            <p:nvPr/>
          </p:nvSpPr>
          <p:spPr bwMode="auto">
            <a:xfrm flipV="1">
              <a:off x="2589"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26"/>
            <p:cNvSpPr>
              <a:spLocks noChangeShapeType="1"/>
            </p:cNvSpPr>
            <p:nvPr/>
          </p:nvSpPr>
          <p:spPr bwMode="auto">
            <a:xfrm flipV="1">
              <a:off x="2667"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27"/>
            <p:cNvSpPr>
              <a:spLocks noChangeShapeType="1"/>
            </p:cNvSpPr>
            <p:nvPr/>
          </p:nvSpPr>
          <p:spPr bwMode="auto">
            <a:xfrm flipV="1">
              <a:off x="2745"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28"/>
            <p:cNvSpPr>
              <a:spLocks noChangeShapeType="1"/>
            </p:cNvSpPr>
            <p:nvPr/>
          </p:nvSpPr>
          <p:spPr bwMode="auto">
            <a:xfrm flipV="1">
              <a:off x="2822"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29"/>
            <p:cNvSpPr>
              <a:spLocks noChangeShapeType="1"/>
            </p:cNvSpPr>
            <p:nvPr/>
          </p:nvSpPr>
          <p:spPr bwMode="auto">
            <a:xfrm flipV="1">
              <a:off x="2900"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30"/>
            <p:cNvSpPr>
              <a:spLocks noChangeShapeType="1"/>
            </p:cNvSpPr>
            <p:nvPr/>
          </p:nvSpPr>
          <p:spPr bwMode="auto">
            <a:xfrm flipV="1">
              <a:off x="2978"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31"/>
            <p:cNvSpPr>
              <a:spLocks noChangeShapeType="1"/>
            </p:cNvSpPr>
            <p:nvPr/>
          </p:nvSpPr>
          <p:spPr bwMode="auto">
            <a:xfrm flipV="1">
              <a:off x="3056"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32"/>
            <p:cNvSpPr>
              <a:spLocks noChangeShapeType="1"/>
            </p:cNvSpPr>
            <p:nvPr/>
          </p:nvSpPr>
          <p:spPr bwMode="auto">
            <a:xfrm flipV="1">
              <a:off x="3134"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33"/>
            <p:cNvSpPr>
              <a:spLocks noChangeShapeType="1"/>
            </p:cNvSpPr>
            <p:nvPr/>
          </p:nvSpPr>
          <p:spPr bwMode="auto">
            <a:xfrm flipV="1">
              <a:off x="3212"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34"/>
            <p:cNvSpPr>
              <a:spLocks noChangeShapeType="1"/>
            </p:cNvSpPr>
            <p:nvPr/>
          </p:nvSpPr>
          <p:spPr bwMode="auto">
            <a:xfrm flipV="1">
              <a:off x="3290"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35"/>
            <p:cNvSpPr>
              <a:spLocks noChangeShapeType="1"/>
            </p:cNvSpPr>
            <p:nvPr/>
          </p:nvSpPr>
          <p:spPr bwMode="auto">
            <a:xfrm flipV="1">
              <a:off x="3367" y="1881"/>
              <a:ext cx="68" cy="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36"/>
            <p:cNvSpPr>
              <a:spLocks noChangeShapeType="1"/>
            </p:cNvSpPr>
            <p:nvPr/>
          </p:nvSpPr>
          <p:spPr bwMode="auto">
            <a:xfrm flipH="1" flipV="1">
              <a:off x="1044" y="1905"/>
              <a:ext cx="44" cy="4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37"/>
            <p:cNvSpPr>
              <a:spLocks noChangeShapeType="1"/>
            </p:cNvSpPr>
            <p:nvPr/>
          </p:nvSpPr>
          <p:spPr bwMode="auto">
            <a:xfrm flipH="1" flipV="1">
              <a:off x="1078"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38"/>
            <p:cNvSpPr>
              <a:spLocks noChangeShapeType="1"/>
            </p:cNvSpPr>
            <p:nvPr/>
          </p:nvSpPr>
          <p:spPr bwMode="auto">
            <a:xfrm flipH="1" flipV="1">
              <a:off x="1156"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39"/>
            <p:cNvSpPr>
              <a:spLocks noChangeShapeType="1"/>
            </p:cNvSpPr>
            <p:nvPr/>
          </p:nvSpPr>
          <p:spPr bwMode="auto">
            <a:xfrm flipH="1" flipV="1">
              <a:off x="1233"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40"/>
            <p:cNvSpPr>
              <a:spLocks noChangeShapeType="1"/>
            </p:cNvSpPr>
            <p:nvPr/>
          </p:nvSpPr>
          <p:spPr bwMode="auto">
            <a:xfrm flipH="1" flipV="1">
              <a:off x="1311"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41"/>
            <p:cNvSpPr>
              <a:spLocks noChangeShapeType="1"/>
            </p:cNvSpPr>
            <p:nvPr/>
          </p:nvSpPr>
          <p:spPr bwMode="auto">
            <a:xfrm flipH="1" flipV="1">
              <a:off x="1390" y="1862"/>
              <a:ext cx="87"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42"/>
            <p:cNvSpPr>
              <a:spLocks noChangeShapeType="1"/>
            </p:cNvSpPr>
            <p:nvPr/>
          </p:nvSpPr>
          <p:spPr bwMode="auto">
            <a:xfrm flipH="1" flipV="1">
              <a:off x="1467"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43"/>
            <p:cNvSpPr>
              <a:spLocks noChangeShapeType="1"/>
            </p:cNvSpPr>
            <p:nvPr/>
          </p:nvSpPr>
          <p:spPr bwMode="auto">
            <a:xfrm flipH="1" flipV="1">
              <a:off x="1545"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44"/>
            <p:cNvSpPr>
              <a:spLocks noChangeShapeType="1"/>
            </p:cNvSpPr>
            <p:nvPr/>
          </p:nvSpPr>
          <p:spPr bwMode="auto">
            <a:xfrm flipH="1" flipV="1">
              <a:off x="1623"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45"/>
            <p:cNvSpPr>
              <a:spLocks noChangeShapeType="1"/>
            </p:cNvSpPr>
            <p:nvPr/>
          </p:nvSpPr>
          <p:spPr bwMode="auto">
            <a:xfrm flipH="1" flipV="1">
              <a:off x="1700"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46"/>
            <p:cNvSpPr>
              <a:spLocks noChangeShapeType="1"/>
            </p:cNvSpPr>
            <p:nvPr/>
          </p:nvSpPr>
          <p:spPr bwMode="auto">
            <a:xfrm flipH="1" flipV="1">
              <a:off x="1779" y="1862"/>
              <a:ext cx="87"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47"/>
            <p:cNvSpPr>
              <a:spLocks noChangeShapeType="1"/>
            </p:cNvSpPr>
            <p:nvPr/>
          </p:nvSpPr>
          <p:spPr bwMode="auto">
            <a:xfrm flipH="1" flipV="1">
              <a:off x="1857"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48"/>
            <p:cNvSpPr>
              <a:spLocks noChangeShapeType="1"/>
            </p:cNvSpPr>
            <p:nvPr/>
          </p:nvSpPr>
          <p:spPr bwMode="auto">
            <a:xfrm flipH="1" flipV="1">
              <a:off x="1934"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49"/>
            <p:cNvSpPr>
              <a:spLocks noChangeShapeType="1"/>
            </p:cNvSpPr>
            <p:nvPr/>
          </p:nvSpPr>
          <p:spPr bwMode="auto">
            <a:xfrm flipH="1" flipV="1">
              <a:off x="2012"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50"/>
            <p:cNvSpPr>
              <a:spLocks noChangeShapeType="1"/>
            </p:cNvSpPr>
            <p:nvPr/>
          </p:nvSpPr>
          <p:spPr bwMode="auto">
            <a:xfrm flipH="1" flipV="1">
              <a:off x="2090"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51"/>
            <p:cNvSpPr>
              <a:spLocks noChangeShapeType="1"/>
            </p:cNvSpPr>
            <p:nvPr/>
          </p:nvSpPr>
          <p:spPr bwMode="auto">
            <a:xfrm flipH="1" flipV="1">
              <a:off x="2168"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52"/>
            <p:cNvSpPr>
              <a:spLocks noChangeShapeType="1"/>
            </p:cNvSpPr>
            <p:nvPr/>
          </p:nvSpPr>
          <p:spPr bwMode="auto">
            <a:xfrm flipH="1" flipV="1">
              <a:off x="2246"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53"/>
            <p:cNvSpPr>
              <a:spLocks noChangeShapeType="1"/>
            </p:cNvSpPr>
            <p:nvPr/>
          </p:nvSpPr>
          <p:spPr bwMode="auto">
            <a:xfrm flipH="1" flipV="1">
              <a:off x="2324"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54"/>
            <p:cNvSpPr>
              <a:spLocks noChangeShapeType="1"/>
            </p:cNvSpPr>
            <p:nvPr/>
          </p:nvSpPr>
          <p:spPr bwMode="auto">
            <a:xfrm flipH="1" flipV="1">
              <a:off x="2401"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55"/>
            <p:cNvSpPr>
              <a:spLocks noChangeShapeType="1"/>
            </p:cNvSpPr>
            <p:nvPr/>
          </p:nvSpPr>
          <p:spPr bwMode="auto">
            <a:xfrm flipH="1" flipV="1">
              <a:off x="2479"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56"/>
            <p:cNvSpPr>
              <a:spLocks noChangeShapeType="1"/>
            </p:cNvSpPr>
            <p:nvPr/>
          </p:nvSpPr>
          <p:spPr bwMode="auto">
            <a:xfrm flipH="1" flipV="1">
              <a:off x="2557"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57"/>
            <p:cNvSpPr>
              <a:spLocks noChangeShapeType="1"/>
            </p:cNvSpPr>
            <p:nvPr/>
          </p:nvSpPr>
          <p:spPr bwMode="auto">
            <a:xfrm flipH="1" flipV="1">
              <a:off x="2635"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58"/>
            <p:cNvSpPr>
              <a:spLocks noChangeShapeType="1"/>
            </p:cNvSpPr>
            <p:nvPr/>
          </p:nvSpPr>
          <p:spPr bwMode="auto">
            <a:xfrm flipH="1" flipV="1">
              <a:off x="2713"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59"/>
            <p:cNvSpPr>
              <a:spLocks noChangeShapeType="1"/>
            </p:cNvSpPr>
            <p:nvPr/>
          </p:nvSpPr>
          <p:spPr bwMode="auto">
            <a:xfrm flipH="1" flipV="1">
              <a:off x="2791"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60"/>
            <p:cNvSpPr>
              <a:spLocks noChangeShapeType="1"/>
            </p:cNvSpPr>
            <p:nvPr/>
          </p:nvSpPr>
          <p:spPr bwMode="auto">
            <a:xfrm flipH="1" flipV="1">
              <a:off x="2869"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61"/>
            <p:cNvSpPr>
              <a:spLocks noChangeShapeType="1"/>
            </p:cNvSpPr>
            <p:nvPr/>
          </p:nvSpPr>
          <p:spPr bwMode="auto">
            <a:xfrm flipH="1" flipV="1">
              <a:off x="2946" y="186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62"/>
            <p:cNvSpPr>
              <a:spLocks noChangeShapeType="1"/>
            </p:cNvSpPr>
            <p:nvPr/>
          </p:nvSpPr>
          <p:spPr bwMode="auto">
            <a:xfrm flipH="1" flipV="1">
              <a:off x="3025" y="1862"/>
              <a:ext cx="87"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63"/>
            <p:cNvSpPr>
              <a:spLocks noChangeShapeType="1"/>
            </p:cNvSpPr>
            <p:nvPr/>
          </p:nvSpPr>
          <p:spPr bwMode="auto">
            <a:xfrm flipH="1" flipV="1">
              <a:off x="3102"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64"/>
            <p:cNvSpPr>
              <a:spLocks noChangeShapeType="1"/>
            </p:cNvSpPr>
            <p:nvPr/>
          </p:nvSpPr>
          <p:spPr bwMode="auto">
            <a:xfrm flipH="1" flipV="1">
              <a:off x="3180"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65"/>
            <p:cNvSpPr>
              <a:spLocks noChangeShapeType="1"/>
            </p:cNvSpPr>
            <p:nvPr/>
          </p:nvSpPr>
          <p:spPr bwMode="auto">
            <a:xfrm flipH="1" flipV="1">
              <a:off x="3258"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66"/>
            <p:cNvSpPr>
              <a:spLocks noChangeShapeType="1"/>
            </p:cNvSpPr>
            <p:nvPr/>
          </p:nvSpPr>
          <p:spPr bwMode="auto">
            <a:xfrm flipH="1" flipV="1">
              <a:off x="3336" y="1862"/>
              <a:ext cx="88"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67"/>
            <p:cNvSpPr>
              <a:spLocks noChangeShapeType="1"/>
            </p:cNvSpPr>
            <p:nvPr/>
          </p:nvSpPr>
          <p:spPr bwMode="auto">
            <a:xfrm flipH="1" flipV="1">
              <a:off x="3413" y="1862"/>
              <a:ext cx="22" cy="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68"/>
            <p:cNvSpPr>
              <a:spLocks noChangeShapeType="1"/>
            </p:cNvSpPr>
            <p:nvPr/>
          </p:nvSpPr>
          <p:spPr bwMode="auto">
            <a:xfrm>
              <a:off x="1044" y="1949"/>
              <a:ext cx="239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69"/>
            <p:cNvSpPr>
              <a:spLocks noChangeShapeType="1"/>
            </p:cNvSpPr>
            <p:nvPr/>
          </p:nvSpPr>
          <p:spPr bwMode="auto">
            <a:xfrm flipV="1">
              <a:off x="1044" y="857"/>
              <a:ext cx="456" cy="4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70"/>
            <p:cNvSpPr>
              <a:spLocks noChangeShapeType="1"/>
            </p:cNvSpPr>
            <p:nvPr/>
          </p:nvSpPr>
          <p:spPr bwMode="auto">
            <a:xfrm flipV="1">
              <a:off x="1044" y="897"/>
              <a:ext cx="572" cy="57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71"/>
            <p:cNvSpPr>
              <a:spLocks noChangeShapeType="1"/>
            </p:cNvSpPr>
            <p:nvPr/>
          </p:nvSpPr>
          <p:spPr bwMode="auto">
            <a:xfrm flipV="1">
              <a:off x="1044" y="958"/>
              <a:ext cx="665" cy="6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72"/>
            <p:cNvSpPr>
              <a:spLocks noChangeShapeType="1"/>
            </p:cNvSpPr>
            <p:nvPr/>
          </p:nvSpPr>
          <p:spPr bwMode="auto">
            <a:xfrm flipV="1">
              <a:off x="1044" y="1029"/>
              <a:ext cx="752" cy="75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73"/>
            <p:cNvSpPr>
              <a:spLocks noChangeShapeType="1"/>
            </p:cNvSpPr>
            <p:nvPr/>
          </p:nvSpPr>
          <p:spPr bwMode="auto">
            <a:xfrm flipV="1">
              <a:off x="1119" y="1103"/>
              <a:ext cx="757" cy="75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74"/>
            <p:cNvSpPr>
              <a:spLocks noChangeShapeType="1"/>
            </p:cNvSpPr>
            <p:nvPr/>
          </p:nvSpPr>
          <p:spPr bwMode="auto">
            <a:xfrm flipV="1">
              <a:off x="1276" y="1179"/>
              <a:ext cx="680" cy="68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75"/>
            <p:cNvSpPr>
              <a:spLocks noChangeShapeType="1"/>
            </p:cNvSpPr>
            <p:nvPr/>
          </p:nvSpPr>
          <p:spPr bwMode="auto">
            <a:xfrm flipV="1">
              <a:off x="1431" y="1255"/>
              <a:ext cx="605" cy="60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76"/>
            <p:cNvSpPr>
              <a:spLocks noChangeShapeType="1"/>
            </p:cNvSpPr>
            <p:nvPr/>
          </p:nvSpPr>
          <p:spPr bwMode="auto">
            <a:xfrm flipV="1">
              <a:off x="1587" y="1329"/>
              <a:ext cx="532" cy="5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77"/>
            <p:cNvSpPr>
              <a:spLocks noChangeShapeType="1"/>
            </p:cNvSpPr>
            <p:nvPr/>
          </p:nvSpPr>
          <p:spPr bwMode="auto">
            <a:xfrm flipV="1">
              <a:off x="1743" y="1398"/>
              <a:ext cx="462" cy="46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78"/>
            <p:cNvSpPr>
              <a:spLocks noChangeShapeType="1"/>
            </p:cNvSpPr>
            <p:nvPr/>
          </p:nvSpPr>
          <p:spPr bwMode="auto">
            <a:xfrm flipV="1">
              <a:off x="1898" y="1460"/>
              <a:ext cx="401" cy="40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79"/>
            <p:cNvSpPr>
              <a:spLocks noChangeShapeType="1"/>
            </p:cNvSpPr>
            <p:nvPr/>
          </p:nvSpPr>
          <p:spPr bwMode="auto">
            <a:xfrm flipV="1">
              <a:off x="1044" y="2831"/>
              <a:ext cx="41" cy="4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80"/>
            <p:cNvSpPr>
              <a:spLocks noChangeShapeType="1"/>
            </p:cNvSpPr>
            <p:nvPr/>
          </p:nvSpPr>
          <p:spPr bwMode="auto">
            <a:xfrm flipV="1">
              <a:off x="2054" y="1511"/>
              <a:ext cx="350" cy="35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81"/>
            <p:cNvSpPr>
              <a:spLocks noChangeShapeType="1"/>
            </p:cNvSpPr>
            <p:nvPr/>
          </p:nvSpPr>
          <p:spPr bwMode="auto">
            <a:xfrm flipV="1">
              <a:off x="1044" y="2831"/>
              <a:ext cx="197" cy="19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82"/>
            <p:cNvSpPr>
              <a:spLocks noChangeShapeType="1"/>
            </p:cNvSpPr>
            <p:nvPr/>
          </p:nvSpPr>
          <p:spPr bwMode="auto">
            <a:xfrm flipV="1">
              <a:off x="2210" y="1542"/>
              <a:ext cx="318" cy="32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83"/>
            <p:cNvSpPr>
              <a:spLocks noChangeShapeType="1"/>
            </p:cNvSpPr>
            <p:nvPr/>
          </p:nvSpPr>
          <p:spPr bwMode="auto">
            <a:xfrm flipV="1">
              <a:off x="1044" y="2831"/>
              <a:ext cx="352" cy="35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84"/>
            <p:cNvSpPr>
              <a:spLocks noChangeShapeType="1"/>
            </p:cNvSpPr>
            <p:nvPr/>
          </p:nvSpPr>
          <p:spPr bwMode="auto">
            <a:xfrm flipV="1">
              <a:off x="2365" y="1550"/>
              <a:ext cx="312" cy="3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85"/>
            <p:cNvSpPr>
              <a:spLocks noChangeShapeType="1"/>
            </p:cNvSpPr>
            <p:nvPr/>
          </p:nvSpPr>
          <p:spPr bwMode="auto">
            <a:xfrm flipV="1">
              <a:off x="1044" y="2831"/>
              <a:ext cx="509" cy="51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86"/>
            <p:cNvSpPr>
              <a:spLocks noChangeShapeType="1"/>
            </p:cNvSpPr>
            <p:nvPr/>
          </p:nvSpPr>
          <p:spPr bwMode="auto">
            <a:xfrm flipV="1">
              <a:off x="2521" y="1522"/>
              <a:ext cx="339" cy="34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87"/>
            <p:cNvSpPr>
              <a:spLocks noChangeShapeType="1"/>
            </p:cNvSpPr>
            <p:nvPr/>
          </p:nvSpPr>
          <p:spPr bwMode="auto">
            <a:xfrm flipV="1">
              <a:off x="1044" y="2831"/>
              <a:ext cx="664" cy="66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88"/>
            <p:cNvSpPr>
              <a:spLocks noChangeShapeType="1"/>
            </p:cNvSpPr>
            <p:nvPr/>
          </p:nvSpPr>
          <p:spPr bwMode="auto">
            <a:xfrm flipV="1">
              <a:off x="2677" y="1447"/>
              <a:ext cx="413" cy="41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89"/>
            <p:cNvSpPr>
              <a:spLocks noChangeShapeType="1"/>
            </p:cNvSpPr>
            <p:nvPr/>
          </p:nvSpPr>
          <p:spPr bwMode="auto">
            <a:xfrm flipV="1">
              <a:off x="1088" y="2831"/>
              <a:ext cx="775" cy="7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90"/>
            <p:cNvSpPr>
              <a:spLocks noChangeShapeType="1"/>
            </p:cNvSpPr>
            <p:nvPr/>
          </p:nvSpPr>
          <p:spPr bwMode="auto">
            <a:xfrm flipV="1">
              <a:off x="2833" y="1322"/>
              <a:ext cx="538" cy="54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91"/>
            <p:cNvSpPr>
              <a:spLocks noChangeShapeType="1"/>
            </p:cNvSpPr>
            <p:nvPr/>
          </p:nvSpPr>
          <p:spPr bwMode="auto">
            <a:xfrm flipV="1">
              <a:off x="1156" y="2831"/>
              <a:ext cx="864" cy="86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92"/>
            <p:cNvSpPr>
              <a:spLocks noChangeShapeType="1"/>
            </p:cNvSpPr>
            <p:nvPr/>
          </p:nvSpPr>
          <p:spPr bwMode="auto">
            <a:xfrm flipV="1">
              <a:off x="2989" y="1413"/>
              <a:ext cx="446" cy="44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93"/>
            <p:cNvSpPr>
              <a:spLocks noChangeShapeType="1"/>
            </p:cNvSpPr>
            <p:nvPr/>
          </p:nvSpPr>
          <p:spPr bwMode="auto">
            <a:xfrm flipV="1">
              <a:off x="1227" y="2831"/>
              <a:ext cx="948" cy="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94"/>
            <p:cNvSpPr>
              <a:spLocks noChangeShapeType="1"/>
            </p:cNvSpPr>
            <p:nvPr/>
          </p:nvSpPr>
          <p:spPr bwMode="auto">
            <a:xfrm flipV="1">
              <a:off x="3144" y="1569"/>
              <a:ext cx="291" cy="29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95"/>
            <p:cNvSpPr>
              <a:spLocks noChangeShapeType="1"/>
            </p:cNvSpPr>
            <p:nvPr/>
          </p:nvSpPr>
          <p:spPr bwMode="auto">
            <a:xfrm flipV="1">
              <a:off x="1306" y="2831"/>
              <a:ext cx="1025" cy="102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96"/>
            <p:cNvSpPr>
              <a:spLocks noChangeShapeType="1"/>
            </p:cNvSpPr>
            <p:nvPr/>
          </p:nvSpPr>
          <p:spPr bwMode="auto">
            <a:xfrm flipV="1">
              <a:off x="3300" y="1726"/>
              <a:ext cx="135" cy="13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97"/>
            <p:cNvSpPr>
              <a:spLocks noChangeShapeType="1"/>
            </p:cNvSpPr>
            <p:nvPr/>
          </p:nvSpPr>
          <p:spPr bwMode="auto">
            <a:xfrm flipV="1">
              <a:off x="1404" y="2831"/>
              <a:ext cx="1083" cy="108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98"/>
            <p:cNvSpPr>
              <a:spLocks noChangeShapeType="1"/>
            </p:cNvSpPr>
            <p:nvPr/>
          </p:nvSpPr>
          <p:spPr bwMode="auto">
            <a:xfrm flipV="1">
              <a:off x="1570" y="2831"/>
              <a:ext cx="1072" cy="107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99"/>
            <p:cNvSpPr>
              <a:spLocks noChangeShapeType="1"/>
            </p:cNvSpPr>
            <p:nvPr/>
          </p:nvSpPr>
          <p:spPr bwMode="auto">
            <a:xfrm flipV="1">
              <a:off x="2322" y="2831"/>
              <a:ext cx="476" cy="47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00"/>
            <p:cNvSpPr>
              <a:spLocks noChangeShapeType="1"/>
            </p:cNvSpPr>
            <p:nvPr/>
          </p:nvSpPr>
          <p:spPr bwMode="auto">
            <a:xfrm flipV="1">
              <a:off x="2550" y="2831"/>
              <a:ext cx="404" cy="40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01"/>
            <p:cNvSpPr>
              <a:spLocks noChangeShapeType="1"/>
            </p:cNvSpPr>
            <p:nvPr/>
          </p:nvSpPr>
          <p:spPr bwMode="auto">
            <a:xfrm flipV="1">
              <a:off x="2708" y="2831"/>
              <a:ext cx="401" cy="40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02"/>
            <p:cNvSpPr>
              <a:spLocks noChangeShapeType="1"/>
            </p:cNvSpPr>
            <p:nvPr/>
          </p:nvSpPr>
          <p:spPr bwMode="auto">
            <a:xfrm flipV="1">
              <a:off x="2842" y="2831"/>
              <a:ext cx="423" cy="42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03"/>
            <p:cNvSpPr>
              <a:spLocks noChangeShapeType="1"/>
            </p:cNvSpPr>
            <p:nvPr/>
          </p:nvSpPr>
          <p:spPr bwMode="auto">
            <a:xfrm flipV="1">
              <a:off x="2964" y="2831"/>
              <a:ext cx="457" cy="4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04"/>
            <p:cNvSpPr>
              <a:spLocks noChangeShapeType="1"/>
            </p:cNvSpPr>
            <p:nvPr/>
          </p:nvSpPr>
          <p:spPr bwMode="auto">
            <a:xfrm flipV="1">
              <a:off x="3079" y="2973"/>
              <a:ext cx="356" cy="35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05"/>
            <p:cNvSpPr>
              <a:spLocks noChangeShapeType="1"/>
            </p:cNvSpPr>
            <p:nvPr/>
          </p:nvSpPr>
          <p:spPr bwMode="auto">
            <a:xfrm flipV="1">
              <a:off x="3189" y="3128"/>
              <a:ext cx="246" cy="24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06"/>
            <p:cNvSpPr>
              <a:spLocks noChangeShapeType="1"/>
            </p:cNvSpPr>
            <p:nvPr/>
          </p:nvSpPr>
          <p:spPr bwMode="auto">
            <a:xfrm flipV="1">
              <a:off x="3296" y="3285"/>
              <a:ext cx="139" cy="13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07"/>
            <p:cNvSpPr>
              <a:spLocks noChangeShapeType="1"/>
            </p:cNvSpPr>
            <p:nvPr/>
          </p:nvSpPr>
          <p:spPr bwMode="auto">
            <a:xfrm flipV="1">
              <a:off x="3402" y="3440"/>
              <a:ext cx="33" cy="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08"/>
            <p:cNvSpPr>
              <a:spLocks noChangeShapeType="1"/>
            </p:cNvSpPr>
            <p:nvPr/>
          </p:nvSpPr>
          <p:spPr bwMode="auto">
            <a:xfrm>
              <a:off x="1044" y="1862"/>
              <a:ext cx="239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09"/>
            <p:cNvSpPr>
              <a:spLocks noChangeShapeType="1"/>
            </p:cNvSpPr>
            <p:nvPr/>
          </p:nvSpPr>
          <p:spPr bwMode="auto">
            <a:xfrm>
              <a:off x="1044" y="2831"/>
              <a:ext cx="239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10"/>
            <p:cNvSpPr>
              <a:spLocks noChangeShapeType="1"/>
            </p:cNvSpPr>
            <p:nvPr/>
          </p:nvSpPr>
          <p:spPr bwMode="auto">
            <a:xfrm>
              <a:off x="1044" y="2831"/>
              <a:ext cx="0" cy="71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11"/>
            <p:cNvSpPr>
              <a:spLocks noChangeShapeType="1"/>
            </p:cNvSpPr>
            <p:nvPr/>
          </p:nvSpPr>
          <p:spPr bwMode="auto">
            <a:xfrm flipV="1">
              <a:off x="3435" y="1291"/>
              <a:ext cx="0" cy="65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12"/>
            <p:cNvSpPr>
              <a:spLocks noChangeShapeType="1"/>
            </p:cNvSpPr>
            <p:nvPr/>
          </p:nvSpPr>
          <p:spPr bwMode="auto">
            <a:xfrm flipV="1">
              <a:off x="1044" y="1235"/>
              <a:ext cx="0" cy="71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13"/>
            <p:cNvSpPr>
              <a:spLocks noChangeShapeType="1"/>
            </p:cNvSpPr>
            <p:nvPr/>
          </p:nvSpPr>
          <p:spPr bwMode="auto">
            <a:xfrm>
              <a:off x="3435" y="2831"/>
              <a:ext cx="0" cy="65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4"/>
            <p:cNvSpPr>
              <a:spLocks/>
            </p:cNvSpPr>
            <p:nvPr/>
          </p:nvSpPr>
          <p:spPr bwMode="auto">
            <a:xfrm>
              <a:off x="1044" y="855"/>
              <a:ext cx="2391" cy="696"/>
            </a:xfrm>
            <a:custGeom>
              <a:avLst/>
              <a:gdLst>
                <a:gd name="T0" fmla="*/ 0 w 4782"/>
                <a:gd name="T1" fmla="*/ 760 h 1391"/>
                <a:gd name="T2" fmla="*/ 119 w 4782"/>
                <a:gd name="T3" fmla="*/ 596 h 1391"/>
                <a:gd name="T4" fmla="*/ 178 w 4782"/>
                <a:gd name="T5" fmla="*/ 516 h 1391"/>
                <a:gd name="T6" fmla="*/ 238 w 4782"/>
                <a:gd name="T7" fmla="*/ 439 h 1391"/>
                <a:gd name="T8" fmla="*/ 299 w 4782"/>
                <a:gd name="T9" fmla="*/ 365 h 1391"/>
                <a:gd name="T10" fmla="*/ 359 w 4782"/>
                <a:gd name="T11" fmla="*/ 296 h 1391"/>
                <a:gd name="T12" fmla="*/ 419 w 4782"/>
                <a:gd name="T13" fmla="*/ 231 h 1391"/>
                <a:gd name="T14" fmla="*/ 480 w 4782"/>
                <a:gd name="T15" fmla="*/ 173 h 1391"/>
                <a:gd name="T16" fmla="*/ 542 w 4782"/>
                <a:gd name="T17" fmla="*/ 122 h 1391"/>
                <a:gd name="T18" fmla="*/ 604 w 4782"/>
                <a:gd name="T19" fmla="*/ 78 h 1391"/>
                <a:gd name="T20" fmla="*/ 634 w 4782"/>
                <a:gd name="T21" fmla="*/ 60 h 1391"/>
                <a:gd name="T22" fmla="*/ 665 w 4782"/>
                <a:gd name="T23" fmla="*/ 44 h 1391"/>
                <a:gd name="T24" fmla="*/ 697 w 4782"/>
                <a:gd name="T25" fmla="*/ 30 h 1391"/>
                <a:gd name="T26" fmla="*/ 729 w 4782"/>
                <a:gd name="T27" fmla="*/ 19 h 1391"/>
                <a:gd name="T28" fmla="*/ 761 w 4782"/>
                <a:gd name="T29" fmla="*/ 10 h 1391"/>
                <a:gd name="T30" fmla="*/ 792 w 4782"/>
                <a:gd name="T31" fmla="*/ 4 h 1391"/>
                <a:gd name="T32" fmla="*/ 824 w 4782"/>
                <a:gd name="T33" fmla="*/ 1 h 1391"/>
                <a:gd name="T34" fmla="*/ 856 w 4782"/>
                <a:gd name="T35" fmla="*/ 0 h 1391"/>
                <a:gd name="T36" fmla="*/ 889 w 4782"/>
                <a:gd name="T37" fmla="*/ 1 h 1391"/>
                <a:gd name="T38" fmla="*/ 920 w 4782"/>
                <a:gd name="T39" fmla="*/ 6 h 1391"/>
                <a:gd name="T40" fmla="*/ 985 w 4782"/>
                <a:gd name="T41" fmla="*/ 19 h 1391"/>
                <a:gd name="T42" fmla="*/ 1052 w 4782"/>
                <a:gd name="T43" fmla="*/ 42 h 1391"/>
                <a:gd name="T44" fmla="*/ 1118 w 4782"/>
                <a:gd name="T45" fmla="*/ 71 h 1391"/>
                <a:gd name="T46" fmla="*/ 1186 w 4782"/>
                <a:gd name="T47" fmla="*/ 108 h 1391"/>
                <a:gd name="T48" fmla="*/ 1254 w 4782"/>
                <a:gd name="T49" fmla="*/ 151 h 1391"/>
                <a:gd name="T50" fmla="*/ 1322 w 4782"/>
                <a:gd name="T51" fmla="*/ 200 h 1391"/>
                <a:gd name="T52" fmla="*/ 1391 w 4782"/>
                <a:gd name="T53" fmla="*/ 253 h 1391"/>
                <a:gd name="T54" fmla="*/ 1461 w 4782"/>
                <a:gd name="T55" fmla="*/ 312 h 1391"/>
                <a:gd name="T56" fmla="*/ 1532 w 4782"/>
                <a:gd name="T57" fmla="*/ 374 h 1391"/>
                <a:gd name="T58" fmla="*/ 1603 w 4782"/>
                <a:gd name="T59" fmla="*/ 437 h 1391"/>
                <a:gd name="T60" fmla="*/ 1674 w 4782"/>
                <a:gd name="T61" fmla="*/ 505 h 1391"/>
                <a:gd name="T62" fmla="*/ 1818 w 4782"/>
                <a:gd name="T63" fmla="*/ 643 h 1391"/>
                <a:gd name="T64" fmla="*/ 1966 w 4782"/>
                <a:gd name="T65" fmla="*/ 783 h 1391"/>
                <a:gd name="T66" fmla="*/ 2116 w 4782"/>
                <a:gd name="T67" fmla="*/ 919 h 1391"/>
                <a:gd name="T68" fmla="*/ 2193 w 4782"/>
                <a:gd name="T69" fmla="*/ 984 h 1391"/>
                <a:gd name="T70" fmla="*/ 2268 w 4782"/>
                <a:gd name="T71" fmla="*/ 1044 h 1391"/>
                <a:gd name="T72" fmla="*/ 2347 w 4782"/>
                <a:gd name="T73" fmla="*/ 1103 h 1391"/>
                <a:gd name="T74" fmla="*/ 2424 w 4782"/>
                <a:gd name="T75" fmla="*/ 1157 h 1391"/>
                <a:gd name="T76" fmla="*/ 2502 w 4782"/>
                <a:gd name="T77" fmla="*/ 1206 h 1391"/>
                <a:gd name="T78" fmla="*/ 2581 w 4782"/>
                <a:gd name="T79" fmla="*/ 1249 h 1391"/>
                <a:gd name="T80" fmla="*/ 2661 w 4782"/>
                <a:gd name="T81" fmla="*/ 1287 h 1391"/>
                <a:gd name="T82" fmla="*/ 2741 w 4782"/>
                <a:gd name="T83" fmla="*/ 1317 h 1391"/>
                <a:gd name="T84" fmla="*/ 2822 w 4782"/>
                <a:gd name="T85" fmla="*/ 1343 h 1391"/>
                <a:gd name="T86" fmla="*/ 2904 w 4782"/>
                <a:gd name="T87" fmla="*/ 1363 h 1391"/>
                <a:gd name="T88" fmla="*/ 2985 w 4782"/>
                <a:gd name="T89" fmla="*/ 1378 h 1391"/>
                <a:gd name="T90" fmla="*/ 3068 w 4782"/>
                <a:gd name="T91" fmla="*/ 1387 h 1391"/>
                <a:gd name="T92" fmla="*/ 3150 w 4782"/>
                <a:gd name="T93" fmla="*/ 1391 h 1391"/>
                <a:gd name="T94" fmla="*/ 3234 w 4782"/>
                <a:gd name="T95" fmla="*/ 1390 h 1391"/>
                <a:gd name="T96" fmla="*/ 3317 w 4782"/>
                <a:gd name="T97" fmla="*/ 1385 h 1391"/>
                <a:gd name="T98" fmla="*/ 3402 w 4782"/>
                <a:gd name="T99" fmla="*/ 1378 h 1391"/>
                <a:gd name="T100" fmla="*/ 3486 w 4782"/>
                <a:gd name="T101" fmla="*/ 1364 h 1391"/>
                <a:gd name="T102" fmla="*/ 3571 w 4782"/>
                <a:gd name="T103" fmla="*/ 1347 h 1391"/>
                <a:gd name="T104" fmla="*/ 3657 w 4782"/>
                <a:gd name="T105" fmla="*/ 1328 h 1391"/>
                <a:gd name="T106" fmla="*/ 3741 w 4782"/>
                <a:gd name="T107" fmla="*/ 1305 h 1391"/>
                <a:gd name="T108" fmla="*/ 3827 w 4782"/>
                <a:gd name="T109" fmla="*/ 1280 h 1391"/>
                <a:gd name="T110" fmla="*/ 3913 w 4782"/>
                <a:gd name="T111" fmla="*/ 1251 h 1391"/>
                <a:gd name="T112" fmla="*/ 4087 w 4782"/>
                <a:gd name="T113" fmla="*/ 1188 h 1391"/>
                <a:gd name="T114" fmla="*/ 4260 w 4782"/>
                <a:gd name="T115" fmla="*/ 1115 h 1391"/>
                <a:gd name="T116" fmla="*/ 4434 w 4782"/>
                <a:gd name="T117" fmla="*/ 1038 h 1391"/>
                <a:gd name="T118" fmla="*/ 4782 w 4782"/>
                <a:gd name="T119" fmla="*/ 872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82" h="1391">
                  <a:moveTo>
                    <a:pt x="0" y="760"/>
                  </a:moveTo>
                  <a:lnTo>
                    <a:pt x="119" y="596"/>
                  </a:lnTo>
                  <a:lnTo>
                    <a:pt x="178" y="516"/>
                  </a:lnTo>
                  <a:lnTo>
                    <a:pt x="238" y="439"/>
                  </a:lnTo>
                  <a:lnTo>
                    <a:pt x="299" y="365"/>
                  </a:lnTo>
                  <a:lnTo>
                    <a:pt x="359" y="296"/>
                  </a:lnTo>
                  <a:lnTo>
                    <a:pt x="419" y="231"/>
                  </a:lnTo>
                  <a:lnTo>
                    <a:pt x="480" y="173"/>
                  </a:lnTo>
                  <a:lnTo>
                    <a:pt x="542" y="122"/>
                  </a:lnTo>
                  <a:lnTo>
                    <a:pt x="604" y="78"/>
                  </a:lnTo>
                  <a:lnTo>
                    <a:pt x="634" y="60"/>
                  </a:lnTo>
                  <a:lnTo>
                    <a:pt x="665" y="44"/>
                  </a:lnTo>
                  <a:lnTo>
                    <a:pt x="697" y="30"/>
                  </a:lnTo>
                  <a:lnTo>
                    <a:pt x="729" y="19"/>
                  </a:lnTo>
                  <a:lnTo>
                    <a:pt x="761" y="10"/>
                  </a:lnTo>
                  <a:lnTo>
                    <a:pt x="792" y="4"/>
                  </a:lnTo>
                  <a:lnTo>
                    <a:pt x="824" y="1"/>
                  </a:lnTo>
                  <a:lnTo>
                    <a:pt x="856" y="0"/>
                  </a:lnTo>
                  <a:lnTo>
                    <a:pt x="889" y="1"/>
                  </a:lnTo>
                  <a:lnTo>
                    <a:pt x="920" y="6"/>
                  </a:lnTo>
                  <a:lnTo>
                    <a:pt x="985" y="19"/>
                  </a:lnTo>
                  <a:lnTo>
                    <a:pt x="1052" y="42"/>
                  </a:lnTo>
                  <a:lnTo>
                    <a:pt x="1118" y="71"/>
                  </a:lnTo>
                  <a:lnTo>
                    <a:pt x="1186" y="108"/>
                  </a:lnTo>
                  <a:lnTo>
                    <a:pt x="1254" y="151"/>
                  </a:lnTo>
                  <a:lnTo>
                    <a:pt x="1322" y="200"/>
                  </a:lnTo>
                  <a:lnTo>
                    <a:pt x="1391" y="253"/>
                  </a:lnTo>
                  <a:lnTo>
                    <a:pt x="1461" y="312"/>
                  </a:lnTo>
                  <a:lnTo>
                    <a:pt x="1532" y="374"/>
                  </a:lnTo>
                  <a:lnTo>
                    <a:pt x="1603" y="437"/>
                  </a:lnTo>
                  <a:lnTo>
                    <a:pt x="1674" y="505"/>
                  </a:lnTo>
                  <a:lnTo>
                    <a:pt x="1818" y="643"/>
                  </a:lnTo>
                  <a:lnTo>
                    <a:pt x="1966" y="783"/>
                  </a:lnTo>
                  <a:lnTo>
                    <a:pt x="2116" y="919"/>
                  </a:lnTo>
                  <a:lnTo>
                    <a:pt x="2193" y="984"/>
                  </a:lnTo>
                  <a:lnTo>
                    <a:pt x="2268" y="1044"/>
                  </a:lnTo>
                  <a:lnTo>
                    <a:pt x="2347" y="1103"/>
                  </a:lnTo>
                  <a:lnTo>
                    <a:pt x="2424" y="1157"/>
                  </a:lnTo>
                  <a:lnTo>
                    <a:pt x="2502" y="1206"/>
                  </a:lnTo>
                  <a:lnTo>
                    <a:pt x="2581" y="1249"/>
                  </a:lnTo>
                  <a:lnTo>
                    <a:pt x="2661" y="1287"/>
                  </a:lnTo>
                  <a:lnTo>
                    <a:pt x="2741" y="1317"/>
                  </a:lnTo>
                  <a:lnTo>
                    <a:pt x="2822" y="1343"/>
                  </a:lnTo>
                  <a:lnTo>
                    <a:pt x="2904" y="1363"/>
                  </a:lnTo>
                  <a:lnTo>
                    <a:pt x="2985" y="1378"/>
                  </a:lnTo>
                  <a:lnTo>
                    <a:pt x="3068" y="1387"/>
                  </a:lnTo>
                  <a:lnTo>
                    <a:pt x="3150" y="1391"/>
                  </a:lnTo>
                  <a:lnTo>
                    <a:pt x="3234" y="1390"/>
                  </a:lnTo>
                  <a:lnTo>
                    <a:pt x="3317" y="1385"/>
                  </a:lnTo>
                  <a:lnTo>
                    <a:pt x="3402" y="1378"/>
                  </a:lnTo>
                  <a:lnTo>
                    <a:pt x="3486" y="1364"/>
                  </a:lnTo>
                  <a:lnTo>
                    <a:pt x="3571" y="1347"/>
                  </a:lnTo>
                  <a:lnTo>
                    <a:pt x="3657" y="1328"/>
                  </a:lnTo>
                  <a:lnTo>
                    <a:pt x="3741" y="1305"/>
                  </a:lnTo>
                  <a:lnTo>
                    <a:pt x="3827" y="1280"/>
                  </a:lnTo>
                  <a:lnTo>
                    <a:pt x="3913" y="1251"/>
                  </a:lnTo>
                  <a:lnTo>
                    <a:pt x="4087" y="1188"/>
                  </a:lnTo>
                  <a:lnTo>
                    <a:pt x="4260" y="1115"/>
                  </a:lnTo>
                  <a:lnTo>
                    <a:pt x="4434" y="1038"/>
                  </a:lnTo>
                  <a:lnTo>
                    <a:pt x="4782" y="87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15"/>
            <p:cNvSpPr>
              <a:spLocks/>
            </p:cNvSpPr>
            <p:nvPr/>
          </p:nvSpPr>
          <p:spPr bwMode="auto">
            <a:xfrm>
              <a:off x="1044" y="3230"/>
              <a:ext cx="2391" cy="696"/>
            </a:xfrm>
            <a:custGeom>
              <a:avLst/>
              <a:gdLst>
                <a:gd name="T0" fmla="*/ 0 w 4782"/>
                <a:gd name="T1" fmla="*/ 631 h 1391"/>
                <a:gd name="T2" fmla="*/ 119 w 4782"/>
                <a:gd name="T3" fmla="*/ 795 h 1391"/>
                <a:gd name="T4" fmla="*/ 178 w 4782"/>
                <a:gd name="T5" fmla="*/ 875 h 1391"/>
                <a:gd name="T6" fmla="*/ 238 w 4782"/>
                <a:gd name="T7" fmla="*/ 952 h 1391"/>
                <a:gd name="T8" fmla="*/ 299 w 4782"/>
                <a:gd name="T9" fmla="*/ 1026 h 1391"/>
                <a:gd name="T10" fmla="*/ 359 w 4782"/>
                <a:gd name="T11" fmla="*/ 1095 h 1391"/>
                <a:gd name="T12" fmla="*/ 419 w 4782"/>
                <a:gd name="T13" fmla="*/ 1159 h 1391"/>
                <a:gd name="T14" fmla="*/ 480 w 4782"/>
                <a:gd name="T15" fmla="*/ 1218 h 1391"/>
                <a:gd name="T16" fmla="*/ 542 w 4782"/>
                <a:gd name="T17" fmla="*/ 1269 h 1391"/>
                <a:gd name="T18" fmla="*/ 604 w 4782"/>
                <a:gd name="T19" fmla="*/ 1313 h 1391"/>
                <a:gd name="T20" fmla="*/ 634 w 4782"/>
                <a:gd name="T21" fmla="*/ 1331 h 1391"/>
                <a:gd name="T22" fmla="*/ 665 w 4782"/>
                <a:gd name="T23" fmla="*/ 1346 h 1391"/>
                <a:gd name="T24" fmla="*/ 697 w 4782"/>
                <a:gd name="T25" fmla="*/ 1361 h 1391"/>
                <a:gd name="T26" fmla="*/ 729 w 4782"/>
                <a:gd name="T27" fmla="*/ 1372 h 1391"/>
                <a:gd name="T28" fmla="*/ 761 w 4782"/>
                <a:gd name="T29" fmla="*/ 1381 h 1391"/>
                <a:gd name="T30" fmla="*/ 792 w 4782"/>
                <a:gd name="T31" fmla="*/ 1387 h 1391"/>
                <a:gd name="T32" fmla="*/ 824 w 4782"/>
                <a:gd name="T33" fmla="*/ 1390 h 1391"/>
                <a:gd name="T34" fmla="*/ 856 w 4782"/>
                <a:gd name="T35" fmla="*/ 1391 h 1391"/>
                <a:gd name="T36" fmla="*/ 889 w 4782"/>
                <a:gd name="T37" fmla="*/ 1390 h 1391"/>
                <a:gd name="T38" fmla="*/ 920 w 4782"/>
                <a:gd name="T39" fmla="*/ 1385 h 1391"/>
                <a:gd name="T40" fmla="*/ 985 w 4782"/>
                <a:gd name="T41" fmla="*/ 1372 h 1391"/>
                <a:gd name="T42" fmla="*/ 1052 w 4782"/>
                <a:gd name="T43" fmla="*/ 1349 h 1391"/>
                <a:gd name="T44" fmla="*/ 1118 w 4782"/>
                <a:gd name="T45" fmla="*/ 1319 h 1391"/>
                <a:gd name="T46" fmla="*/ 1186 w 4782"/>
                <a:gd name="T47" fmla="*/ 1282 h 1391"/>
                <a:gd name="T48" fmla="*/ 1254 w 4782"/>
                <a:gd name="T49" fmla="*/ 1239 h 1391"/>
                <a:gd name="T50" fmla="*/ 1322 w 4782"/>
                <a:gd name="T51" fmla="*/ 1190 h 1391"/>
                <a:gd name="T52" fmla="*/ 1391 w 4782"/>
                <a:gd name="T53" fmla="*/ 1136 h 1391"/>
                <a:gd name="T54" fmla="*/ 1461 w 4782"/>
                <a:gd name="T55" fmla="*/ 1079 h 1391"/>
                <a:gd name="T56" fmla="*/ 1532 w 4782"/>
                <a:gd name="T57" fmla="*/ 1017 h 1391"/>
                <a:gd name="T58" fmla="*/ 1603 w 4782"/>
                <a:gd name="T59" fmla="*/ 952 h 1391"/>
                <a:gd name="T60" fmla="*/ 1674 w 4782"/>
                <a:gd name="T61" fmla="*/ 886 h 1391"/>
                <a:gd name="T62" fmla="*/ 1818 w 4782"/>
                <a:gd name="T63" fmla="*/ 747 h 1391"/>
                <a:gd name="T64" fmla="*/ 1966 w 4782"/>
                <a:gd name="T65" fmla="*/ 608 h 1391"/>
                <a:gd name="T66" fmla="*/ 2116 w 4782"/>
                <a:gd name="T67" fmla="*/ 472 h 1391"/>
                <a:gd name="T68" fmla="*/ 2193 w 4782"/>
                <a:gd name="T69" fmla="*/ 407 h 1391"/>
                <a:gd name="T70" fmla="*/ 2268 w 4782"/>
                <a:gd name="T71" fmla="*/ 345 h 1391"/>
                <a:gd name="T72" fmla="*/ 2347 w 4782"/>
                <a:gd name="T73" fmla="*/ 288 h 1391"/>
                <a:gd name="T74" fmla="*/ 2424 w 4782"/>
                <a:gd name="T75" fmla="*/ 234 h 1391"/>
                <a:gd name="T76" fmla="*/ 2502 w 4782"/>
                <a:gd name="T77" fmla="*/ 185 h 1391"/>
                <a:gd name="T78" fmla="*/ 2581 w 4782"/>
                <a:gd name="T79" fmla="*/ 142 h 1391"/>
                <a:gd name="T80" fmla="*/ 2661 w 4782"/>
                <a:gd name="T81" fmla="*/ 104 h 1391"/>
                <a:gd name="T82" fmla="*/ 2741 w 4782"/>
                <a:gd name="T83" fmla="*/ 72 h 1391"/>
                <a:gd name="T84" fmla="*/ 2822 w 4782"/>
                <a:gd name="T85" fmla="*/ 48 h 1391"/>
                <a:gd name="T86" fmla="*/ 2904 w 4782"/>
                <a:gd name="T87" fmla="*/ 28 h 1391"/>
                <a:gd name="T88" fmla="*/ 2985 w 4782"/>
                <a:gd name="T89" fmla="*/ 13 h 1391"/>
                <a:gd name="T90" fmla="*/ 3068 w 4782"/>
                <a:gd name="T91" fmla="*/ 4 h 1391"/>
                <a:gd name="T92" fmla="*/ 3150 w 4782"/>
                <a:gd name="T93" fmla="*/ 0 h 1391"/>
                <a:gd name="T94" fmla="*/ 3234 w 4782"/>
                <a:gd name="T95" fmla="*/ 0 h 1391"/>
                <a:gd name="T96" fmla="*/ 3317 w 4782"/>
                <a:gd name="T97" fmla="*/ 4 h 1391"/>
                <a:gd name="T98" fmla="*/ 3402 w 4782"/>
                <a:gd name="T99" fmla="*/ 13 h 1391"/>
                <a:gd name="T100" fmla="*/ 3486 w 4782"/>
                <a:gd name="T101" fmla="*/ 27 h 1391"/>
                <a:gd name="T102" fmla="*/ 3571 w 4782"/>
                <a:gd name="T103" fmla="*/ 42 h 1391"/>
                <a:gd name="T104" fmla="*/ 3657 w 4782"/>
                <a:gd name="T105" fmla="*/ 62 h 1391"/>
                <a:gd name="T106" fmla="*/ 3741 w 4782"/>
                <a:gd name="T107" fmla="*/ 86 h 1391"/>
                <a:gd name="T108" fmla="*/ 3827 w 4782"/>
                <a:gd name="T109" fmla="*/ 111 h 1391"/>
                <a:gd name="T110" fmla="*/ 3913 w 4782"/>
                <a:gd name="T111" fmla="*/ 140 h 1391"/>
                <a:gd name="T112" fmla="*/ 4087 w 4782"/>
                <a:gd name="T113" fmla="*/ 203 h 1391"/>
                <a:gd name="T114" fmla="*/ 4260 w 4782"/>
                <a:gd name="T115" fmla="*/ 276 h 1391"/>
                <a:gd name="T116" fmla="*/ 4434 w 4782"/>
                <a:gd name="T117" fmla="*/ 353 h 1391"/>
                <a:gd name="T118" fmla="*/ 4782 w 4782"/>
                <a:gd name="T119" fmla="*/ 517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82" h="1391">
                  <a:moveTo>
                    <a:pt x="0" y="631"/>
                  </a:moveTo>
                  <a:lnTo>
                    <a:pt x="119" y="795"/>
                  </a:lnTo>
                  <a:lnTo>
                    <a:pt x="178" y="875"/>
                  </a:lnTo>
                  <a:lnTo>
                    <a:pt x="238" y="952"/>
                  </a:lnTo>
                  <a:lnTo>
                    <a:pt x="299" y="1026"/>
                  </a:lnTo>
                  <a:lnTo>
                    <a:pt x="359" y="1095"/>
                  </a:lnTo>
                  <a:lnTo>
                    <a:pt x="419" y="1159"/>
                  </a:lnTo>
                  <a:lnTo>
                    <a:pt x="480" y="1218"/>
                  </a:lnTo>
                  <a:lnTo>
                    <a:pt x="542" y="1269"/>
                  </a:lnTo>
                  <a:lnTo>
                    <a:pt x="604" y="1313"/>
                  </a:lnTo>
                  <a:lnTo>
                    <a:pt x="634" y="1331"/>
                  </a:lnTo>
                  <a:lnTo>
                    <a:pt x="665" y="1346"/>
                  </a:lnTo>
                  <a:lnTo>
                    <a:pt x="697" y="1361"/>
                  </a:lnTo>
                  <a:lnTo>
                    <a:pt x="729" y="1372"/>
                  </a:lnTo>
                  <a:lnTo>
                    <a:pt x="761" y="1381"/>
                  </a:lnTo>
                  <a:lnTo>
                    <a:pt x="792" y="1387"/>
                  </a:lnTo>
                  <a:lnTo>
                    <a:pt x="824" y="1390"/>
                  </a:lnTo>
                  <a:lnTo>
                    <a:pt x="856" y="1391"/>
                  </a:lnTo>
                  <a:lnTo>
                    <a:pt x="889" y="1390"/>
                  </a:lnTo>
                  <a:lnTo>
                    <a:pt x="920" y="1385"/>
                  </a:lnTo>
                  <a:lnTo>
                    <a:pt x="985" y="1372"/>
                  </a:lnTo>
                  <a:lnTo>
                    <a:pt x="1052" y="1349"/>
                  </a:lnTo>
                  <a:lnTo>
                    <a:pt x="1118" y="1319"/>
                  </a:lnTo>
                  <a:lnTo>
                    <a:pt x="1186" y="1282"/>
                  </a:lnTo>
                  <a:lnTo>
                    <a:pt x="1254" y="1239"/>
                  </a:lnTo>
                  <a:lnTo>
                    <a:pt x="1322" y="1190"/>
                  </a:lnTo>
                  <a:lnTo>
                    <a:pt x="1391" y="1136"/>
                  </a:lnTo>
                  <a:lnTo>
                    <a:pt x="1461" y="1079"/>
                  </a:lnTo>
                  <a:lnTo>
                    <a:pt x="1532" y="1017"/>
                  </a:lnTo>
                  <a:lnTo>
                    <a:pt x="1603" y="952"/>
                  </a:lnTo>
                  <a:lnTo>
                    <a:pt x="1674" y="886"/>
                  </a:lnTo>
                  <a:lnTo>
                    <a:pt x="1818" y="747"/>
                  </a:lnTo>
                  <a:lnTo>
                    <a:pt x="1966" y="608"/>
                  </a:lnTo>
                  <a:lnTo>
                    <a:pt x="2116" y="472"/>
                  </a:lnTo>
                  <a:lnTo>
                    <a:pt x="2193" y="407"/>
                  </a:lnTo>
                  <a:lnTo>
                    <a:pt x="2268" y="345"/>
                  </a:lnTo>
                  <a:lnTo>
                    <a:pt x="2347" y="288"/>
                  </a:lnTo>
                  <a:lnTo>
                    <a:pt x="2424" y="234"/>
                  </a:lnTo>
                  <a:lnTo>
                    <a:pt x="2502" y="185"/>
                  </a:lnTo>
                  <a:lnTo>
                    <a:pt x="2581" y="142"/>
                  </a:lnTo>
                  <a:lnTo>
                    <a:pt x="2661" y="104"/>
                  </a:lnTo>
                  <a:lnTo>
                    <a:pt x="2741" y="72"/>
                  </a:lnTo>
                  <a:lnTo>
                    <a:pt x="2822" y="48"/>
                  </a:lnTo>
                  <a:lnTo>
                    <a:pt x="2904" y="28"/>
                  </a:lnTo>
                  <a:lnTo>
                    <a:pt x="2985" y="13"/>
                  </a:lnTo>
                  <a:lnTo>
                    <a:pt x="3068" y="4"/>
                  </a:lnTo>
                  <a:lnTo>
                    <a:pt x="3150" y="0"/>
                  </a:lnTo>
                  <a:lnTo>
                    <a:pt x="3234" y="0"/>
                  </a:lnTo>
                  <a:lnTo>
                    <a:pt x="3317" y="4"/>
                  </a:lnTo>
                  <a:lnTo>
                    <a:pt x="3402" y="13"/>
                  </a:lnTo>
                  <a:lnTo>
                    <a:pt x="3486" y="27"/>
                  </a:lnTo>
                  <a:lnTo>
                    <a:pt x="3571" y="42"/>
                  </a:lnTo>
                  <a:lnTo>
                    <a:pt x="3657" y="62"/>
                  </a:lnTo>
                  <a:lnTo>
                    <a:pt x="3741" y="86"/>
                  </a:lnTo>
                  <a:lnTo>
                    <a:pt x="3827" y="111"/>
                  </a:lnTo>
                  <a:lnTo>
                    <a:pt x="3913" y="140"/>
                  </a:lnTo>
                  <a:lnTo>
                    <a:pt x="4087" y="203"/>
                  </a:lnTo>
                  <a:lnTo>
                    <a:pt x="4260" y="276"/>
                  </a:lnTo>
                  <a:lnTo>
                    <a:pt x="4434" y="353"/>
                  </a:lnTo>
                  <a:lnTo>
                    <a:pt x="4782" y="5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16"/>
            <p:cNvSpPr>
              <a:spLocks noChangeShapeType="1"/>
            </p:cNvSpPr>
            <p:nvPr/>
          </p:nvSpPr>
          <p:spPr bwMode="auto">
            <a:xfrm flipV="1">
              <a:off x="6177" y="2280"/>
              <a:ext cx="177" cy="1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17"/>
            <p:cNvSpPr>
              <a:spLocks noChangeShapeType="1"/>
            </p:cNvSpPr>
            <p:nvPr/>
          </p:nvSpPr>
          <p:spPr bwMode="auto">
            <a:xfrm flipV="1">
              <a:off x="6169" y="2314"/>
              <a:ext cx="291" cy="29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18"/>
            <p:cNvSpPr>
              <a:spLocks noChangeShapeType="1"/>
            </p:cNvSpPr>
            <p:nvPr/>
          </p:nvSpPr>
          <p:spPr bwMode="auto">
            <a:xfrm flipV="1">
              <a:off x="6211" y="2357"/>
              <a:ext cx="347" cy="34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19"/>
            <p:cNvSpPr>
              <a:spLocks noChangeShapeType="1"/>
            </p:cNvSpPr>
            <p:nvPr/>
          </p:nvSpPr>
          <p:spPr bwMode="auto">
            <a:xfrm flipV="1">
              <a:off x="6273" y="2419"/>
              <a:ext cx="362" cy="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20"/>
            <p:cNvSpPr>
              <a:spLocks noChangeShapeType="1"/>
            </p:cNvSpPr>
            <p:nvPr/>
          </p:nvSpPr>
          <p:spPr bwMode="auto">
            <a:xfrm flipV="1">
              <a:off x="6364" y="2519"/>
              <a:ext cx="312" cy="3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21"/>
            <p:cNvSpPr>
              <a:spLocks noChangeShapeType="1"/>
            </p:cNvSpPr>
            <p:nvPr/>
          </p:nvSpPr>
          <p:spPr bwMode="auto">
            <a:xfrm flipV="1">
              <a:off x="6504" y="2716"/>
              <a:ext cx="115" cy="11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22"/>
            <p:cNvSpPr>
              <a:spLocks noChangeShapeType="1"/>
            </p:cNvSpPr>
            <p:nvPr/>
          </p:nvSpPr>
          <p:spPr bwMode="auto">
            <a:xfrm flipV="1">
              <a:off x="6163" y="2290"/>
              <a:ext cx="227" cy="22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23"/>
            <p:cNvSpPr>
              <a:spLocks noChangeShapeType="1"/>
            </p:cNvSpPr>
            <p:nvPr/>
          </p:nvSpPr>
          <p:spPr bwMode="auto">
            <a:xfrm flipV="1">
              <a:off x="6180" y="2327"/>
              <a:ext cx="314" cy="31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24"/>
            <p:cNvSpPr>
              <a:spLocks noChangeShapeType="1"/>
            </p:cNvSpPr>
            <p:nvPr/>
          </p:nvSpPr>
          <p:spPr bwMode="auto">
            <a:xfrm flipV="1">
              <a:off x="6229" y="2375"/>
              <a:ext cx="357" cy="3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25"/>
            <p:cNvSpPr>
              <a:spLocks noChangeShapeType="1"/>
            </p:cNvSpPr>
            <p:nvPr/>
          </p:nvSpPr>
          <p:spPr bwMode="auto">
            <a:xfrm flipV="1">
              <a:off x="6298" y="2446"/>
              <a:ext cx="357" cy="35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26"/>
            <p:cNvSpPr>
              <a:spLocks noChangeShapeType="1"/>
            </p:cNvSpPr>
            <p:nvPr/>
          </p:nvSpPr>
          <p:spPr bwMode="auto">
            <a:xfrm flipV="1">
              <a:off x="6411" y="2568"/>
              <a:ext cx="263" cy="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27"/>
            <p:cNvSpPr>
              <a:spLocks noChangeShapeType="1"/>
            </p:cNvSpPr>
            <p:nvPr/>
          </p:nvSpPr>
          <p:spPr bwMode="auto">
            <a:xfrm>
              <a:off x="3435" y="2831"/>
              <a:ext cx="4169"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28"/>
            <p:cNvSpPr>
              <a:spLocks noChangeShapeType="1"/>
            </p:cNvSpPr>
            <p:nvPr/>
          </p:nvSpPr>
          <p:spPr bwMode="auto">
            <a:xfrm flipV="1">
              <a:off x="4279" y="1685"/>
              <a:ext cx="53" cy="5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29"/>
            <p:cNvSpPr>
              <a:spLocks noChangeShapeType="1"/>
            </p:cNvSpPr>
            <p:nvPr/>
          </p:nvSpPr>
          <p:spPr bwMode="auto">
            <a:xfrm flipV="1">
              <a:off x="4323" y="1685"/>
              <a:ext cx="87"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30"/>
            <p:cNvSpPr>
              <a:spLocks noChangeShapeType="1"/>
            </p:cNvSpPr>
            <p:nvPr/>
          </p:nvSpPr>
          <p:spPr bwMode="auto">
            <a:xfrm flipV="1">
              <a:off x="4400"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31"/>
            <p:cNvSpPr>
              <a:spLocks noChangeShapeType="1"/>
            </p:cNvSpPr>
            <p:nvPr/>
          </p:nvSpPr>
          <p:spPr bwMode="auto">
            <a:xfrm flipV="1">
              <a:off x="4478"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32"/>
            <p:cNvSpPr>
              <a:spLocks noChangeShapeType="1"/>
            </p:cNvSpPr>
            <p:nvPr/>
          </p:nvSpPr>
          <p:spPr bwMode="auto">
            <a:xfrm flipV="1">
              <a:off x="4556"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33"/>
            <p:cNvSpPr>
              <a:spLocks noChangeShapeType="1"/>
            </p:cNvSpPr>
            <p:nvPr/>
          </p:nvSpPr>
          <p:spPr bwMode="auto">
            <a:xfrm flipV="1">
              <a:off x="4633"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34"/>
            <p:cNvSpPr>
              <a:spLocks noChangeShapeType="1"/>
            </p:cNvSpPr>
            <p:nvPr/>
          </p:nvSpPr>
          <p:spPr bwMode="auto">
            <a:xfrm flipV="1">
              <a:off x="4711"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35"/>
            <p:cNvSpPr>
              <a:spLocks noChangeShapeType="1"/>
            </p:cNvSpPr>
            <p:nvPr/>
          </p:nvSpPr>
          <p:spPr bwMode="auto">
            <a:xfrm flipV="1">
              <a:off x="4790" y="1685"/>
              <a:ext cx="87"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36"/>
            <p:cNvSpPr>
              <a:spLocks noChangeShapeType="1"/>
            </p:cNvSpPr>
            <p:nvPr/>
          </p:nvSpPr>
          <p:spPr bwMode="auto">
            <a:xfrm flipV="1">
              <a:off x="4867"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37"/>
            <p:cNvSpPr>
              <a:spLocks noChangeShapeType="1"/>
            </p:cNvSpPr>
            <p:nvPr/>
          </p:nvSpPr>
          <p:spPr bwMode="auto">
            <a:xfrm flipV="1">
              <a:off x="4945"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38"/>
            <p:cNvSpPr>
              <a:spLocks noChangeShapeType="1"/>
            </p:cNvSpPr>
            <p:nvPr/>
          </p:nvSpPr>
          <p:spPr bwMode="auto">
            <a:xfrm flipV="1">
              <a:off x="5023"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39"/>
            <p:cNvSpPr>
              <a:spLocks noChangeShapeType="1"/>
            </p:cNvSpPr>
            <p:nvPr/>
          </p:nvSpPr>
          <p:spPr bwMode="auto">
            <a:xfrm flipV="1">
              <a:off x="5101"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40"/>
            <p:cNvSpPr>
              <a:spLocks noChangeShapeType="1"/>
            </p:cNvSpPr>
            <p:nvPr/>
          </p:nvSpPr>
          <p:spPr bwMode="auto">
            <a:xfrm flipV="1">
              <a:off x="5179"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41"/>
            <p:cNvSpPr>
              <a:spLocks noChangeShapeType="1"/>
            </p:cNvSpPr>
            <p:nvPr/>
          </p:nvSpPr>
          <p:spPr bwMode="auto">
            <a:xfrm flipV="1">
              <a:off x="5257"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142"/>
            <p:cNvSpPr>
              <a:spLocks noChangeShapeType="1"/>
            </p:cNvSpPr>
            <p:nvPr/>
          </p:nvSpPr>
          <p:spPr bwMode="auto">
            <a:xfrm flipV="1">
              <a:off x="5335"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143"/>
            <p:cNvSpPr>
              <a:spLocks noChangeShapeType="1"/>
            </p:cNvSpPr>
            <p:nvPr/>
          </p:nvSpPr>
          <p:spPr bwMode="auto">
            <a:xfrm flipV="1">
              <a:off x="5412"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144"/>
            <p:cNvSpPr>
              <a:spLocks noChangeShapeType="1"/>
            </p:cNvSpPr>
            <p:nvPr/>
          </p:nvSpPr>
          <p:spPr bwMode="auto">
            <a:xfrm flipV="1">
              <a:off x="5490"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145"/>
            <p:cNvSpPr>
              <a:spLocks noChangeShapeType="1"/>
            </p:cNvSpPr>
            <p:nvPr/>
          </p:nvSpPr>
          <p:spPr bwMode="auto">
            <a:xfrm flipV="1">
              <a:off x="5568"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146"/>
            <p:cNvSpPr>
              <a:spLocks noChangeShapeType="1"/>
            </p:cNvSpPr>
            <p:nvPr/>
          </p:nvSpPr>
          <p:spPr bwMode="auto">
            <a:xfrm flipV="1">
              <a:off x="5646"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147"/>
            <p:cNvSpPr>
              <a:spLocks noChangeShapeType="1"/>
            </p:cNvSpPr>
            <p:nvPr/>
          </p:nvSpPr>
          <p:spPr bwMode="auto">
            <a:xfrm flipV="1">
              <a:off x="5724"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148"/>
            <p:cNvSpPr>
              <a:spLocks noChangeShapeType="1"/>
            </p:cNvSpPr>
            <p:nvPr/>
          </p:nvSpPr>
          <p:spPr bwMode="auto">
            <a:xfrm flipV="1">
              <a:off x="5802"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149"/>
            <p:cNvSpPr>
              <a:spLocks noChangeShapeType="1"/>
            </p:cNvSpPr>
            <p:nvPr/>
          </p:nvSpPr>
          <p:spPr bwMode="auto">
            <a:xfrm flipV="1">
              <a:off x="5879"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150"/>
            <p:cNvSpPr>
              <a:spLocks noChangeShapeType="1"/>
            </p:cNvSpPr>
            <p:nvPr/>
          </p:nvSpPr>
          <p:spPr bwMode="auto">
            <a:xfrm flipV="1">
              <a:off x="5957"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151"/>
            <p:cNvSpPr>
              <a:spLocks noChangeShapeType="1"/>
            </p:cNvSpPr>
            <p:nvPr/>
          </p:nvSpPr>
          <p:spPr bwMode="auto">
            <a:xfrm flipV="1">
              <a:off x="6036" y="1685"/>
              <a:ext cx="87"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152"/>
            <p:cNvSpPr>
              <a:spLocks noChangeShapeType="1"/>
            </p:cNvSpPr>
            <p:nvPr/>
          </p:nvSpPr>
          <p:spPr bwMode="auto">
            <a:xfrm flipV="1">
              <a:off x="6113"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153"/>
            <p:cNvSpPr>
              <a:spLocks noChangeShapeType="1"/>
            </p:cNvSpPr>
            <p:nvPr/>
          </p:nvSpPr>
          <p:spPr bwMode="auto">
            <a:xfrm flipV="1">
              <a:off x="6191"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54"/>
            <p:cNvSpPr>
              <a:spLocks noChangeShapeType="1"/>
            </p:cNvSpPr>
            <p:nvPr/>
          </p:nvSpPr>
          <p:spPr bwMode="auto">
            <a:xfrm flipV="1">
              <a:off x="6269"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155"/>
            <p:cNvSpPr>
              <a:spLocks noChangeShapeType="1"/>
            </p:cNvSpPr>
            <p:nvPr/>
          </p:nvSpPr>
          <p:spPr bwMode="auto">
            <a:xfrm flipV="1">
              <a:off x="6346"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156"/>
            <p:cNvSpPr>
              <a:spLocks noChangeShapeType="1"/>
            </p:cNvSpPr>
            <p:nvPr/>
          </p:nvSpPr>
          <p:spPr bwMode="auto">
            <a:xfrm flipV="1">
              <a:off x="6425" y="1757"/>
              <a:ext cx="16" cy="1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157"/>
            <p:cNvSpPr>
              <a:spLocks noChangeShapeType="1"/>
            </p:cNvSpPr>
            <p:nvPr/>
          </p:nvSpPr>
          <p:spPr bwMode="auto">
            <a:xfrm flipH="1" flipV="1">
              <a:off x="4279" y="1714"/>
              <a:ext cx="59" cy="5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158"/>
            <p:cNvSpPr>
              <a:spLocks noChangeShapeType="1"/>
            </p:cNvSpPr>
            <p:nvPr/>
          </p:nvSpPr>
          <p:spPr bwMode="auto">
            <a:xfrm flipH="1" flipV="1">
              <a:off x="4328" y="1685"/>
              <a:ext cx="87"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59"/>
            <p:cNvSpPr>
              <a:spLocks noChangeShapeType="1"/>
            </p:cNvSpPr>
            <p:nvPr/>
          </p:nvSpPr>
          <p:spPr bwMode="auto">
            <a:xfrm flipH="1" flipV="1">
              <a:off x="4406" y="1685"/>
              <a:ext cx="87"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60"/>
            <p:cNvSpPr>
              <a:spLocks noChangeShapeType="1"/>
            </p:cNvSpPr>
            <p:nvPr/>
          </p:nvSpPr>
          <p:spPr bwMode="auto">
            <a:xfrm flipH="1" flipV="1">
              <a:off x="4483"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161"/>
            <p:cNvSpPr>
              <a:spLocks noChangeShapeType="1"/>
            </p:cNvSpPr>
            <p:nvPr/>
          </p:nvSpPr>
          <p:spPr bwMode="auto">
            <a:xfrm flipH="1" flipV="1">
              <a:off x="4561"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162"/>
            <p:cNvSpPr>
              <a:spLocks noChangeShapeType="1"/>
            </p:cNvSpPr>
            <p:nvPr/>
          </p:nvSpPr>
          <p:spPr bwMode="auto">
            <a:xfrm flipH="1" flipV="1">
              <a:off x="4639"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Line 163"/>
            <p:cNvSpPr>
              <a:spLocks noChangeShapeType="1"/>
            </p:cNvSpPr>
            <p:nvPr/>
          </p:nvSpPr>
          <p:spPr bwMode="auto">
            <a:xfrm flipH="1" flipV="1">
              <a:off x="4716"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Line 164"/>
            <p:cNvSpPr>
              <a:spLocks noChangeShapeType="1"/>
            </p:cNvSpPr>
            <p:nvPr/>
          </p:nvSpPr>
          <p:spPr bwMode="auto">
            <a:xfrm flipH="1" flipV="1">
              <a:off x="4795"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165"/>
            <p:cNvSpPr>
              <a:spLocks noChangeShapeType="1"/>
            </p:cNvSpPr>
            <p:nvPr/>
          </p:nvSpPr>
          <p:spPr bwMode="auto">
            <a:xfrm flipH="1" flipV="1">
              <a:off x="4873"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166"/>
            <p:cNvSpPr>
              <a:spLocks noChangeShapeType="1"/>
            </p:cNvSpPr>
            <p:nvPr/>
          </p:nvSpPr>
          <p:spPr bwMode="auto">
            <a:xfrm flipH="1" flipV="1">
              <a:off x="4950"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167"/>
            <p:cNvSpPr>
              <a:spLocks noChangeShapeType="1"/>
            </p:cNvSpPr>
            <p:nvPr/>
          </p:nvSpPr>
          <p:spPr bwMode="auto">
            <a:xfrm flipH="1" flipV="1">
              <a:off x="5028"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168"/>
            <p:cNvSpPr>
              <a:spLocks noChangeShapeType="1"/>
            </p:cNvSpPr>
            <p:nvPr/>
          </p:nvSpPr>
          <p:spPr bwMode="auto">
            <a:xfrm flipH="1" flipV="1">
              <a:off x="5106"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Line 169"/>
            <p:cNvSpPr>
              <a:spLocks noChangeShapeType="1"/>
            </p:cNvSpPr>
            <p:nvPr/>
          </p:nvSpPr>
          <p:spPr bwMode="auto">
            <a:xfrm flipH="1" flipV="1">
              <a:off x="5184"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Line 170"/>
            <p:cNvSpPr>
              <a:spLocks noChangeShapeType="1"/>
            </p:cNvSpPr>
            <p:nvPr/>
          </p:nvSpPr>
          <p:spPr bwMode="auto">
            <a:xfrm flipH="1" flipV="1">
              <a:off x="5262"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Line 171"/>
            <p:cNvSpPr>
              <a:spLocks noChangeShapeType="1"/>
            </p:cNvSpPr>
            <p:nvPr/>
          </p:nvSpPr>
          <p:spPr bwMode="auto">
            <a:xfrm flipH="1" flipV="1">
              <a:off x="5340"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Line 172"/>
            <p:cNvSpPr>
              <a:spLocks noChangeShapeType="1"/>
            </p:cNvSpPr>
            <p:nvPr/>
          </p:nvSpPr>
          <p:spPr bwMode="auto">
            <a:xfrm flipH="1" flipV="1">
              <a:off x="5418"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173"/>
            <p:cNvSpPr>
              <a:spLocks noChangeShapeType="1"/>
            </p:cNvSpPr>
            <p:nvPr/>
          </p:nvSpPr>
          <p:spPr bwMode="auto">
            <a:xfrm flipH="1" flipV="1">
              <a:off x="5495"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174"/>
            <p:cNvSpPr>
              <a:spLocks noChangeShapeType="1"/>
            </p:cNvSpPr>
            <p:nvPr/>
          </p:nvSpPr>
          <p:spPr bwMode="auto">
            <a:xfrm flipH="1" flipV="1">
              <a:off x="5573"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175"/>
            <p:cNvSpPr>
              <a:spLocks noChangeShapeType="1"/>
            </p:cNvSpPr>
            <p:nvPr/>
          </p:nvSpPr>
          <p:spPr bwMode="auto">
            <a:xfrm flipH="1" flipV="1">
              <a:off x="5651"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176"/>
            <p:cNvSpPr>
              <a:spLocks noChangeShapeType="1"/>
            </p:cNvSpPr>
            <p:nvPr/>
          </p:nvSpPr>
          <p:spPr bwMode="auto">
            <a:xfrm flipH="1" flipV="1">
              <a:off x="5729"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177"/>
            <p:cNvSpPr>
              <a:spLocks noChangeShapeType="1"/>
            </p:cNvSpPr>
            <p:nvPr/>
          </p:nvSpPr>
          <p:spPr bwMode="auto">
            <a:xfrm flipH="1" flipV="1">
              <a:off x="5807"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178"/>
            <p:cNvSpPr>
              <a:spLocks noChangeShapeType="1"/>
            </p:cNvSpPr>
            <p:nvPr/>
          </p:nvSpPr>
          <p:spPr bwMode="auto">
            <a:xfrm flipH="1" flipV="1">
              <a:off x="5885"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179"/>
            <p:cNvSpPr>
              <a:spLocks noChangeShapeType="1"/>
            </p:cNvSpPr>
            <p:nvPr/>
          </p:nvSpPr>
          <p:spPr bwMode="auto">
            <a:xfrm flipH="1" flipV="1">
              <a:off x="5962"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180"/>
            <p:cNvSpPr>
              <a:spLocks noChangeShapeType="1"/>
            </p:cNvSpPr>
            <p:nvPr/>
          </p:nvSpPr>
          <p:spPr bwMode="auto">
            <a:xfrm flipH="1" flipV="1">
              <a:off x="6041" y="1685"/>
              <a:ext cx="87"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Line 181"/>
            <p:cNvSpPr>
              <a:spLocks noChangeShapeType="1"/>
            </p:cNvSpPr>
            <p:nvPr/>
          </p:nvSpPr>
          <p:spPr bwMode="auto">
            <a:xfrm flipH="1" flipV="1">
              <a:off x="6119"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Line 182"/>
            <p:cNvSpPr>
              <a:spLocks noChangeShapeType="1"/>
            </p:cNvSpPr>
            <p:nvPr/>
          </p:nvSpPr>
          <p:spPr bwMode="auto">
            <a:xfrm flipH="1" flipV="1">
              <a:off x="6196" y="1685"/>
              <a:ext cx="89"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183"/>
            <p:cNvSpPr>
              <a:spLocks noChangeShapeType="1"/>
            </p:cNvSpPr>
            <p:nvPr/>
          </p:nvSpPr>
          <p:spPr bwMode="auto">
            <a:xfrm flipH="1" flipV="1">
              <a:off x="6274"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184"/>
            <p:cNvSpPr>
              <a:spLocks noChangeShapeType="1"/>
            </p:cNvSpPr>
            <p:nvPr/>
          </p:nvSpPr>
          <p:spPr bwMode="auto">
            <a:xfrm flipH="1" flipV="1">
              <a:off x="6352" y="1685"/>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185"/>
            <p:cNvSpPr>
              <a:spLocks noChangeShapeType="1"/>
            </p:cNvSpPr>
            <p:nvPr/>
          </p:nvSpPr>
          <p:spPr bwMode="auto">
            <a:xfrm flipH="1" flipV="1">
              <a:off x="6430" y="1685"/>
              <a:ext cx="11" cy="1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186"/>
            <p:cNvSpPr>
              <a:spLocks noChangeShapeType="1"/>
            </p:cNvSpPr>
            <p:nvPr/>
          </p:nvSpPr>
          <p:spPr bwMode="auto">
            <a:xfrm>
              <a:off x="4279" y="1685"/>
              <a:ext cx="216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187"/>
            <p:cNvSpPr>
              <a:spLocks noChangeShapeType="1"/>
            </p:cNvSpPr>
            <p:nvPr/>
          </p:nvSpPr>
          <p:spPr bwMode="auto">
            <a:xfrm>
              <a:off x="4279" y="2831"/>
              <a:ext cx="216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188"/>
            <p:cNvSpPr>
              <a:spLocks noChangeShapeType="1"/>
            </p:cNvSpPr>
            <p:nvPr/>
          </p:nvSpPr>
          <p:spPr bwMode="auto">
            <a:xfrm>
              <a:off x="4279" y="1773"/>
              <a:ext cx="216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189"/>
            <p:cNvSpPr>
              <a:spLocks noChangeShapeType="1"/>
            </p:cNvSpPr>
            <p:nvPr/>
          </p:nvSpPr>
          <p:spPr bwMode="auto">
            <a:xfrm>
              <a:off x="4279" y="1685"/>
              <a:ext cx="0" cy="114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190"/>
            <p:cNvSpPr>
              <a:spLocks noChangeShapeType="1"/>
            </p:cNvSpPr>
            <p:nvPr/>
          </p:nvSpPr>
          <p:spPr bwMode="auto">
            <a:xfrm>
              <a:off x="3786" y="2258"/>
              <a:ext cx="3022"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1"/>
            <p:cNvSpPr>
              <a:spLocks/>
            </p:cNvSpPr>
            <p:nvPr/>
          </p:nvSpPr>
          <p:spPr bwMode="auto">
            <a:xfrm>
              <a:off x="6162" y="1685"/>
              <a:ext cx="515" cy="1170"/>
            </a:xfrm>
            <a:custGeom>
              <a:avLst/>
              <a:gdLst>
                <a:gd name="T0" fmla="*/ 558 w 1031"/>
                <a:gd name="T1" fmla="*/ 139 h 2341"/>
                <a:gd name="T2" fmla="*/ 551 w 1031"/>
                <a:gd name="T3" fmla="*/ 276 h 2341"/>
                <a:gd name="T4" fmla="*/ 530 w 1031"/>
                <a:gd name="T5" fmla="*/ 412 h 2341"/>
                <a:gd name="T6" fmla="*/ 500 w 1031"/>
                <a:gd name="T7" fmla="*/ 546 h 2341"/>
                <a:gd name="T8" fmla="*/ 459 w 1031"/>
                <a:gd name="T9" fmla="*/ 679 h 2341"/>
                <a:gd name="T10" fmla="*/ 409 w 1031"/>
                <a:gd name="T11" fmla="*/ 810 h 2341"/>
                <a:gd name="T12" fmla="*/ 352 w 1031"/>
                <a:gd name="T13" fmla="*/ 939 h 2341"/>
                <a:gd name="T14" fmla="*/ 285 w 1031"/>
                <a:gd name="T15" fmla="*/ 1067 h 2341"/>
                <a:gd name="T16" fmla="*/ 214 w 1031"/>
                <a:gd name="T17" fmla="*/ 1194 h 2341"/>
                <a:gd name="T18" fmla="*/ 104 w 1031"/>
                <a:gd name="T19" fmla="*/ 1382 h 2341"/>
                <a:gd name="T20" fmla="*/ 44 w 1031"/>
                <a:gd name="T21" fmla="*/ 1511 h 2341"/>
                <a:gd name="T22" fmla="*/ 21 w 1031"/>
                <a:gd name="T23" fmla="*/ 1575 h 2341"/>
                <a:gd name="T24" fmla="*/ 8 w 1031"/>
                <a:gd name="T25" fmla="*/ 1643 h 2341"/>
                <a:gd name="T26" fmla="*/ 0 w 1031"/>
                <a:gd name="T27" fmla="*/ 1711 h 2341"/>
                <a:gd name="T28" fmla="*/ 3 w 1031"/>
                <a:gd name="T29" fmla="*/ 1781 h 2341"/>
                <a:gd name="T30" fmla="*/ 18 w 1031"/>
                <a:gd name="T31" fmla="*/ 1853 h 2341"/>
                <a:gd name="T32" fmla="*/ 41 w 1031"/>
                <a:gd name="T33" fmla="*/ 1926 h 2341"/>
                <a:gd name="T34" fmla="*/ 74 w 1031"/>
                <a:gd name="T35" fmla="*/ 1997 h 2341"/>
                <a:gd name="T36" fmla="*/ 116 w 1031"/>
                <a:gd name="T37" fmla="*/ 2066 h 2341"/>
                <a:gd name="T38" fmla="*/ 163 w 1031"/>
                <a:gd name="T39" fmla="*/ 2129 h 2341"/>
                <a:gd name="T40" fmla="*/ 217 w 1031"/>
                <a:gd name="T41" fmla="*/ 2188 h 2341"/>
                <a:gd name="T42" fmla="*/ 276 w 1031"/>
                <a:gd name="T43" fmla="*/ 2240 h 2341"/>
                <a:gd name="T44" fmla="*/ 338 w 1031"/>
                <a:gd name="T45" fmla="*/ 2282 h 2341"/>
                <a:gd name="T46" fmla="*/ 403 w 1031"/>
                <a:gd name="T47" fmla="*/ 2315 h 2341"/>
                <a:gd name="T48" fmla="*/ 468 w 1031"/>
                <a:gd name="T49" fmla="*/ 2335 h 2341"/>
                <a:gd name="T50" fmla="*/ 534 w 1031"/>
                <a:gd name="T51" fmla="*/ 2341 h 2341"/>
                <a:gd name="T52" fmla="*/ 601 w 1031"/>
                <a:gd name="T53" fmla="*/ 2332 h 2341"/>
                <a:gd name="T54" fmla="*/ 664 w 1031"/>
                <a:gd name="T55" fmla="*/ 2309 h 2341"/>
                <a:gd name="T56" fmla="*/ 726 w 1031"/>
                <a:gd name="T57" fmla="*/ 2273 h 2341"/>
                <a:gd name="T58" fmla="*/ 783 w 1031"/>
                <a:gd name="T59" fmla="*/ 2226 h 2341"/>
                <a:gd name="T60" fmla="*/ 838 w 1031"/>
                <a:gd name="T61" fmla="*/ 2170 h 2341"/>
                <a:gd name="T62" fmla="*/ 887 w 1031"/>
                <a:gd name="T63" fmla="*/ 2105 h 2341"/>
                <a:gd name="T64" fmla="*/ 930 w 1031"/>
                <a:gd name="T65" fmla="*/ 2037 h 2341"/>
                <a:gd name="T66" fmla="*/ 966 w 1031"/>
                <a:gd name="T67" fmla="*/ 1965 h 2341"/>
                <a:gd name="T68" fmla="*/ 996 w 1031"/>
                <a:gd name="T69" fmla="*/ 1889 h 2341"/>
                <a:gd name="T70" fmla="*/ 1016 w 1031"/>
                <a:gd name="T71" fmla="*/ 1815 h 2341"/>
                <a:gd name="T72" fmla="*/ 1028 w 1031"/>
                <a:gd name="T73" fmla="*/ 1743 h 2341"/>
                <a:gd name="T74" fmla="*/ 1029 w 1031"/>
                <a:gd name="T75" fmla="*/ 1674 h 2341"/>
                <a:gd name="T76" fmla="*/ 1020 w 1031"/>
                <a:gd name="T77" fmla="*/ 1609 h 2341"/>
                <a:gd name="T78" fmla="*/ 1001 w 1031"/>
                <a:gd name="T79" fmla="*/ 1551 h 2341"/>
                <a:gd name="T80" fmla="*/ 970 w 1031"/>
                <a:gd name="T81" fmla="*/ 1498 h 2341"/>
                <a:gd name="T82" fmla="*/ 933 w 1031"/>
                <a:gd name="T83" fmla="*/ 1450 h 2341"/>
                <a:gd name="T84" fmla="*/ 886 w 1031"/>
                <a:gd name="T85" fmla="*/ 1406 h 2341"/>
                <a:gd name="T86" fmla="*/ 832 w 1031"/>
                <a:gd name="T87" fmla="*/ 1367 h 2341"/>
                <a:gd name="T88" fmla="*/ 770 w 1031"/>
                <a:gd name="T89" fmla="*/ 1332 h 2341"/>
                <a:gd name="T90" fmla="*/ 703 w 1031"/>
                <a:gd name="T91" fmla="*/ 1299 h 2341"/>
                <a:gd name="T92" fmla="*/ 555 w 1031"/>
                <a:gd name="T93" fmla="*/ 1242 h 2341"/>
                <a:gd name="T94" fmla="*/ 395 w 1031"/>
                <a:gd name="T95" fmla="*/ 1192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1" h="2341">
                  <a:moveTo>
                    <a:pt x="557" y="0"/>
                  </a:moveTo>
                  <a:lnTo>
                    <a:pt x="558" y="139"/>
                  </a:lnTo>
                  <a:lnTo>
                    <a:pt x="555" y="208"/>
                  </a:lnTo>
                  <a:lnTo>
                    <a:pt x="551" y="276"/>
                  </a:lnTo>
                  <a:lnTo>
                    <a:pt x="542" y="344"/>
                  </a:lnTo>
                  <a:lnTo>
                    <a:pt x="530" y="412"/>
                  </a:lnTo>
                  <a:lnTo>
                    <a:pt x="516" y="480"/>
                  </a:lnTo>
                  <a:lnTo>
                    <a:pt x="500" y="546"/>
                  </a:lnTo>
                  <a:lnTo>
                    <a:pt x="480" y="613"/>
                  </a:lnTo>
                  <a:lnTo>
                    <a:pt x="459" y="679"/>
                  </a:lnTo>
                  <a:lnTo>
                    <a:pt x="435" y="744"/>
                  </a:lnTo>
                  <a:lnTo>
                    <a:pt x="409" y="810"/>
                  </a:lnTo>
                  <a:lnTo>
                    <a:pt x="380" y="875"/>
                  </a:lnTo>
                  <a:lnTo>
                    <a:pt x="352" y="939"/>
                  </a:lnTo>
                  <a:lnTo>
                    <a:pt x="318" y="1003"/>
                  </a:lnTo>
                  <a:lnTo>
                    <a:pt x="285" y="1067"/>
                  </a:lnTo>
                  <a:lnTo>
                    <a:pt x="251" y="1130"/>
                  </a:lnTo>
                  <a:lnTo>
                    <a:pt x="214" y="1194"/>
                  </a:lnTo>
                  <a:lnTo>
                    <a:pt x="139" y="1319"/>
                  </a:lnTo>
                  <a:lnTo>
                    <a:pt x="104" y="1382"/>
                  </a:lnTo>
                  <a:lnTo>
                    <a:pt x="71" y="1446"/>
                  </a:lnTo>
                  <a:lnTo>
                    <a:pt x="44" y="1511"/>
                  </a:lnTo>
                  <a:lnTo>
                    <a:pt x="32" y="1544"/>
                  </a:lnTo>
                  <a:lnTo>
                    <a:pt x="21" y="1575"/>
                  </a:lnTo>
                  <a:lnTo>
                    <a:pt x="14" y="1609"/>
                  </a:lnTo>
                  <a:lnTo>
                    <a:pt x="8" y="1643"/>
                  </a:lnTo>
                  <a:lnTo>
                    <a:pt x="3" y="1677"/>
                  </a:lnTo>
                  <a:lnTo>
                    <a:pt x="0" y="1711"/>
                  </a:lnTo>
                  <a:lnTo>
                    <a:pt x="0" y="1746"/>
                  </a:lnTo>
                  <a:lnTo>
                    <a:pt x="3" y="1781"/>
                  </a:lnTo>
                  <a:lnTo>
                    <a:pt x="9" y="1817"/>
                  </a:lnTo>
                  <a:lnTo>
                    <a:pt x="18" y="1853"/>
                  </a:lnTo>
                  <a:lnTo>
                    <a:pt x="29" y="1889"/>
                  </a:lnTo>
                  <a:lnTo>
                    <a:pt x="41" y="1926"/>
                  </a:lnTo>
                  <a:lnTo>
                    <a:pt x="57" y="1962"/>
                  </a:lnTo>
                  <a:lnTo>
                    <a:pt x="74" y="1997"/>
                  </a:lnTo>
                  <a:lnTo>
                    <a:pt x="94" y="2031"/>
                  </a:lnTo>
                  <a:lnTo>
                    <a:pt x="116" y="2066"/>
                  </a:lnTo>
                  <a:lnTo>
                    <a:pt x="139" y="2098"/>
                  </a:lnTo>
                  <a:lnTo>
                    <a:pt x="163" y="2129"/>
                  </a:lnTo>
                  <a:lnTo>
                    <a:pt x="190" y="2160"/>
                  </a:lnTo>
                  <a:lnTo>
                    <a:pt x="217" y="2188"/>
                  </a:lnTo>
                  <a:lnTo>
                    <a:pt x="246" y="2215"/>
                  </a:lnTo>
                  <a:lnTo>
                    <a:pt x="276" y="2240"/>
                  </a:lnTo>
                  <a:lnTo>
                    <a:pt x="306" y="2262"/>
                  </a:lnTo>
                  <a:lnTo>
                    <a:pt x="338" y="2282"/>
                  </a:lnTo>
                  <a:lnTo>
                    <a:pt x="370" y="2300"/>
                  </a:lnTo>
                  <a:lnTo>
                    <a:pt x="403" y="2315"/>
                  </a:lnTo>
                  <a:lnTo>
                    <a:pt x="435" y="2326"/>
                  </a:lnTo>
                  <a:lnTo>
                    <a:pt x="468" y="2335"/>
                  </a:lnTo>
                  <a:lnTo>
                    <a:pt x="501" y="2339"/>
                  </a:lnTo>
                  <a:lnTo>
                    <a:pt x="534" y="2341"/>
                  </a:lnTo>
                  <a:lnTo>
                    <a:pt x="567" y="2338"/>
                  </a:lnTo>
                  <a:lnTo>
                    <a:pt x="601" y="2332"/>
                  </a:lnTo>
                  <a:lnTo>
                    <a:pt x="632" y="2323"/>
                  </a:lnTo>
                  <a:lnTo>
                    <a:pt x="664" y="2309"/>
                  </a:lnTo>
                  <a:lnTo>
                    <a:pt x="696" y="2292"/>
                  </a:lnTo>
                  <a:lnTo>
                    <a:pt x="726" y="2273"/>
                  </a:lnTo>
                  <a:lnTo>
                    <a:pt x="755" y="2250"/>
                  </a:lnTo>
                  <a:lnTo>
                    <a:pt x="783" y="2226"/>
                  </a:lnTo>
                  <a:lnTo>
                    <a:pt x="812" y="2199"/>
                  </a:lnTo>
                  <a:lnTo>
                    <a:pt x="838" y="2170"/>
                  </a:lnTo>
                  <a:lnTo>
                    <a:pt x="863" y="2138"/>
                  </a:lnTo>
                  <a:lnTo>
                    <a:pt x="887" y="2105"/>
                  </a:lnTo>
                  <a:lnTo>
                    <a:pt x="909" y="2072"/>
                  </a:lnTo>
                  <a:lnTo>
                    <a:pt x="930" y="2037"/>
                  </a:lnTo>
                  <a:lnTo>
                    <a:pt x="949" y="2001"/>
                  </a:lnTo>
                  <a:lnTo>
                    <a:pt x="966" y="1965"/>
                  </a:lnTo>
                  <a:lnTo>
                    <a:pt x="983" y="1927"/>
                  </a:lnTo>
                  <a:lnTo>
                    <a:pt x="996" y="1889"/>
                  </a:lnTo>
                  <a:lnTo>
                    <a:pt x="1007" y="1852"/>
                  </a:lnTo>
                  <a:lnTo>
                    <a:pt x="1016" y="1815"/>
                  </a:lnTo>
                  <a:lnTo>
                    <a:pt x="1023" y="1778"/>
                  </a:lnTo>
                  <a:lnTo>
                    <a:pt x="1028" y="1743"/>
                  </a:lnTo>
                  <a:lnTo>
                    <a:pt x="1031" y="1707"/>
                  </a:lnTo>
                  <a:lnTo>
                    <a:pt x="1029" y="1674"/>
                  </a:lnTo>
                  <a:lnTo>
                    <a:pt x="1026" y="1640"/>
                  </a:lnTo>
                  <a:lnTo>
                    <a:pt x="1020" y="1609"/>
                  </a:lnTo>
                  <a:lnTo>
                    <a:pt x="1011" y="1578"/>
                  </a:lnTo>
                  <a:lnTo>
                    <a:pt x="1001" y="1551"/>
                  </a:lnTo>
                  <a:lnTo>
                    <a:pt x="987" y="1524"/>
                  </a:lnTo>
                  <a:lnTo>
                    <a:pt x="970" y="1498"/>
                  </a:lnTo>
                  <a:lnTo>
                    <a:pt x="952" y="1473"/>
                  </a:lnTo>
                  <a:lnTo>
                    <a:pt x="933" y="1450"/>
                  </a:lnTo>
                  <a:lnTo>
                    <a:pt x="910" y="1428"/>
                  </a:lnTo>
                  <a:lnTo>
                    <a:pt x="886" y="1406"/>
                  </a:lnTo>
                  <a:lnTo>
                    <a:pt x="859" y="1387"/>
                  </a:lnTo>
                  <a:lnTo>
                    <a:pt x="832" y="1367"/>
                  </a:lnTo>
                  <a:lnTo>
                    <a:pt x="801" y="1349"/>
                  </a:lnTo>
                  <a:lnTo>
                    <a:pt x="770" y="1332"/>
                  </a:lnTo>
                  <a:lnTo>
                    <a:pt x="738" y="1316"/>
                  </a:lnTo>
                  <a:lnTo>
                    <a:pt x="703" y="1299"/>
                  </a:lnTo>
                  <a:lnTo>
                    <a:pt x="632" y="1271"/>
                  </a:lnTo>
                  <a:lnTo>
                    <a:pt x="555" y="1242"/>
                  </a:lnTo>
                  <a:lnTo>
                    <a:pt x="477" y="1216"/>
                  </a:lnTo>
                  <a:lnTo>
                    <a:pt x="395" y="1192"/>
                  </a:lnTo>
                  <a:lnTo>
                    <a:pt x="228" y="114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192"/>
            <p:cNvSpPr>
              <a:spLocks noChangeShapeType="1"/>
            </p:cNvSpPr>
            <p:nvPr/>
          </p:nvSpPr>
          <p:spPr bwMode="auto">
            <a:xfrm>
              <a:off x="151" y="1949"/>
              <a:ext cx="4128"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193"/>
            <p:cNvSpPr>
              <a:spLocks noChangeShapeType="1"/>
            </p:cNvSpPr>
            <p:nvPr/>
          </p:nvSpPr>
          <p:spPr bwMode="auto">
            <a:xfrm flipH="1">
              <a:off x="593" y="1862"/>
              <a:ext cx="45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194"/>
            <p:cNvSpPr>
              <a:spLocks noChangeShapeType="1"/>
            </p:cNvSpPr>
            <p:nvPr/>
          </p:nvSpPr>
          <p:spPr bwMode="auto">
            <a:xfrm flipH="1">
              <a:off x="628" y="2831"/>
              <a:ext cx="416"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195"/>
            <p:cNvSpPr>
              <a:spLocks noChangeShapeType="1"/>
            </p:cNvSpPr>
            <p:nvPr/>
          </p:nvSpPr>
          <p:spPr bwMode="auto">
            <a:xfrm>
              <a:off x="6440" y="1685"/>
              <a:ext cx="1129"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196"/>
            <p:cNvSpPr>
              <a:spLocks noChangeShapeType="1"/>
            </p:cNvSpPr>
            <p:nvPr/>
          </p:nvSpPr>
          <p:spPr bwMode="auto">
            <a:xfrm>
              <a:off x="6440" y="1773"/>
              <a:ext cx="112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197"/>
            <p:cNvSpPr>
              <a:spLocks noChangeShapeType="1"/>
            </p:cNvSpPr>
            <p:nvPr/>
          </p:nvSpPr>
          <p:spPr bwMode="auto">
            <a:xfrm flipH="1">
              <a:off x="408" y="1862"/>
              <a:ext cx="41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198"/>
            <p:cNvSpPr>
              <a:spLocks noChangeShapeType="1"/>
            </p:cNvSpPr>
            <p:nvPr/>
          </p:nvSpPr>
          <p:spPr bwMode="auto">
            <a:xfrm flipH="1">
              <a:off x="408" y="2831"/>
              <a:ext cx="41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199"/>
            <p:cNvSpPr>
              <a:spLocks noChangeShapeType="1"/>
            </p:cNvSpPr>
            <p:nvPr/>
          </p:nvSpPr>
          <p:spPr bwMode="auto">
            <a:xfrm>
              <a:off x="409" y="1949"/>
              <a:ext cx="0" cy="7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200"/>
            <p:cNvSpPr>
              <a:spLocks noChangeShapeType="1"/>
            </p:cNvSpPr>
            <p:nvPr/>
          </p:nvSpPr>
          <p:spPr bwMode="auto">
            <a:xfrm flipV="1">
              <a:off x="409" y="2667"/>
              <a:ext cx="0" cy="7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201"/>
            <p:cNvSpPr>
              <a:spLocks/>
            </p:cNvSpPr>
            <p:nvPr/>
          </p:nvSpPr>
          <p:spPr bwMode="auto">
            <a:xfrm>
              <a:off x="394" y="1862"/>
              <a:ext cx="30" cy="87"/>
            </a:xfrm>
            <a:custGeom>
              <a:avLst/>
              <a:gdLst>
                <a:gd name="T0" fmla="*/ 0 w 58"/>
                <a:gd name="T1" fmla="*/ 175 h 175"/>
                <a:gd name="T2" fmla="*/ 58 w 58"/>
                <a:gd name="T3" fmla="*/ 175 h 175"/>
                <a:gd name="T4" fmla="*/ 30 w 58"/>
                <a:gd name="T5" fmla="*/ 0 h 175"/>
                <a:gd name="T6" fmla="*/ 0 w 58"/>
                <a:gd name="T7" fmla="*/ 175 h 175"/>
              </a:gdLst>
              <a:ahLst/>
              <a:cxnLst>
                <a:cxn ang="0">
                  <a:pos x="T0" y="T1"/>
                </a:cxn>
                <a:cxn ang="0">
                  <a:pos x="T2" y="T3"/>
                </a:cxn>
                <a:cxn ang="0">
                  <a:pos x="T4" y="T5"/>
                </a:cxn>
                <a:cxn ang="0">
                  <a:pos x="T6" y="T7"/>
                </a:cxn>
              </a:cxnLst>
              <a:rect l="0" t="0" r="r" b="b"/>
              <a:pathLst>
                <a:path w="58" h="175">
                  <a:moveTo>
                    <a:pt x="0" y="175"/>
                  </a:moveTo>
                  <a:lnTo>
                    <a:pt x="58" y="175"/>
                  </a:lnTo>
                  <a:lnTo>
                    <a:pt x="30" y="0"/>
                  </a:lnTo>
                  <a:lnTo>
                    <a:pt x="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02"/>
            <p:cNvSpPr>
              <a:spLocks/>
            </p:cNvSpPr>
            <p:nvPr/>
          </p:nvSpPr>
          <p:spPr bwMode="auto">
            <a:xfrm>
              <a:off x="394" y="2743"/>
              <a:ext cx="30" cy="88"/>
            </a:xfrm>
            <a:custGeom>
              <a:avLst/>
              <a:gdLst>
                <a:gd name="T0" fmla="*/ 0 w 58"/>
                <a:gd name="T1" fmla="*/ 0 h 176"/>
                <a:gd name="T2" fmla="*/ 58 w 58"/>
                <a:gd name="T3" fmla="*/ 0 h 176"/>
                <a:gd name="T4" fmla="*/ 30 w 58"/>
                <a:gd name="T5" fmla="*/ 176 h 176"/>
                <a:gd name="T6" fmla="*/ 0 w 58"/>
                <a:gd name="T7" fmla="*/ 0 h 176"/>
              </a:gdLst>
              <a:ahLst/>
              <a:cxnLst>
                <a:cxn ang="0">
                  <a:pos x="T0" y="T1"/>
                </a:cxn>
                <a:cxn ang="0">
                  <a:pos x="T2" y="T3"/>
                </a:cxn>
                <a:cxn ang="0">
                  <a:pos x="T4" y="T5"/>
                </a:cxn>
                <a:cxn ang="0">
                  <a:pos x="T6" y="T7"/>
                </a:cxn>
              </a:cxnLst>
              <a:rect l="0" t="0" r="r" b="b"/>
              <a:pathLst>
                <a:path w="58" h="176">
                  <a:moveTo>
                    <a:pt x="0" y="0"/>
                  </a:moveTo>
                  <a:lnTo>
                    <a:pt x="58" y="0"/>
                  </a:lnTo>
                  <a:lnTo>
                    <a:pt x="30" y="17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03"/>
            <p:cNvSpPr>
              <a:spLocks noChangeArrowheads="1"/>
            </p:cNvSpPr>
            <p:nvPr/>
          </p:nvSpPr>
          <p:spPr bwMode="auto">
            <a:xfrm rot="16200000">
              <a:off x="42" y="2171"/>
              <a:ext cx="77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smtClean="0">
                  <a:ln>
                    <a:noFill/>
                  </a:ln>
                  <a:solidFill>
                    <a:srgbClr val="000000"/>
                  </a:solidFill>
                  <a:effectLst/>
                  <a:latin typeface="Arial" panose="020B0604020202020204" pitchFamily="34" charset="0"/>
                </a:rPr>
                <a:t>100.035</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
        <p:nvSpPr>
          <p:cNvPr id="9" name="Line 206"/>
          <p:cNvSpPr>
            <a:spLocks noChangeShapeType="1"/>
          </p:cNvSpPr>
          <p:nvPr/>
        </p:nvSpPr>
        <p:spPr bwMode="auto">
          <a:xfrm>
            <a:off x="930275" y="4494213"/>
            <a:ext cx="3984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207"/>
          <p:cNvSpPr>
            <a:spLocks noChangeShapeType="1"/>
          </p:cNvSpPr>
          <p:nvPr/>
        </p:nvSpPr>
        <p:spPr bwMode="auto">
          <a:xfrm>
            <a:off x="1327150" y="3233738"/>
            <a:ext cx="0" cy="33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208"/>
          <p:cNvSpPr>
            <a:spLocks noChangeShapeType="1"/>
          </p:cNvSpPr>
          <p:nvPr/>
        </p:nvSpPr>
        <p:spPr bwMode="auto">
          <a:xfrm flipV="1">
            <a:off x="1327150" y="4017963"/>
            <a:ext cx="0" cy="336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209"/>
          <p:cNvSpPr>
            <a:spLocks/>
          </p:cNvSpPr>
          <p:nvPr/>
        </p:nvSpPr>
        <p:spPr bwMode="auto">
          <a:xfrm>
            <a:off x="1303337" y="3094038"/>
            <a:ext cx="46038" cy="139700"/>
          </a:xfrm>
          <a:custGeom>
            <a:avLst/>
            <a:gdLst>
              <a:gd name="T0" fmla="*/ 0 w 57"/>
              <a:gd name="T1" fmla="*/ 177 h 177"/>
              <a:gd name="T2" fmla="*/ 57 w 57"/>
              <a:gd name="T3" fmla="*/ 177 h 177"/>
              <a:gd name="T4" fmla="*/ 28 w 57"/>
              <a:gd name="T5" fmla="*/ 0 h 177"/>
              <a:gd name="T6" fmla="*/ 0 w 57"/>
              <a:gd name="T7" fmla="*/ 177 h 177"/>
            </a:gdLst>
            <a:ahLst/>
            <a:cxnLst>
              <a:cxn ang="0">
                <a:pos x="T0" y="T1"/>
              </a:cxn>
              <a:cxn ang="0">
                <a:pos x="T2" y="T3"/>
              </a:cxn>
              <a:cxn ang="0">
                <a:pos x="T4" y="T5"/>
              </a:cxn>
              <a:cxn ang="0">
                <a:pos x="T6" y="T7"/>
              </a:cxn>
            </a:cxnLst>
            <a:rect l="0" t="0" r="r" b="b"/>
            <a:pathLst>
              <a:path w="57" h="177">
                <a:moveTo>
                  <a:pt x="0" y="177"/>
                </a:moveTo>
                <a:lnTo>
                  <a:pt x="57" y="177"/>
                </a:lnTo>
                <a:lnTo>
                  <a:pt x="28" y="0"/>
                </a:lnTo>
                <a:lnTo>
                  <a:pt x="0" y="1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p:cNvSpPr>
            <a:spLocks/>
          </p:cNvSpPr>
          <p:nvPr/>
        </p:nvSpPr>
        <p:spPr bwMode="auto">
          <a:xfrm>
            <a:off x="1303337" y="4354513"/>
            <a:ext cx="46038" cy="139700"/>
          </a:xfrm>
          <a:custGeom>
            <a:avLst/>
            <a:gdLst>
              <a:gd name="T0" fmla="*/ 0 w 57"/>
              <a:gd name="T1" fmla="*/ 0 h 176"/>
              <a:gd name="T2" fmla="*/ 57 w 57"/>
              <a:gd name="T3" fmla="*/ 0 h 176"/>
              <a:gd name="T4" fmla="*/ 28 w 57"/>
              <a:gd name="T5" fmla="*/ 176 h 176"/>
              <a:gd name="T6" fmla="*/ 0 w 57"/>
              <a:gd name="T7" fmla="*/ 0 h 176"/>
            </a:gdLst>
            <a:ahLst/>
            <a:cxnLst>
              <a:cxn ang="0">
                <a:pos x="T0" y="T1"/>
              </a:cxn>
              <a:cxn ang="0">
                <a:pos x="T2" y="T3"/>
              </a:cxn>
              <a:cxn ang="0">
                <a:pos x="T4" y="T5"/>
              </a:cxn>
              <a:cxn ang="0">
                <a:pos x="T6" y="T7"/>
              </a:cxn>
            </a:cxnLst>
            <a:rect l="0" t="0" r="r" b="b"/>
            <a:pathLst>
              <a:path w="57" h="176">
                <a:moveTo>
                  <a:pt x="0" y="0"/>
                </a:moveTo>
                <a:lnTo>
                  <a:pt x="57" y="0"/>
                </a:lnTo>
                <a:lnTo>
                  <a:pt x="28" y="17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11"/>
          <p:cNvSpPr>
            <a:spLocks noChangeArrowheads="1"/>
          </p:cNvSpPr>
          <p:nvPr/>
        </p:nvSpPr>
        <p:spPr bwMode="auto">
          <a:xfrm rot="16200000">
            <a:off x="1041400" y="3524250"/>
            <a:ext cx="6413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smtClean="0">
                <a:ln>
                  <a:noFill/>
                </a:ln>
                <a:solidFill>
                  <a:srgbClr val="000000"/>
                </a:solidFill>
                <a:effectLst/>
                <a:latin typeface="Arial" panose="020B0604020202020204" pitchFamily="34" charset="0"/>
              </a:rPr>
              <a:t>100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Line 212"/>
          <p:cNvSpPr>
            <a:spLocks noChangeShapeType="1"/>
          </p:cNvSpPr>
          <p:nvPr/>
        </p:nvSpPr>
        <p:spPr bwMode="auto">
          <a:xfrm>
            <a:off x="5453063" y="2955925"/>
            <a:ext cx="908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213"/>
          <p:cNvSpPr>
            <a:spLocks noChangeShapeType="1"/>
          </p:cNvSpPr>
          <p:nvPr/>
        </p:nvSpPr>
        <p:spPr bwMode="auto">
          <a:xfrm>
            <a:off x="5684838" y="2955925"/>
            <a:ext cx="1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215"/>
          <p:cNvSpPr>
            <a:spLocks noChangeShapeType="1"/>
          </p:cNvSpPr>
          <p:nvPr/>
        </p:nvSpPr>
        <p:spPr bwMode="auto">
          <a:xfrm flipV="1">
            <a:off x="5683250" y="2674938"/>
            <a:ext cx="0" cy="139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16"/>
          <p:cNvSpPr>
            <a:spLocks/>
          </p:cNvSpPr>
          <p:nvPr/>
        </p:nvSpPr>
        <p:spPr bwMode="auto">
          <a:xfrm>
            <a:off x="5543550" y="3233738"/>
            <a:ext cx="139700" cy="141288"/>
          </a:xfrm>
          <a:custGeom>
            <a:avLst/>
            <a:gdLst>
              <a:gd name="T0" fmla="*/ 176 w 176"/>
              <a:gd name="T1" fmla="*/ 0 h 176"/>
              <a:gd name="T2" fmla="*/ 176 w 176"/>
              <a:gd name="T3" fmla="*/ 176 h 176"/>
              <a:gd name="T4" fmla="*/ 0 w 176"/>
              <a:gd name="T5" fmla="*/ 176 h 176"/>
            </a:gdLst>
            <a:ahLst/>
            <a:cxnLst>
              <a:cxn ang="0">
                <a:pos x="T0" y="T1"/>
              </a:cxn>
              <a:cxn ang="0">
                <a:pos x="T2" y="T3"/>
              </a:cxn>
              <a:cxn ang="0">
                <a:pos x="T4" y="T5"/>
              </a:cxn>
            </a:cxnLst>
            <a:rect l="0" t="0" r="r" b="b"/>
            <a:pathLst>
              <a:path w="176" h="176">
                <a:moveTo>
                  <a:pt x="176" y="0"/>
                </a:moveTo>
                <a:lnTo>
                  <a:pt x="176" y="176"/>
                </a:lnTo>
                <a:lnTo>
                  <a:pt x="0" y="17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17"/>
          <p:cNvSpPr>
            <a:spLocks/>
          </p:cNvSpPr>
          <p:nvPr/>
        </p:nvSpPr>
        <p:spPr bwMode="auto">
          <a:xfrm>
            <a:off x="5661025" y="2814638"/>
            <a:ext cx="46038" cy="141288"/>
          </a:xfrm>
          <a:custGeom>
            <a:avLst/>
            <a:gdLst>
              <a:gd name="T0" fmla="*/ 0 w 58"/>
              <a:gd name="T1" fmla="*/ 0 h 177"/>
              <a:gd name="T2" fmla="*/ 58 w 58"/>
              <a:gd name="T3" fmla="*/ 0 h 177"/>
              <a:gd name="T4" fmla="*/ 28 w 58"/>
              <a:gd name="T5" fmla="*/ 177 h 177"/>
              <a:gd name="T6" fmla="*/ 0 w 58"/>
              <a:gd name="T7" fmla="*/ 0 h 177"/>
            </a:gdLst>
            <a:ahLst/>
            <a:cxnLst>
              <a:cxn ang="0">
                <a:pos x="T0" y="T1"/>
              </a:cxn>
              <a:cxn ang="0">
                <a:pos x="T2" y="T3"/>
              </a:cxn>
              <a:cxn ang="0">
                <a:pos x="T4" y="T5"/>
              </a:cxn>
              <a:cxn ang="0">
                <a:pos x="T6" y="T7"/>
              </a:cxn>
            </a:cxnLst>
            <a:rect l="0" t="0" r="r" b="b"/>
            <a:pathLst>
              <a:path w="58" h="177">
                <a:moveTo>
                  <a:pt x="0" y="0"/>
                </a:moveTo>
                <a:lnTo>
                  <a:pt x="58" y="0"/>
                </a:lnTo>
                <a:lnTo>
                  <a:pt x="28" y="1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8"/>
          <p:cNvSpPr>
            <a:spLocks/>
          </p:cNvSpPr>
          <p:nvPr/>
        </p:nvSpPr>
        <p:spPr bwMode="auto">
          <a:xfrm>
            <a:off x="5661025" y="3094038"/>
            <a:ext cx="46038" cy="139700"/>
          </a:xfrm>
          <a:custGeom>
            <a:avLst/>
            <a:gdLst>
              <a:gd name="T0" fmla="*/ 0 w 58"/>
              <a:gd name="T1" fmla="*/ 177 h 177"/>
              <a:gd name="T2" fmla="*/ 58 w 58"/>
              <a:gd name="T3" fmla="*/ 177 h 177"/>
              <a:gd name="T4" fmla="*/ 28 w 58"/>
              <a:gd name="T5" fmla="*/ 0 h 177"/>
              <a:gd name="T6" fmla="*/ 0 w 58"/>
              <a:gd name="T7" fmla="*/ 177 h 177"/>
            </a:gdLst>
            <a:ahLst/>
            <a:cxnLst>
              <a:cxn ang="0">
                <a:pos x="T0" y="T1"/>
              </a:cxn>
              <a:cxn ang="0">
                <a:pos x="T2" y="T3"/>
              </a:cxn>
              <a:cxn ang="0">
                <a:pos x="T4" y="T5"/>
              </a:cxn>
              <a:cxn ang="0">
                <a:pos x="T6" y="T7"/>
              </a:cxn>
            </a:cxnLst>
            <a:rect l="0" t="0" r="r" b="b"/>
            <a:pathLst>
              <a:path w="58" h="177">
                <a:moveTo>
                  <a:pt x="0" y="177"/>
                </a:moveTo>
                <a:lnTo>
                  <a:pt x="58" y="177"/>
                </a:lnTo>
                <a:lnTo>
                  <a:pt x="28" y="0"/>
                </a:lnTo>
                <a:lnTo>
                  <a:pt x="0" y="1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9"/>
          <p:cNvSpPr>
            <a:spLocks noChangeArrowheads="1"/>
          </p:cNvSpPr>
          <p:nvPr/>
        </p:nvSpPr>
        <p:spPr bwMode="auto">
          <a:xfrm>
            <a:off x="4821238" y="3214688"/>
            <a:ext cx="8953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smtClean="0">
                <a:ln>
                  <a:noFill/>
                </a:ln>
                <a:solidFill>
                  <a:srgbClr val="000000"/>
                </a:solidFill>
                <a:effectLst/>
                <a:latin typeface="Arial" panose="020B0604020202020204" pitchFamily="34" charset="0"/>
              </a:rPr>
              <a:t>0.035</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 name="Line 220"/>
          <p:cNvSpPr>
            <a:spLocks noChangeShapeType="1"/>
          </p:cNvSpPr>
          <p:nvPr/>
        </p:nvSpPr>
        <p:spPr bwMode="auto">
          <a:xfrm flipH="1">
            <a:off x="11106150" y="2674938"/>
            <a:ext cx="127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1"/>
          <p:cNvSpPr>
            <a:spLocks noChangeShapeType="1"/>
          </p:cNvSpPr>
          <p:nvPr/>
        </p:nvSpPr>
        <p:spPr bwMode="auto">
          <a:xfrm flipH="1">
            <a:off x="11106150" y="4494213"/>
            <a:ext cx="127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2"/>
          <p:cNvSpPr>
            <a:spLocks noChangeShapeType="1"/>
          </p:cNvSpPr>
          <p:nvPr/>
        </p:nvSpPr>
        <p:spPr bwMode="auto">
          <a:xfrm>
            <a:off x="11109325" y="2814638"/>
            <a:ext cx="0" cy="261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3"/>
          <p:cNvSpPr>
            <a:spLocks noChangeShapeType="1"/>
          </p:cNvSpPr>
          <p:nvPr/>
        </p:nvSpPr>
        <p:spPr bwMode="auto">
          <a:xfrm flipV="1">
            <a:off x="11109325" y="4092575"/>
            <a:ext cx="0" cy="261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24"/>
          <p:cNvSpPr>
            <a:spLocks/>
          </p:cNvSpPr>
          <p:nvPr/>
        </p:nvSpPr>
        <p:spPr bwMode="auto">
          <a:xfrm>
            <a:off x="11085513" y="2674938"/>
            <a:ext cx="47625" cy="139700"/>
          </a:xfrm>
          <a:custGeom>
            <a:avLst/>
            <a:gdLst>
              <a:gd name="T0" fmla="*/ 0 w 58"/>
              <a:gd name="T1" fmla="*/ 176 h 176"/>
              <a:gd name="T2" fmla="*/ 58 w 58"/>
              <a:gd name="T3" fmla="*/ 176 h 176"/>
              <a:gd name="T4" fmla="*/ 30 w 58"/>
              <a:gd name="T5" fmla="*/ 0 h 176"/>
              <a:gd name="T6" fmla="*/ 0 w 58"/>
              <a:gd name="T7" fmla="*/ 176 h 176"/>
            </a:gdLst>
            <a:ahLst/>
            <a:cxnLst>
              <a:cxn ang="0">
                <a:pos x="T0" y="T1"/>
              </a:cxn>
              <a:cxn ang="0">
                <a:pos x="T2" y="T3"/>
              </a:cxn>
              <a:cxn ang="0">
                <a:pos x="T4" y="T5"/>
              </a:cxn>
              <a:cxn ang="0">
                <a:pos x="T6" y="T7"/>
              </a:cxn>
            </a:cxnLst>
            <a:rect l="0" t="0" r="r" b="b"/>
            <a:pathLst>
              <a:path w="58" h="176">
                <a:moveTo>
                  <a:pt x="0" y="176"/>
                </a:moveTo>
                <a:lnTo>
                  <a:pt x="58" y="176"/>
                </a:lnTo>
                <a:lnTo>
                  <a:pt x="30" y="0"/>
                </a:lnTo>
                <a:lnTo>
                  <a:pt x="0" y="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5"/>
          <p:cNvSpPr>
            <a:spLocks/>
          </p:cNvSpPr>
          <p:nvPr/>
        </p:nvSpPr>
        <p:spPr bwMode="auto">
          <a:xfrm>
            <a:off x="11085513" y="4354513"/>
            <a:ext cx="47625" cy="139700"/>
          </a:xfrm>
          <a:custGeom>
            <a:avLst/>
            <a:gdLst>
              <a:gd name="T0" fmla="*/ 0 w 58"/>
              <a:gd name="T1" fmla="*/ 0 h 176"/>
              <a:gd name="T2" fmla="*/ 58 w 58"/>
              <a:gd name="T3" fmla="*/ 0 h 176"/>
              <a:gd name="T4" fmla="*/ 30 w 58"/>
              <a:gd name="T5" fmla="*/ 176 h 176"/>
              <a:gd name="T6" fmla="*/ 0 w 58"/>
              <a:gd name="T7" fmla="*/ 0 h 176"/>
            </a:gdLst>
            <a:ahLst/>
            <a:cxnLst>
              <a:cxn ang="0">
                <a:pos x="T0" y="T1"/>
              </a:cxn>
              <a:cxn ang="0">
                <a:pos x="T2" y="T3"/>
              </a:cxn>
              <a:cxn ang="0">
                <a:pos x="T4" y="T5"/>
              </a:cxn>
              <a:cxn ang="0">
                <a:pos x="T6" y="T7"/>
              </a:cxn>
            </a:cxnLst>
            <a:rect l="0" t="0" r="r" b="b"/>
            <a:pathLst>
              <a:path w="58" h="176">
                <a:moveTo>
                  <a:pt x="0" y="0"/>
                </a:moveTo>
                <a:lnTo>
                  <a:pt x="58" y="0"/>
                </a:lnTo>
                <a:lnTo>
                  <a:pt x="30" y="17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26"/>
          <p:cNvSpPr>
            <a:spLocks noChangeArrowheads="1"/>
          </p:cNvSpPr>
          <p:nvPr/>
        </p:nvSpPr>
        <p:spPr bwMode="auto">
          <a:xfrm rot="16200000">
            <a:off x="10526713" y="3303587"/>
            <a:ext cx="12319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smtClean="0">
                <a:ln>
                  <a:noFill/>
                </a:ln>
                <a:solidFill>
                  <a:srgbClr val="000000"/>
                </a:solidFill>
                <a:effectLst/>
                <a:latin typeface="Arial" panose="020B0604020202020204" pitchFamily="34" charset="0"/>
              </a:rPr>
              <a:t>100.093</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Line 227"/>
          <p:cNvSpPr>
            <a:spLocks noChangeShapeType="1"/>
          </p:cNvSpPr>
          <p:nvPr/>
        </p:nvSpPr>
        <p:spPr bwMode="auto">
          <a:xfrm>
            <a:off x="11507788" y="2814638"/>
            <a:ext cx="42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8"/>
          <p:cNvSpPr>
            <a:spLocks noChangeShapeType="1"/>
          </p:cNvSpPr>
          <p:nvPr/>
        </p:nvSpPr>
        <p:spPr bwMode="auto">
          <a:xfrm>
            <a:off x="11507788" y="4494213"/>
            <a:ext cx="42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29"/>
          <p:cNvSpPr>
            <a:spLocks noChangeShapeType="1"/>
          </p:cNvSpPr>
          <p:nvPr/>
        </p:nvSpPr>
        <p:spPr bwMode="auto">
          <a:xfrm>
            <a:off x="11549063" y="2955925"/>
            <a:ext cx="0" cy="209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30"/>
          <p:cNvSpPr>
            <a:spLocks noChangeShapeType="1"/>
          </p:cNvSpPr>
          <p:nvPr/>
        </p:nvSpPr>
        <p:spPr bwMode="auto">
          <a:xfrm flipV="1">
            <a:off x="11549063" y="4143375"/>
            <a:ext cx="0" cy="211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1"/>
          <p:cNvSpPr>
            <a:spLocks/>
          </p:cNvSpPr>
          <p:nvPr/>
        </p:nvSpPr>
        <p:spPr bwMode="auto">
          <a:xfrm>
            <a:off x="11525250" y="2814638"/>
            <a:ext cx="47625" cy="141288"/>
          </a:xfrm>
          <a:custGeom>
            <a:avLst/>
            <a:gdLst>
              <a:gd name="T0" fmla="*/ 0 w 59"/>
              <a:gd name="T1" fmla="*/ 177 h 177"/>
              <a:gd name="T2" fmla="*/ 59 w 59"/>
              <a:gd name="T3" fmla="*/ 177 h 177"/>
              <a:gd name="T4" fmla="*/ 29 w 59"/>
              <a:gd name="T5" fmla="*/ 0 h 177"/>
              <a:gd name="T6" fmla="*/ 0 w 59"/>
              <a:gd name="T7" fmla="*/ 177 h 177"/>
            </a:gdLst>
            <a:ahLst/>
            <a:cxnLst>
              <a:cxn ang="0">
                <a:pos x="T0" y="T1"/>
              </a:cxn>
              <a:cxn ang="0">
                <a:pos x="T2" y="T3"/>
              </a:cxn>
              <a:cxn ang="0">
                <a:pos x="T4" y="T5"/>
              </a:cxn>
              <a:cxn ang="0">
                <a:pos x="T6" y="T7"/>
              </a:cxn>
            </a:cxnLst>
            <a:rect l="0" t="0" r="r" b="b"/>
            <a:pathLst>
              <a:path w="59" h="177">
                <a:moveTo>
                  <a:pt x="0" y="177"/>
                </a:moveTo>
                <a:lnTo>
                  <a:pt x="59" y="177"/>
                </a:lnTo>
                <a:lnTo>
                  <a:pt x="29" y="0"/>
                </a:lnTo>
                <a:lnTo>
                  <a:pt x="0" y="1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32"/>
          <p:cNvSpPr>
            <a:spLocks/>
          </p:cNvSpPr>
          <p:nvPr/>
        </p:nvSpPr>
        <p:spPr bwMode="auto">
          <a:xfrm>
            <a:off x="11525250" y="4354513"/>
            <a:ext cx="47625" cy="139700"/>
          </a:xfrm>
          <a:custGeom>
            <a:avLst/>
            <a:gdLst>
              <a:gd name="T0" fmla="*/ 0 w 59"/>
              <a:gd name="T1" fmla="*/ 0 h 176"/>
              <a:gd name="T2" fmla="*/ 59 w 59"/>
              <a:gd name="T3" fmla="*/ 0 h 176"/>
              <a:gd name="T4" fmla="*/ 29 w 59"/>
              <a:gd name="T5" fmla="*/ 176 h 176"/>
              <a:gd name="T6" fmla="*/ 0 w 59"/>
              <a:gd name="T7" fmla="*/ 0 h 176"/>
            </a:gdLst>
            <a:ahLst/>
            <a:cxnLst>
              <a:cxn ang="0">
                <a:pos x="T0" y="T1"/>
              </a:cxn>
              <a:cxn ang="0">
                <a:pos x="T2" y="T3"/>
              </a:cxn>
              <a:cxn ang="0">
                <a:pos x="T4" y="T5"/>
              </a:cxn>
              <a:cxn ang="0">
                <a:pos x="T6" y="T7"/>
              </a:cxn>
            </a:cxnLst>
            <a:rect l="0" t="0" r="r" b="b"/>
            <a:pathLst>
              <a:path w="59" h="176">
                <a:moveTo>
                  <a:pt x="0" y="0"/>
                </a:moveTo>
                <a:lnTo>
                  <a:pt x="59" y="0"/>
                </a:lnTo>
                <a:lnTo>
                  <a:pt x="29" y="17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33"/>
          <p:cNvSpPr>
            <a:spLocks noChangeArrowheads="1"/>
          </p:cNvSpPr>
          <p:nvPr/>
        </p:nvSpPr>
        <p:spPr bwMode="auto">
          <a:xfrm rot="16200000">
            <a:off x="10966450" y="3354387"/>
            <a:ext cx="12319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smtClean="0">
                <a:ln>
                  <a:noFill/>
                </a:ln>
                <a:solidFill>
                  <a:srgbClr val="000000"/>
                </a:solidFill>
                <a:effectLst/>
                <a:latin typeface="Arial" panose="020B0604020202020204" pitchFamily="34" charset="0"/>
              </a:rPr>
              <a:t>100.071</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7" name="Line 234"/>
          <p:cNvSpPr>
            <a:spLocks noChangeShapeType="1"/>
          </p:cNvSpPr>
          <p:nvPr/>
        </p:nvSpPr>
        <p:spPr bwMode="auto">
          <a:xfrm flipH="1">
            <a:off x="6226175" y="2674938"/>
            <a:ext cx="566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35"/>
          <p:cNvSpPr>
            <a:spLocks noChangeShapeType="1"/>
          </p:cNvSpPr>
          <p:nvPr/>
        </p:nvSpPr>
        <p:spPr bwMode="auto">
          <a:xfrm flipH="1">
            <a:off x="6254750" y="2814638"/>
            <a:ext cx="538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36"/>
          <p:cNvSpPr>
            <a:spLocks noChangeShapeType="1"/>
          </p:cNvSpPr>
          <p:nvPr/>
        </p:nvSpPr>
        <p:spPr bwMode="auto">
          <a:xfrm>
            <a:off x="6524625" y="2814638"/>
            <a:ext cx="460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37"/>
          <p:cNvSpPr>
            <a:spLocks noChangeShapeType="1"/>
          </p:cNvSpPr>
          <p:nvPr/>
        </p:nvSpPr>
        <p:spPr bwMode="auto">
          <a:xfrm>
            <a:off x="6524625" y="2674938"/>
            <a:ext cx="460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8"/>
          <p:cNvSpPr>
            <a:spLocks noChangeShapeType="1"/>
          </p:cNvSpPr>
          <p:nvPr/>
        </p:nvSpPr>
        <p:spPr bwMode="auto">
          <a:xfrm>
            <a:off x="6567488" y="2955925"/>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39"/>
          <p:cNvSpPr>
            <a:spLocks/>
          </p:cNvSpPr>
          <p:nvPr/>
        </p:nvSpPr>
        <p:spPr bwMode="auto">
          <a:xfrm>
            <a:off x="6567488" y="2393950"/>
            <a:ext cx="139700" cy="141288"/>
          </a:xfrm>
          <a:custGeom>
            <a:avLst/>
            <a:gdLst>
              <a:gd name="T0" fmla="*/ 0 w 177"/>
              <a:gd name="T1" fmla="*/ 176 h 176"/>
              <a:gd name="T2" fmla="*/ 0 w 177"/>
              <a:gd name="T3" fmla="*/ 0 h 176"/>
              <a:gd name="T4" fmla="*/ 177 w 177"/>
              <a:gd name="T5" fmla="*/ 0 h 176"/>
            </a:gdLst>
            <a:ahLst/>
            <a:cxnLst>
              <a:cxn ang="0">
                <a:pos x="T0" y="T1"/>
              </a:cxn>
              <a:cxn ang="0">
                <a:pos x="T2" y="T3"/>
              </a:cxn>
              <a:cxn ang="0">
                <a:pos x="T4" y="T5"/>
              </a:cxn>
            </a:cxnLst>
            <a:rect l="0" t="0" r="r" b="b"/>
            <a:pathLst>
              <a:path w="177" h="176">
                <a:moveTo>
                  <a:pt x="0" y="176"/>
                </a:moveTo>
                <a:lnTo>
                  <a:pt x="0" y="0"/>
                </a:lnTo>
                <a:lnTo>
                  <a:pt x="17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40"/>
          <p:cNvSpPr>
            <a:spLocks/>
          </p:cNvSpPr>
          <p:nvPr/>
        </p:nvSpPr>
        <p:spPr bwMode="auto">
          <a:xfrm>
            <a:off x="6545263" y="2814638"/>
            <a:ext cx="46038" cy="141288"/>
          </a:xfrm>
          <a:custGeom>
            <a:avLst/>
            <a:gdLst>
              <a:gd name="T0" fmla="*/ 0 w 59"/>
              <a:gd name="T1" fmla="*/ 177 h 177"/>
              <a:gd name="T2" fmla="*/ 59 w 59"/>
              <a:gd name="T3" fmla="*/ 177 h 177"/>
              <a:gd name="T4" fmla="*/ 29 w 59"/>
              <a:gd name="T5" fmla="*/ 0 h 177"/>
              <a:gd name="T6" fmla="*/ 0 w 59"/>
              <a:gd name="T7" fmla="*/ 177 h 177"/>
            </a:gdLst>
            <a:ahLst/>
            <a:cxnLst>
              <a:cxn ang="0">
                <a:pos x="T0" y="T1"/>
              </a:cxn>
              <a:cxn ang="0">
                <a:pos x="T2" y="T3"/>
              </a:cxn>
              <a:cxn ang="0">
                <a:pos x="T4" y="T5"/>
              </a:cxn>
              <a:cxn ang="0">
                <a:pos x="T6" y="T7"/>
              </a:cxn>
            </a:cxnLst>
            <a:rect l="0" t="0" r="r" b="b"/>
            <a:pathLst>
              <a:path w="59" h="177">
                <a:moveTo>
                  <a:pt x="0" y="177"/>
                </a:moveTo>
                <a:lnTo>
                  <a:pt x="59" y="177"/>
                </a:lnTo>
                <a:lnTo>
                  <a:pt x="29" y="0"/>
                </a:lnTo>
                <a:lnTo>
                  <a:pt x="0" y="1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1"/>
          <p:cNvSpPr>
            <a:spLocks/>
          </p:cNvSpPr>
          <p:nvPr/>
        </p:nvSpPr>
        <p:spPr bwMode="auto">
          <a:xfrm>
            <a:off x="6545263" y="2535238"/>
            <a:ext cx="46038" cy="139700"/>
          </a:xfrm>
          <a:custGeom>
            <a:avLst/>
            <a:gdLst>
              <a:gd name="T0" fmla="*/ 0 w 59"/>
              <a:gd name="T1" fmla="*/ 0 h 177"/>
              <a:gd name="T2" fmla="*/ 59 w 59"/>
              <a:gd name="T3" fmla="*/ 0 h 177"/>
              <a:gd name="T4" fmla="*/ 29 w 59"/>
              <a:gd name="T5" fmla="*/ 177 h 177"/>
              <a:gd name="T6" fmla="*/ 0 w 59"/>
              <a:gd name="T7" fmla="*/ 0 h 177"/>
            </a:gdLst>
            <a:ahLst/>
            <a:cxnLst>
              <a:cxn ang="0">
                <a:pos x="T0" y="T1"/>
              </a:cxn>
              <a:cxn ang="0">
                <a:pos x="T2" y="T3"/>
              </a:cxn>
              <a:cxn ang="0">
                <a:pos x="T4" y="T5"/>
              </a:cxn>
              <a:cxn ang="0">
                <a:pos x="T6" y="T7"/>
              </a:cxn>
            </a:cxnLst>
            <a:rect l="0" t="0" r="r" b="b"/>
            <a:pathLst>
              <a:path w="59" h="177">
                <a:moveTo>
                  <a:pt x="0" y="0"/>
                </a:moveTo>
                <a:lnTo>
                  <a:pt x="59" y="0"/>
                </a:lnTo>
                <a:lnTo>
                  <a:pt x="29" y="1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42"/>
          <p:cNvSpPr>
            <a:spLocks noChangeArrowheads="1"/>
          </p:cNvSpPr>
          <p:nvPr/>
        </p:nvSpPr>
        <p:spPr bwMode="auto">
          <a:xfrm>
            <a:off x="6696075" y="2235200"/>
            <a:ext cx="8953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smtClean="0">
                <a:ln>
                  <a:noFill/>
                </a:ln>
                <a:solidFill>
                  <a:srgbClr val="000000"/>
                </a:solidFill>
                <a:effectLst/>
                <a:latin typeface="Arial" panose="020B0604020202020204" pitchFamily="34" charset="0"/>
              </a:rPr>
              <a:t>0.022</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9812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4967" y="268096"/>
            <a:ext cx="11897033" cy="738664"/>
          </a:xfrm>
          <a:prstGeom prst="rect">
            <a:avLst/>
          </a:prstGeom>
          <a:noFill/>
        </p:spPr>
        <p:txBody>
          <a:bodyPr wrap="square" rtlCol="0">
            <a:spAutoFit/>
          </a:bodyPr>
          <a:lstStyle/>
          <a:p>
            <a:r>
              <a:rPr lang="en-US" b="1" dirty="0" smtClean="0"/>
              <a:t>Q3) </a:t>
            </a:r>
            <a:r>
              <a:rPr lang="en-US" b="1" dirty="0"/>
              <a:t>In freehand sketch, make the complete fit analysis of the </a:t>
            </a:r>
            <a:r>
              <a:rPr lang="en-US" b="1" dirty="0" smtClean="0"/>
              <a:t>given </a:t>
            </a:r>
            <a:r>
              <a:rPr lang="en-US" b="1" dirty="0"/>
              <a:t>fit </a:t>
            </a:r>
            <a:r>
              <a:rPr lang="en-US" b="1" dirty="0" smtClean="0"/>
              <a:t>symbol</a:t>
            </a:r>
            <a:r>
              <a:rPr lang="en-US" b="1" dirty="0"/>
              <a:t>, </a:t>
            </a:r>
            <a:r>
              <a:rPr lang="en-US" sz="2400" b="1" dirty="0" smtClean="0"/>
              <a:t>60 S6/h12</a:t>
            </a:r>
            <a:r>
              <a:rPr lang="en-US" b="1" dirty="0" smtClean="0"/>
              <a:t>.(</a:t>
            </a:r>
            <a:r>
              <a:rPr lang="en-US" b="1" dirty="0"/>
              <a:t>indicate the type of fit </a:t>
            </a:r>
            <a:r>
              <a:rPr lang="en-US" b="1" dirty="0" smtClean="0"/>
              <a:t>, </a:t>
            </a:r>
            <a:r>
              <a:rPr lang="en-US" b="1" dirty="0"/>
              <a:t>upper and lower limit </a:t>
            </a:r>
            <a:r>
              <a:rPr lang="en-US" b="1" dirty="0" smtClean="0"/>
              <a:t>, </a:t>
            </a:r>
            <a:r>
              <a:rPr lang="en-US" b="1" dirty="0"/>
              <a:t>and Hole of Shaft basis system)</a:t>
            </a:r>
          </a:p>
        </p:txBody>
      </p:sp>
      <p:sp>
        <p:nvSpPr>
          <p:cNvPr id="3" name="TextBox 2"/>
          <p:cNvSpPr txBox="1"/>
          <p:nvPr/>
        </p:nvSpPr>
        <p:spPr>
          <a:xfrm>
            <a:off x="275771" y="1059166"/>
            <a:ext cx="4412343" cy="646331"/>
          </a:xfrm>
          <a:prstGeom prst="rect">
            <a:avLst/>
          </a:prstGeom>
          <a:noFill/>
        </p:spPr>
        <p:txBody>
          <a:bodyPr wrap="square" rtlCol="0">
            <a:spAutoFit/>
          </a:bodyPr>
          <a:lstStyle/>
          <a:p>
            <a:r>
              <a:rPr lang="en-US" dirty="0" smtClean="0"/>
              <a:t>Given, Basic Size </a:t>
            </a:r>
            <a:r>
              <a:rPr lang="en-US" dirty="0"/>
              <a:t>(BS</a:t>
            </a:r>
            <a:r>
              <a:rPr lang="en-US" dirty="0" smtClean="0"/>
              <a:t>) =  60</a:t>
            </a:r>
          </a:p>
          <a:p>
            <a:r>
              <a:rPr lang="en-US" dirty="0"/>
              <a:t>	</a:t>
            </a:r>
            <a:r>
              <a:rPr lang="en-US" dirty="0" smtClean="0"/>
              <a:t>The given fit is a Shaft basis system.</a:t>
            </a:r>
            <a:endParaRPr lang="en-US" dirty="0"/>
          </a:p>
        </p:txBody>
      </p:sp>
      <p:cxnSp>
        <p:nvCxnSpPr>
          <p:cNvPr id="27" name="Straight Connector 26"/>
          <p:cNvCxnSpPr/>
          <p:nvPr/>
        </p:nvCxnSpPr>
        <p:spPr>
          <a:xfrm>
            <a:off x="411081" y="1784070"/>
            <a:ext cx="7644347" cy="1005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411081" y="2163711"/>
            <a:ext cx="7644347" cy="1730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a:off x="4383314" y="1748188"/>
            <a:ext cx="43543" cy="3470778"/>
          </a:xfrm>
          <a:prstGeom prst="line">
            <a:avLst/>
          </a:prstGeom>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1872578" y="1791036"/>
            <a:ext cx="1509485" cy="369332"/>
          </a:xfrm>
          <a:prstGeom prst="rect">
            <a:avLst/>
          </a:prstGeom>
          <a:noFill/>
        </p:spPr>
        <p:txBody>
          <a:bodyPr wrap="square" rtlCol="0">
            <a:spAutoFit/>
          </a:bodyPr>
          <a:lstStyle/>
          <a:p>
            <a:r>
              <a:rPr lang="en-US" dirty="0" smtClean="0"/>
              <a:t>Hole</a:t>
            </a:r>
            <a:endParaRPr lang="en-US" dirty="0"/>
          </a:p>
        </p:txBody>
      </p:sp>
      <p:sp>
        <p:nvSpPr>
          <p:cNvPr id="41" name="TextBox 40"/>
          <p:cNvSpPr txBox="1"/>
          <p:nvPr/>
        </p:nvSpPr>
        <p:spPr>
          <a:xfrm>
            <a:off x="5950857" y="1780194"/>
            <a:ext cx="1306286" cy="369332"/>
          </a:xfrm>
          <a:prstGeom prst="rect">
            <a:avLst/>
          </a:prstGeom>
          <a:noFill/>
        </p:spPr>
        <p:txBody>
          <a:bodyPr wrap="square" rtlCol="0">
            <a:spAutoFit/>
          </a:bodyPr>
          <a:lstStyle/>
          <a:p>
            <a:r>
              <a:rPr lang="en-US" dirty="0" smtClean="0"/>
              <a:t>Shaft</a:t>
            </a:r>
            <a:endParaRPr lang="en-US" dirty="0"/>
          </a:p>
        </p:txBody>
      </p:sp>
      <p:sp>
        <p:nvSpPr>
          <p:cNvPr id="42" name="TextBox 41"/>
          <p:cNvSpPr txBox="1"/>
          <p:nvPr/>
        </p:nvSpPr>
        <p:spPr>
          <a:xfrm>
            <a:off x="0" y="2201993"/>
            <a:ext cx="4555145" cy="369332"/>
          </a:xfrm>
          <a:prstGeom prst="rect">
            <a:avLst/>
          </a:prstGeom>
          <a:noFill/>
        </p:spPr>
        <p:txBody>
          <a:bodyPr wrap="square" rtlCol="0">
            <a:spAutoFit/>
          </a:bodyPr>
          <a:lstStyle/>
          <a:p>
            <a:r>
              <a:rPr lang="en-US" dirty="0" smtClean="0"/>
              <a:t>Fundamental Deviation of Hole (FD)</a:t>
            </a:r>
            <a:r>
              <a:rPr lang="en-US" baseline="-25000" dirty="0" smtClean="0"/>
              <a:t>H</a:t>
            </a:r>
            <a:r>
              <a:rPr lang="en-US" dirty="0" smtClean="0"/>
              <a:t> = - 0.042</a:t>
            </a:r>
            <a:endParaRPr lang="en-US" dirty="0"/>
          </a:p>
        </p:txBody>
      </p:sp>
      <p:sp>
        <p:nvSpPr>
          <p:cNvPr id="64" name="TextBox 63"/>
          <p:cNvSpPr txBox="1"/>
          <p:nvPr/>
        </p:nvSpPr>
        <p:spPr>
          <a:xfrm>
            <a:off x="19195" y="2561250"/>
            <a:ext cx="4407662" cy="369332"/>
          </a:xfrm>
          <a:prstGeom prst="rect">
            <a:avLst/>
          </a:prstGeom>
          <a:noFill/>
        </p:spPr>
        <p:txBody>
          <a:bodyPr wrap="square" rtlCol="0">
            <a:spAutoFit/>
          </a:bodyPr>
          <a:lstStyle/>
          <a:p>
            <a:r>
              <a:rPr lang="en-US" dirty="0" smtClean="0"/>
              <a:t>International Tolerance of Hole (IT)</a:t>
            </a:r>
            <a:r>
              <a:rPr lang="en-US" baseline="-25000" dirty="0" smtClean="0"/>
              <a:t>H</a:t>
            </a:r>
            <a:r>
              <a:rPr lang="en-US" dirty="0" smtClean="0"/>
              <a:t> = - 0.019</a:t>
            </a:r>
            <a:endParaRPr lang="en-US" dirty="0"/>
          </a:p>
        </p:txBody>
      </p:sp>
      <p:sp>
        <p:nvSpPr>
          <p:cNvPr id="47" name="TextBox 46"/>
          <p:cNvSpPr txBox="1"/>
          <p:nvPr/>
        </p:nvSpPr>
        <p:spPr>
          <a:xfrm>
            <a:off x="167383" y="3104595"/>
            <a:ext cx="4368801" cy="369332"/>
          </a:xfrm>
          <a:prstGeom prst="rect">
            <a:avLst/>
          </a:prstGeom>
          <a:noFill/>
        </p:spPr>
        <p:txBody>
          <a:bodyPr wrap="square" rtlCol="0">
            <a:spAutoFit/>
          </a:bodyPr>
          <a:lstStyle/>
          <a:p>
            <a:r>
              <a:rPr lang="en-US" dirty="0" smtClean="0"/>
              <a:t>Lower Limit Hole </a:t>
            </a:r>
            <a:r>
              <a:rPr lang="en-US" dirty="0"/>
              <a:t> </a:t>
            </a:r>
            <a:r>
              <a:rPr lang="en-US" dirty="0" smtClean="0"/>
              <a:t>(LLH) = BS + </a:t>
            </a:r>
            <a:r>
              <a:rPr lang="en-US" dirty="0"/>
              <a:t>(FD)</a:t>
            </a:r>
            <a:r>
              <a:rPr lang="en-US" baseline="-25000" dirty="0"/>
              <a:t>H</a:t>
            </a:r>
            <a:r>
              <a:rPr lang="en-US" dirty="0"/>
              <a:t> </a:t>
            </a:r>
            <a:r>
              <a:rPr lang="en-US" dirty="0" smtClean="0"/>
              <a:t> + </a:t>
            </a:r>
            <a:r>
              <a:rPr lang="en-US" dirty="0"/>
              <a:t>(IT)</a:t>
            </a:r>
            <a:r>
              <a:rPr lang="en-US" baseline="-25000" dirty="0"/>
              <a:t>H</a:t>
            </a:r>
            <a:r>
              <a:rPr lang="en-US" dirty="0"/>
              <a:t> </a:t>
            </a:r>
          </a:p>
        </p:txBody>
      </p:sp>
      <p:sp>
        <p:nvSpPr>
          <p:cNvPr id="63" name="TextBox 62"/>
          <p:cNvSpPr txBox="1"/>
          <p:nvPr/>
        </p:nvSpPr>
        <p:spPr>
          <a:xfrm>
            <a:off x="2426461" y="3498789"/>
            <a:ext cx="2540000" cy="646331"/>
          </a:xfrm>
          <a:prstGeom prst="rect">
            <a:avLst/>
          </a:prstGeom>
          <a:noFill/>
        </p:spPr>
        <p:txBody>
          <a:bodyPr wrap="square" rtlCol="0">
            <a:spAutoFit/>
          </a:bodyPr>
          <a:lstStyle/>
          <a:p>
            <a:r>
              <a:rPr lang="en-US" dirty="0" smtClean="0"/>
              <a:t>= 60 – 0.042 – 0.019</a:t>
            </a:r>
          </a:p>
          <a:p>
            <a:r>
              <a:rPr lang="en-US" dirty="0" smtClean="0"/>
              <a:t>= 59.939</a:t>
            </a:r>
            <a:endParaRPr lang="en-US" dirty="0"/>
          </a:p>
        </p:txBody>
      </p:sp>
      <p:sp>
        <p:nvSpPr>
          <p:cNvPr id="67" name="TextBox 66"/>
          <p:cNvSpPr txBox="1"/>
          <p:nvPr/>
        </p:nvSpPr>
        <p:spPr>
          <a:xfrm>
            <a:off x="167382" y="4224608"/>
            <a:ext cx="4368801" cy="369332"/>
          </a:xfrm>
          <a:prstGeom prst="rect">
            <a:avLst/>
          </a:prstGeom>
          <a:noFill/>
        </p:spPr>
        <p:txBody>
          <a:bodyPr wrap="square" rtlCol="0">
            <a:spAutoFit/>
          </a:bodyPr>
          <a:lstStyle/>
          <a:p>
            <a:r>
              <a:rPr lang="en-US" dirty="0" smtClean="0"/>
              <a:t>Upper Limit Hole </a:t>
            </a:r>
            <a:r>
              <a:rPr lang="en-US" dirty="0"/>
              <a:t> </a:t>
            </a:r>
            <a:r>
              <a:rPr lang="en-US" dirty="0" smtClean="0"/>
              <a:t>(ULH) = BS + </a:t>
            </a:r>
            <a:r>
              <a:rPr lang="en-US" dirty="0"/>
              <a:t>(FD)</a:t>
            </a:r>
            <a:r>
              <a:rPr lang="en-US" baseline="-25000" dirty="0"/>
              <a:t>H</a:t>
            </a:r>
            <a:r>
              <a:rPr lang="en-US" dirty="0"/>
              <a:t> </a:t>
            </a:r>
            <a:r>
              <a:rPr lang="en-US" dirty="0" smtClean="0"/>
              <a:t> </a:t>
            </a:r>
            <a:endParaRPr lang="en-US" dirty="0"/>
          </a:p>
        </p:txBody>
      </p:sp>
      <p:sp>
        <p:nvSpPr>
          <p:cNvPr id="68" name="TextBox 67"/>
          <p:cNvSpPr txBox="1"/>
          <p:nvPr/>
        </p:nvSpPr>
        <p:spPr>
          <a:xfrm>
            <a:off x="2426461" y="4572635"/>
            <a:ext cx="2540000" cy="646331"/>
          </a:xfrm>
          <a:prstGeom prst="rect">
            <a:avLst/>
          </a:prstGeom>
          <a:noFill/>
        </p:spPr>
        <p:txBody>
          <a:bodyPr wrap="square" rtlCol="0">
            <a:spAutoFit/>
          </a:bodyPr>
          <a:lstStyle/>
          <a:p>
            <a:r>
              <a:rPr lang="en-US" dirty="0" smtClean="0"/>
              <a:t>= 60 – 0.042</a:t>
            </a:r>
          </a:p>
          <a:p>
            <a:r>
              <a:rPr lang="en-US" dirty="0" smtClean="0"/>
              <a:t>= 59.958</a:t>
            </a:r>
            <a:endParaRPr lang="en-US" dirty="0"/>
          </a:p>
        </p:txBody>
      </p:sp>
      <p:sp>
        <p:nvSpPr>
          <p:cNvPr id="111" name="TextBox 110"/>
          <p:cNvSpPr txBox="1"/>
          <p:nvPr/>
        </p:nvSpPr>
        <p:spPr>
          <a:xfrm>
            <a:off x="4458695" y="2201993"/>
            <a:ext cx="4387528" cy="369332"/>
          </a:xfrm>
          <a:prstGeom prst="rect">
            <a:avLst/>
          </a:prstGeom>
          <a:noFill/>
        </p:spPr>
        <p:txBody>
          <a:bodyPr wrap="square" rtlCol="0">
            <a:spAutoFit/>
          </a:bodyPr>
          <a:lstStyle/>
          <a:p>
            <a:r>
              <a:rPr lang="en-US" dirty="0" smtClean="0"/>
              <a:t>Fundamental Deviation of Shaft (FD)</a:t>
            </a:r>
            <a:r>
              <a:rPr lang="en-US" baseline="-25000" dirty="0" smtClean="0"/>
              <a:t>S</a:t>
            </a:r>
            <a:r>
              <a:rPr lang="en-US" dirty="0" smtClean="0"/>
              <a:t> = - 0</a:t>
            </a:r>
            <a:endParaRPr lang="en-US" dirty="0"/>
          </a:p>
        </p:txBody>
      </p:sp>
      <p:sp>
        <p:nvSpPr>
          <p:cNvPr id="112" name="TextBox 111"/>
          <p:cNvSpPr txBox="1"/>
          <p:nvPr/>
        </p:nvSpPr>
        <p:spPr>
          <a:xfrm>
            <a:off x="4534427" y="2577983"/>
            <a:ext cx="4407662" cy="369332"/>
          </a:xfrm>
          <a:prstGeom prst="rect">
            <a:avLst/>
          </a:prstGeom>
          <a:noFill/>
        </p:spPr>
        <p:txBody>
          <a:bodyPr wrap="square" rtlCol="0">
            <a:spAutoFit/>
          </a:bodyPr>
          <a:lstStyle/>
          <a:p>
            <a:r>
              <a:rPr lang="en-US" dirty="0" smtClean="0"/>
              <a:t>International Tolerance of Shaft(IT)</a:t>
            </a:r>
            <a:r>
              <a:rPr lang="en-US" baseline="-25000" dirty="0" smtClean="0"/>
              <a:t>S</a:t>
            </a:r>
            <a:r>
              <a:rPr lang="en-US" dirty="0" smtClean="0"/>
              <a:t> = - 0.3</a:t>
            </a:r>
            <a:endParaRPr lang="en-US" dirty="0"/>
          </a:p>
        </p:txBody>
      </p:sp>
      <p:sp>
        <p:nvSpPr>
          <p:cNvPr id="113" name="TextBox 112"/>
          <p:cNvSpPr txBox="1"/>
          <p:nvPr/>
        </p:nvSpPr>
        <p:spPr>
          <a:xfrm>
            <a:off x="4534427" y="3113819"/>
            <a:ext cx="4368801" cy="369332"/>
          </a:xfrm>
          <a:prstGeom prst="rect">
            <a:avLst/>
          </a:prstGeom>
          <a:noFill/>
        </p:spPr>
        <p:txBody>
          <a:bodyPr wrap="square" rtlCol="0">
            <a:spAutoFit/>
          </a:bodyPr>
          <a:lstStyle/>
          <a:p>
            <a:r>
              <a:rPr lang="en-US" dirty="0" smtClean="0"/>
              <a:t>Lower Limit Shaft (LLS) = BS + </a:t>
            </a:r>
            <a:r>
              <a:rPr lang="en-US" dirty="0"/>
              <a:t>(</a:t>
            </a:r>
            <a:r>
              <a:rPr lang="en-US" dirty="0" smtClean="0"/>
              <a:t>FD)</a:t>
            </a:r>
            <a:r>
              <a:rPr lang="en-US" baseline="-25000" dirty="0" smtClean="0"/>
              <a:t>S</a:t>
            </a:r>
            <a:r>
              <a:rPr lang="en-US" dirty="0" smtClean="0"/>
              <a:t>  + </a:t>
            </a:r>
            <a:r>
              <a:rPr lang="en-US" dirty="0"/>
              <a:t>(</a:t>
            </a:r>
            <a:r>
              <a:rPr lang="en-US" dirty="0" smtClean="0"/>
              <a:t>IT)</a:t>
            </a:r>
            <a:r>
              <a:rPr lang="en-US" baseline="-25000" dirty="0" smtClean="0"/>
              <a:t>S</a:t>
            </a:r>
            <a:r>
              <a:rPr lang="en-US" dirty="0" smtClean="0"/>
              <a:t> </a:t>
            </a:r>
            <a:endParaRPr lang="en-US" dirty="0"/>
          </a:p>
        </p:txBody>
      </p:sp>
      <p:sp>
        <p:nvSpPr>
          <p:cNvPr id="114" name="TextBox 113"/>
          <p:cNvSpPr txBox="1"/>
          <p:nvPr/>
        </p:nvSpPr>
        <p:spPr>
          <a:xfrm>
            <a:off x="6756868" y="3429074"/>
            <a:ext cx="2365829" cy="646331"/>
          </a:xfrm>
          <a:prstGeom prst="rect">
            <a:avLst/>
          </a:prstGeom>
          <a:noFill/>
        </p:spPr>
        <p:txBody>
          <a:bodyPr wrap="square" rtlCol="0">
            <a:spAutoFit/>
          </a:bodyPr>
          <a:lstStyle/>
          <a:p>
            <a:r>
              <a:rPr lang="en-US" dirty="0" smtClean="0"/>
              <a:t>= 60 – 0 – 0.3</a:t>
            </a:r>
          </a:p>
          <a:p>
            <a:r>
              <a:rPr lang="en-US" dirty="0" smtClean="0"/>
              <a:t>=  59.7</a:t>
            </a:r>
            <a:endParaRPr lang="en-US" dirty="0"/>
          </a:p>
        </p:txBody>
      </p:sp>
      <p:sp>
        <p:nvSpPr>
          <p:cNvPr id="115" name="TextBox 114"/>
          <p:cNvSpPr txBox="1"/>
          <p:nvPr/>
        </p:nvSpPr>
        <p:spPr>
          <a:xfrm>
            <a:off x="4468058" y="4169982"/>
            <a:ext cx="4368801" cy="369332"/>
          </a:xfrm>
          <a:prstGeom prst="rect">
            <a:avLst/>
          </a:prstGeom>
          <a:noFill/>
        </p:spPr>
        <p:txBody>
          <a:bodyPr wrap="square" rtlCol="0">
            <a:spAutoFit/>
          </a:bodyPr>
          <a:lstStyle/>
          <a:p>
            <a:r>
              <a:rPr lang="en-US" dirty="0" smtClean="0"/>
              <a:t>Upper Limit Shaft(ULS) = BS + </a:t>
            </a:r>
            <a:r>
              <a:rPr lang="en-US" dirty="0"/>
              <a:t>(</a:t>
            </a:r>
            <a:r>
              <a:rPr lang="en-US" dirty="0" smtClean="0"/>
              <a:t>FD)</a:t>
            </a:r>
            <a:r>
              <a:rPr lang="en-US" baseline="-25000" dirty="0" smtClean="0"/>
              <a:t>S</a:t>
            </a:r>
            <a:r>
              <a:rPr lang="en-US" dirty="0" smtClean="0"/>
              <a:t>  </a:t>
            </a:r>
            <a:endParaRPr lang="en-US" dirty="0"/>
          </a:p>
        </p:txBody>
      </p:sp>
      <p:sp>
        <p:nvSpPr>
          <p:cNvPr id="116" name="TextBox 115"/>
          <p:cNvSpPr txBox="1"/>
          <p:nvPr/>
        </p:nvSpPr>
        <p:spPr>
          <a:xfrm>
            <a:off x="6589486" y="4439070"/>
            <a:ext cx="1391031" cy="646331"/>
          </a:xfrm>
          <a:prstGeom prst="rect">
            <a:avLst/>
          </a:prstGeom>
          <a:noFill/>
        </p:spPr>
        <p:txBody>
          <a:bodyPr wrap="square" rtlCol="0">
            <a:spAutoFit/>
          </a:bodyPr>
          <a:lstStyle/>
          <a:p>
            <a:r>
              <a:rPr lang="en-US" dirty="0" smtClean="0"/>
              <a:t>=  60 - 0</a:t>
            </a:r>
          </a:p>
          <a:p>
            <a:r>
              <a:rPr lang="en-US" dirty="0" smtClean="0"/>
              <a:t>= 60</a:t>
            </a:r>
            <a:endParaRPr lang="en-US" dirty="0"/>
          </a:p>
        </p:txBody>
      </p:sp>
      <p:sp>
        <p:nvSpPr>
          <p:cNvPr id="117" name="TextBox 116"/>
          <p:cNvSpPr txBox="1"/>
          <p:nvPr/>
        </p:nvSpPr>
        <p:spPr>
          <a:xfrm>
            <a:off x="1988457" y="5354489"/>
            <a:ext cx="6299200" cy="369332"/>
          </a:xfrm>
          <a:prstGeom prst="rect">
            <a:avLst/>
          </a:prstGeom>
          <a:noFill/>
        </p:spPr>
        <p:txBody>
          <a:bodyPr wrap="square" rtlCol="0">
            <a:spAutoFit/>
          </a:bodyPr>
          <a:lstStyle/>
          <a:p>
            <a:r>
              <a:rPr lang="en-US" dirty="0" smtClean="0"/>
              <a:t>Minimum Allowance = LLH – ULS = 59.939 – 60 = - 0.061 (-)</a:t>
            </a:r>
            <a:r>
              <a:rPr lang="en-US" dirty="0" err="1" smtClean="0"/>
              <a:t>ve</a:t>
            </a:r>
            <a:endParaRPr lang="en-US" dirty="0"/>
          </a:p>
        </p:txBody>
      </p:sp>
      <p:sp>
        <p:nvSpPr>
          <p:cNvPr id="118" name="TextBox 117"/>
          <p:cNvSpPr txBox="1"/>
          <p:nvPr/>
        </p:nvSpPr>
        <p:spPr>
          <a:xfrm>
            <a:off x="1887327" y="5794849"/>
            <a:ext cx="6645202" cy="369332"/>
          </a:xfrm>
          <a:prstGeom prst="rect">
            <a:avLst/>
          </a:prstGeom>
          <a:noFill/>
        </p:spPr>
        <p:txBody>
          <a:bodyPr wrap="square" rtlCol="0">
            <a:spAutoFit/>
          </a:bodyPr>
          <a:lstStyle/>
          <a:p>
            <a:r>
              <a:rPr lang="en-US" dirty="0" smtClean="0"/>
              <a:t>Maximum Allowance = ULH – LLS = 59.958 – 59.7 =  0.258 (+)</a:t>
            </a:r>
            <a:r>
              <a:rPr lang="en-US" dirty="0" err="1" smtClean="0"/>
              <a:t>ve</a:t>
            </a:r>
            <a:endParaRPr lang="en-US" dirty="0"/>
          </a:p>
        </p:txBody>
      </p:sp>
      <p:sp>
        <p:nvSpPr>
          <p:cNvPr id="120" name="TextBox 119"/>
          <p:cNvSpPr txBox="1"/>
          <p:nvPr/>
        </p:nvSpPr>
        <p:spPr>
          <a:xfrm>
            <a:off x="2468716" y="6354330"/>
            <a:ext cx="6964281" cy="369332"/>
          </a:xfrm>
          <a:prstGeom prst="rect">
            <a:avLst/>
          </a:prstGeom>
          <a:noFill/>
        </p:spPr>
        <p:txBody>
          <a:bodyPr wrap="square" rtlCol="0">
            <a:spAutoFit/>
          </a:bodyPr>
          <a:lstStyle/>
          <a:p>
            <a:r>
              <a:rPr lang="en-US" dirty="0" smtClean="0"/>
              <a:t>Hence, the given system is an Transition fit.</a:t>
            </a:r>
            <a:endParaRPr lang="en-US" dirty="0"/>
          </a:p>
        </p:txBody>
      </p:sp>
    </p:spTree>
    <p:extLst>
      <p:ext uri="{BB962C8B-B14F-4D97-AF65-F5344CB8AC3E}">
        <p14:creationId xmlns:p14="http://schemas.microsoft.com/office/powerpoint/2010/main" val="285329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1000"/>
                                        <p:tgtEl>
                                          <p:spTgt spid="64"/>
                                        </p:tgtEl>
                                      </p:cBhvr>
                                    </p:animEffect>
                                    <p:anim calcmode="lin" valueType="num">
                                      <p:cBhvr>
                                        <p:cTn id="49" dur="1000" fill="hold"/>
                                        <p:tgtEl>
                                          <p:spTgt spid="64"/>
                                        </p:tgtEl>
                                        <p:attrNameLst>
                                          <p:attrName>ppt_x</p:attrName>
                                        </p:attrNameLst>
                                      </p:cBhvr>
                                      <p:tavLst>
                                        <p:tav tm="0">
                                          <p:val>
                                            <p:strVal val="#ppt_x"/>
                                          </p:val>
                                        </p:tav>
                                        <p:tav tm="100000">
                                          <p:val>
                                            <p:strVal val="#ppt_x"/>
                                          </p:val>
                                        </p:tav>
                                      </p:tavLst>
                                    </p:anim>
                                    <p:anim calcmode="lin" valueType="num">
                                      <p:cBhvr>
                                        <p:cTn id="5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1000"/>
                                        <p:tgtEl>
                                          <p:spTgt spid="63"/>
                                        </p:tgtEl>
                                      </p:cBhvr>
                                    </p:animEffect>
                                    <p:anim calcmode="lin" valueType="num">
                                      <p:cBhvr>
                                        <p:cTn id="63" dur="1000" fill="hold"/>
                                        <p:tgtEl>
                                          <p:spTgt spid="63"/>
                                        </p:tgtEl>
                                        <p:attrNameLst>
                                          <p:attrName>ppt_x</p:attrName>
                                        </p:attrNameLst>
                                      </p:cBhvr>
                                      <p:tavLst>
                                        <p:tav tm="0">
                                          <p:val>
                                            <p:strVal val="#ppt_x"/>
                                          </p:val>
                                        </p:tav>
                                        <p:tav tm="100000">
                                          <p:val>
                                            <p:strVal val="#ppt_x"/>
                                          </p:val>
                                        </p:tav>
                                      </p:tavLst>
                                    </p:anim>
                                    <p:anim calcmode="lin" valueType="num">
                                      <p:cBhvr>
                                        <p:cTn id="6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1000"/>
                                        <p:tgtEl>
                                          <p:spTgt spid="67"/>
                                        </p:tgtEl>
                                      </p:cBhvr>
                                    </p:animEffect>
                                    <p:anim calcmode="lin" valueType="num">
                                      <p:cBhvr>
                                        <p:cTn id="70" dur="1000" fill="hold"/>
                                        <p:tgtEl>
                                          <p:spTgt spid="67"/>
                                        </p:tgtEl>
                                        <p:attrNameLst>
                                          <p:attrName>ppt_x</p:attrName>
                                        </p:attrNameLst>
                                      </p:cBhvr>
                                      <p:tavLst>
                                        <p:tav tm="0">
                                          <p:val>
                                            <p:strVal val="#ppt_x"/>
                                          </p:val>
                                        </p:tav>
                                        <p:tav tm="100000">
                                          <p:val>
                                            <p:strVal val="#ppt_x"/>
                                          </p:val>
                                        </p:tav>
                                      </p:tavLst>
                                    </p:anim>
                                    <p:anim calcmode="lin" valueType="num">
                                      <p:cBhvr>
                                        <p:cTn id="71"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1000"/>
                                        <p:tgtEl>
                                          <p:spTgt spid="68"/>
                                        </p:tgtEl>
                                      </p:cBhvr>
                                    </p:animEffect>
                                    <p:anim calcmode="lin" valueType="num">
                                      <p:cBhvr>
                                        <p:cTn id="77" dur="1000" fill="hold"/>
                                        <p:tgtEl>
                                          <p:spTgt spid="68"/>
                                        </p:tgtEl>
                                        <p:attrNameLst>
                                          <p:attrName>ppt_x</p:attrName>
                                        </p:attrNameLst>
                                      </p:cBhvr>
                                      <p:tavLst>
                                        <p:tav tm="0">
                                          <p:val>
                                            <p:strVal val="#ppt_x"/>
                                          </p:val>
                                        </p:tav>
                                        <p:tav tm="100000">
                                          <p:val>
                                            <p:strVal val="#ppt_x"/>
                                          </p:val>
                                        </p:tav>
                                      </p:tavLst>
                                    </p:anim>
                                    <p:anim calcmode="lin" valueType="num">
                                      <p:cBhvr>
                                        <p:cTn id="7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1000"/>
                                        <p:tgtEl>
                                          <p:spTgt spid="111"/>
                                        </p:tgtEl>
                                      </p:cBhvr>
                                    </p:animEffect>
                                    <p:anim calcmode="lin" valueType="num">
                                      <p:cBhvr>
                                        <p:cTn id="84" dur="1000" fill="hold"/>
                                        <p:tgtEl>
                                          <p:spTgt spid="111"/>
                                        </p:tgtEl>
                                        <p:attrNameLst>
                                          <p:attrName>ppt_x</p:attrName>
                                        </p:attrNameLst>
                                      </p:cBhvr>
                                      <p:tavLst>
                                        <p:tav tm="0">
                                          <p:val>
                                            <p:strVal val="#ppt_x"/>
                                          </p:val>
                                        </p:tav>
                                        <p:tav tm="100000">
                                          <p:val>
                                            <p:strVal val="#ppt_x"/>
                                          </p:val>
                                        </p:tav>
                                      </p:tavLst>
                                    </p:anim>
                                    <p:anim calcmode="lin" valueType="num">
                                      <p:cBhvr>
                                        <p:cTn id="85"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12"/>
                                        </p:tgtEl>
                                        <p:attrNameLst>
                                          <p:attrName>style.visibility</p:attrName>
                                        </p:attrNameLst>
                                      </p:cBhvr>
                                      <p:to>
                                        <p:strVal val="visible"/>
                                      </p:to>
                                    </p:set>
                                    <p:animEffect transition="in" filter="fade">
                                      <p:cBhvr>
                                        <p:cTn id="90" dur="1000"/>
                                        <p:tgtEl>
                                          <p:spTgt spid="112"/>
                                        </p:tgtEl>
                                      </p:cBhvr>
                                    </p:animEffect>
                                    <p:anim calcmode="lin" valueType="num">
                                      <p:cBhvr>
                                        <p:cTn id="91" dur="1000" fill="hold"/>
                                        <p:tgtEl>
                                          <p:spTgt spid="112"/>
                                        </p:tgtEl>
                                        <p:attrNameLst>
                                          <p:attrName>ppt_x</p:attrName>
                                        </p:attrNameLst>
                                      </p:cBhvr>
                                      <p:tavLst>
                                        <p:tav tm="0">
                                          <p:val>
                                            <p:strVal val="#ppt_x"/>
                                          </p:val>
                                        </p:tav>
                                        <p:tav tm="100000">
                                          <p:val>
                                            <p:strVal val="#ppt_x"/>
                                          </p:val>
                                        </p:tav>
                                      </p:tavLst>
                                    </p:anim>
                                    <p:anim calcmode="lin" valueType="num">
                                      <p:cBhvr>
                                        <p:cTn id="92"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fade">
                                      <p:cBhvr>
                                        <p:cTn id="97" dur="1000"/>
                                        <p:tgtEl>
                                          <p:spTgt spid="113"/>
                                        </p:tgtEl>
                                      </p:cBhvr>
                                    </p:animEffect>
                                    <p:anim calcmode="lin" valueType="num">
                                      <p:cBhvr>
                                        <p:cTn id="98" dur="1000" fill="hold"/>
                                        <p:tgtEl>
                                          <p:spTgt spid="113"/>
                                        </p:tgtEl>
                                        <p:attrNameLst>
                                          <p:attrName>ppt_x</p:attrName>
                                        </p:attrNameLst>
                                      </p:cBhvr>
                                      <p:tavLst>
                                        <p:tav tm="0">
                                          <p:val>
                                            <p:strVal val="#ppt_x"/>
                                          </p:val>
                                        </p:tav>
                                        <p:tav tm="100000">
                                          <p:val>
                                            <p:strVal val="#ppt_x"/>
                                          </p:val>
                                        </p:tav>
                                      </p:tavLst>
                                    </p:anim>
                                    <p:anim calcmode="lin" valueType="num">
                                      <p:cBhvr>
                                        <p:cTn id="9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1000"/>
                                        <p:tgtEl>
                                          <p:spTgt spid="114"/>
                                        </p:tgtEl>
                                      </p:cBhvr>
                                    </p:animEffect>
                                    <p:anim calcmode="lin" valueType="num">
                                      <p:cBhvr>
                                        <p:cTn id="105" dur="1000" fill="hold"/>
                                        <p:tgtEl>
                                          <p:spTgt spid="114"/>
                                        </p:tgtEl>
                                        <p:attrNameLst>
                                          <p:attrName>ppt_x</p:attrName>
                                        </p:attrNameLst>
                                      </p:cBhvr>
                                      <p:tavLst>
                                        <p:tav tm="0">
                                          <p:val>
                                            <p:strVal val="#ppt_x"/>
                                          </p:val>
                                        </p:tav>
                                        <p:tav tm="100000">
                                          <p:val>
                                            <p:strVal val="#ppt_x"/>
                                          </p:val>
                                        </p:tav>
                                      </p:tavLst>
                                    </p:anim>
                                    <p:anim calcmode="lin" valueType="num">
                                      <p:cBhvr>
                                        <p:cTn id="106"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115"/>
                                        </p:tgtEl>
                                        <p:attrNameLst>
                                          <p:attrName>style.visibility</p:attrName>
                                        </p:attrNameLst>
                                      </p:cBhvr>
                                      <p:to>
                                        <p:strVal val="visible"/>
                                      </p:to>
                                    </p:set>
                                    <p:animEffect transition="in" filter="fade">
                                      <p:cBhvr>
                                        <p:cTn id="111" dur="1000"/>
                                        <p:tgtEl>
                                          <p:spTgt spid="115"/>
                                        </p:tgtEl>
                                      </p:cBhvr>
                                    </p:animEffect>
                                    <p:anim calcmode="lin" valueType="num">
                                      <p:cBhvr>
                                        <p:cTn id="112" dur="1000" fill="hold"/>
                                        <p:tgtEl>
                                          <p:spTgt spid="115"/>
                                        </p:tgtEl>
                                        <p:attrNameLst>
                                          <p:attrName>ppt_x</p:attrName>
                                        </p:attrNameLst>
                                      </p:cBhvr>
                                      <p:tavLst>
                                        <p:tav tm="0">
                                          <p:val>
                                            <p:strVal val="#ppt_x"/>
                                          </p:val>
                                        </p:tav>
                                        <p:tav tm="100000">
                                          <p:val>
                                            <p:strVal val="#ppt_x"/>
                                          </p:val>
                                        </p:tav>
                                      </p:tavLst>
                                    </p:anim>
                                    <p:anim calcmode="lin" valueType="num">
                                      <p:cBhvr>
                                        <p:cTn id="113"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116"/>
                                        </p:tgtEl>
                                        <p:attrNameLst>
                                          <p:attrName>style.visibility</p:attrName>
                                        </p:attrNameLst>
                                      </p:cBhvr>
                                      <p:to>
                                        <p:strVal val="visible"/>
                                      </p:to>
                                    </p:set>
                                    <p:animEffect transition="in" filter="fade">
                                      <p:cBhvr>
                                        <p:cTn id="118" dur="1000"/>
                                        <p:tgtEl>
                                          <p:spTgt spid="116"/>
                                        </p:tgtEl>
                                      </p:cBhvr>
                                    </p:animEffect>
                                    <p:anim calcmode="lin" valueType="num">
                                      <p:cBhvr>
                                        <p:cTn id="119" dur="1000" fill="hold"/>
                                        <p:tgtEl>
                                          <p:spTgt spid="116"/>
                                        </p:tgtEl>
                                        <p:attrNameLst>
                                          <p:attrName>ppt_x</p:attrName>
                                        </p:attrNameLst>
                                      </p:cBhvr>
                                      <p:tavLst>
                                        <p:tav tm="0">
                                          <p:val>
                                            <p:strVal val="#ppt_x"/>
                                          </p:val>
                                        </p:tav>
                                        <p:tav tm="100000">
                                          <p:val>
                                            <p:strVal val="#ppt_x"/>
                                          </p:val>
                                        </p:tav>
                                      </p:tavLst>
                                    </p:anim>
                                    <p:anim calcmode="lin" valueType="num">
                                      <p:cBhvr>
                                        <p:cTn id="120"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117"/>
                                        </p:tgtEl>
                                        <p:attrNameLst>
                                          <p:attrName>style.visibility</p:attrName>
                                        </p:attrNameLst>
                                      </p:cBhvr>
                                      <p:to>
                                        <p:strVal val="visible"/>
                                      </p:to>
                                    </p:set>
                                    <p:animEffect transition="in" filter="fade">
                                      <p:cBhvr>
                                        <p:cTn id="125" dur="1000"/>
                                        <p:tgtEl>
                                          <p:spTgt spid="117"/>
                                        </p:tgtEl>
                                      </p:cBhvr>
                                    </p:animEffect>
                                    <p:anim calcmode="lin" valueType="num">
                                      <p:cBhvr>
                                        <p:cTn id="126" dur="1000" fill="hold"/>
                                        <p:tgtEl>
                                          <p:spTgt spid="117"/>
                                        </p:tgtEl>
                                        <p:attrNameLst>
                                          <p:attrName>ppt_x</p:attrName>
                                        </p:attrNameLst>
                                      </p:cBhvr>
                                      <p:tavLst>
                                        <p:tav tm="0">
                                          <p:val>
                                            <p:strVal val="#ppt_x"/>
                                          </p:val>
                                        </p:tav>
                                        <p:tav tm="100000">
                                          <p:val>
                                            <p:strVal val="#ppt_x"/>
                                          </p:val>
                                        </p:tav>
                                      </p:tavLst>
                                    </p:anim>
                                    <p:anim calcmode="lin" valueType="num">
                                      <p:cBhvr>
                                        <p:cTn id="127"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118"/>
                                        </p:tgtEl>
                                        <p:attrNameLst>
                                          <p:attrName>style.visibility</p:attrName>
                                        </p:attrNameLst>
                                      </p:cBhvr>
                                      <p:to>
                                        <p:strVal val="visible"/>
                                      </p:to>
                                    </p:set>
                                    <p:animEffect transition="in" filter="fade">
                                      <p:cBhvr>
                                        <p:cTn id="132" dur="1000"/>
                                        <p:tgtEl>
                                          <p:spTgt spid="118"/>
                                        </p:tgtEl>
                                      </p:cBhvr>
                                    </p:animEffect>
                                    <p:anim calcmode="lin" valueType="num">
                                      <p:cBhvr>
                                        <p:cTn id="133" dur="1000" fill="hold"/>
                                        <p:tgtEl>
                                          <p:spTgt spid="118"/>
                                        </p:tgtEl>
                                        <p:attrNameLst>
                                          <p:attrName>ppt_x</p:attrName>
                                        </p:attrNameLst>
                                      </p:cBhvr>
                                      <p:tavLst>
                                        <p:tav tm="0">
                                          <p:val>
                                            <p:strVal val="#ppt_x"/>
                                          </p:val>
                                        </p:tav>
                                        <p:tav tm="100000">
                                          <p:val>
                                            <p:strVal val="#ppt_x"/>
                                          </p:val>
                                        </p:tav>
                                      </p:tavLst>
                                    </p:anim>
                                    <p:anim calcmode="lin" valueType="num">
                                      <p:cBhvr>
                                        <p:cTn id="134"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120"/>
                                        </p:tgtEl>
                                        <p:attrNameLst>
                                          <p:attrName>style.visibility</p:attrName>
                                        </p:attrNameLst>
                                      </p:cBhvr>
                                      <p:to>
                                        <p:strVal val="visible"/>
                                      </p:to>
                                    </p:set>
                                    <p:animEffect transition="in" filter="fade">
                                      <p:cBhvr>
                                        <p:cTn id="139" dur="1000"/>
                                        <p:tgtEl>
                                          <p:spTgt spid="120"/>
                                        </p:tgtEl>
                                      </p:cBhvr>
                                    </p:animEffect>
                                    <p:anim calcmode="lin" valueType="num">
                                      <p:cBhvr>
                                        <p:cTn id="140" dur="1000" fill="hold"/>
                                        <p:tgtEl>
                                          <p:spTgt spid="120"/>
                                        </p:tgtEl>
                                        <p:attrNameLst>
                                          <p:attrName>ppt_x</p:attrName>
                                        </p:attrNameLst>
                                      </p:cBhvr>
                                      <p:tavLst>
                                        <p:tav tm="0">
                                          <p:val>
                                            <p:strVal val="#ppt_x"/>
                                          </p:val>
                                        </p:tav>
                                        <p:tav tm="100000">
                                          <p:val>
                                            <p:strVal val="#ppt_x"/>
                                          </p:val>
                                        </p:tav>
                                      </p:tavLst>
                                    </p:anim>
                                    <p:anim calcmode="lin" valueType="num">
                                      <p:cBhvr>
                                        <p:cTn id="141"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P spid="41" grpId="0"/>
      <p:bldP spid="42" grpId="0"/>
      <p:bldP spid="64" grpId="0"/>
      <p:bldP spid="47" grpId="0"/>
      <p:bldP spid="63" grpId="0"/>
      <p:bldP spid="67" grpId="0"/>
      <p:bldP spid="68" grpId="0"/>
      <p:bldP spid="111" grpId="0"/>
      <p:bldP spid="112" grpId="0"/>
      <p:bldP spid="113" grpId="0"/>
      <p:bldP spid="114" grpId="0"/>
      <p:bldP spid="115" grpId="0"/>
      <p:bldP spid="116" grpId="0"/>
      <p:bldP spid="117" grpId="0"/>
      <p:bldP spid="118" grpId="0"/>
      <p:bldP spid="1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grpSp>
        <p:nvGrpSpPr>
          <p:cNvPr id="8" name="Group 205"/>
          <p:cNvGrpSpPr>
            <a:grpSpLocks/>
          </p:cNvGrpSpPr>
          <p:nvPr/>
        </p:nvGrpSpPr>
        <p:grpSpPr bwMode="auto">
          <a:xfrm>
            <a:off x="144462" y="2174875"/>
            <a:ext cx="11823700" cy="3833813"/>
            <a:chOff x="91" y="1370"/>
            <a:chExt cx="7448" cy="2415"/>
          </a:xfrm>
        </p:grpSpPr>
        <p:sp>
          <p:nvSpPr>
            <p:cNvPr id="38" name="Line 5"/>
            <p:cNvSpPr>
              <a:spLocks noChangeShapeType="1"/>
            </p:cNvSpPr>
            <p:nvPr/>
          </p:nvSpPr>
          <p:spPr bwMode="auto">
            <a:xfrm>
              <a:off x="4029" y="2938"/>
              <a:ext cx="1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6"/>
            <p:cNvSpPr>
              <a:spLocks noChangeShapeType="1"/>
            </p:cNvSpPr>
            <p:nvPr/>
          </p:nvSpPr>
          <p:spPr bwMode="auto">
            <a:xfrm flipV="1">
              <a:off x="819" y="2164"/>
              <a:ext cx="46" cy="4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7"/>
            <p:cNvSpPr>
              <a:spLocks noChangeShapeType="1"/>
            </p:cNvSpPr>
            <p:nvPr/>
          </p:nvSpPr>
          <p:spPr bwMode="auto">
            <a:xfrm flipV="1">
              <a:off x="847"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8"/>
            <p:cNvSpPr>
              <a:spLocks noChangeShapeType="1"/>
            </p:cNvSpPr>
            <p:nvPr/>
          </p:nvSpPr>
          <p:spPr bwMode="auto">
            <a:xfrm flipV="1">
              <a:off x="922"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9"/>
            <p:cNvSpPr>
              <a:spLocks noChangeShapeType="1"/>
            </p:cNvSpPr>
            <p:nvPr/>
          </p:nvSpPr>
          <p:spPr bwMode="auto">
            <a:xfrm flipV="1">
              <a:off x="998" y="2164"/>
              <a:ext cx="93"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0"/>
            <p:cNvSpPr>
              <a:spLocks noChangeShapeType="1"/>
            </p:cNvSpPr>
            <p:nvPr/>
          </p:nvSpPr>
          <p:spPr bwMode="auto">
            <a:xfrm flipV="1">
              <a:off x="1073"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1"/>
            <p:cNvSpPr>
              <a:spLocks noChangeShapeType="1"/>
            </p:cNvSpPr>
            <p:nvPr/>
          </p:nvSpPr>
          <p:spPr bwMode="auto">
            <a:xfrm flipV="1">
              <a:off x="1148"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2"/>
            <p:cNvSpPr>
              <a:spLocks noChangeShapeType="1"/>
            </p:cNvSpPr>
            <p:nvPr/>
          </p:nvSpPr>
          <p:spPr bwMode="auto">
            <a:xfrm flipV="1">
              <a:off x="1224"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3"/>
            <p:cNvSpPr>
              <a:spLocks noChangeShapeType="1"/>
            </p:cNvSpPr>
            <p:nvPr/>
          </p:nvSpPr>
          <p:spPr bwMode="auto">
            <a:xfrm flipV="1">
              <a:off x="1299"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14"/>
            <p:cNvSpPr>
              <a:spLocks noChangeShapeType="1"/>
            </p:cNvSpPr>
            <p:nvPr/>
          </p:nvSpPr>
          <p:spPr bwMode="auto">
            <a:xfrm flipV="1">
              <a:off x="1375"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5"/>
            <p:cNvSpPr>
              <a:spLocks noChangeShapeType="1"/>
            </p:cNvSpPr>
            <p:nvPr/>
          </p:nvSpPr>
          <p:spPr bwMode="auto">
            <a:xfrm flipV="1">
              <a:off x="1451"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16"/>
            <p:cNvSpPr>
              <a:spLocks noChangeShapeType="1"/>
            </p:cNvSpPr>
            <p:nvPr/>
          </p:nvSpPr>
          <p:spPr bwMode="auto">
            <a:xfrm flipV="1">
              <a:off x="1526"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17"/>
            <p:cNvSpPr>
              <a:spLocks noChangeShapeType="1"/>
            </p:cNvSpPr>
            <p:nvPr/>
          </p:nvSpPr>
          <p:spPr bwMode="auto">
            <a:xfrm flipV="1">
              <a:off x="1601"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18"/>
            <p:cNvSpPr>
              <a:spLocks noChangeShapeType="1"/>
            </p:cNvSpPr>
            <p:nvPr/>
          </p:nvSpPr>
          <p:spPr bwMode="auto">
            <a:xfrm flipV="1">
              <a:off x="1677"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19"/>
            <p:cNvSpPr>
              <a:spLocks noChangeShapeType="1"/>
            </p:cNvSpPr>
            <p:nvPr/>
          </p:nvSpPr>
          <p:spPr bwMode="auto">
            <a:xfrm flipV="1">
              <a:off x="1752"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0"/>
            <p:cNvSpPr>
              <a:spLocks noChangeShapeType="1"/>
            </p:cNvSpPr>
            <p:nvPr/>
          </p:nvSpPr>
          <p:spPr bwMode="auto">
            <a:xfrm flipV="1">
              <a:off x="1828"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21"/>
            <p:cNvSpPr>
              <a:spLocks noChangeShapeType="1"/>
            </p:cNvSpPr>
            <p:nvPr/>
          </p:nvSpPr>
          <p:spPr bwMode="auto">
            <a:xfrm flipV="1">
              <a:off x="1904"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22"/>
            <p:cNvSpPr>
              <a:spLocks noChangeShapeType="1"/>
            </p:cNvSpPr>
            <p:nvPr/>
          </p:nvSpPr>
          <p:spPr bwMode="auto">
            <a:xfrm flipV="1">
              <a:off x="1979"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23"/>
            <p:cNvSpPr>
              <a:spLocks noChangeShapeType="1"/>
            </p:cNvSpPr>
            <p:nvPr/>
          </p:nvSpPr>
          <p:spPr bwMode="auto">
            <a:xfrm flipV="1">
              <a:off x="2055"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24"/>
            <p:cNvSpPr>
              <a:spLocks noChangeShapeType="1"/>
            </p:cNvSpPr>
            <p:nvPr/>
          </p:nvSpPr>
          <p:spPr bwMode="auto">
            <a:xfrm flipV="1">
              <a:off x="2130"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25"/>
            <p:cNvSpPr>
              <a:spLocks noChangeShapeType="1"/>
            </p:cNvSpPr>
            <p:nvPr/>
          </p:nvSpPr>
          <p:spPr bwMode="auto">
            <a:xfrm flipV="1">
              <a:off x="2205"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26"/>
            <p:cNvSpPr>
              <a:spLocks noChangeShapeType="1"/>
            </p:cNvSpPr>
            <p:nvPr/>
          </p:nvSpPr>
          <p:spPr bwMode="auto">
            <a:xfrm flipV="1">
              <a:off x="2281"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27"/>
            <p:cNvSpPr>
              <a:spLocks noChangeShapeType="1"/>
            </p:cNvSpPr>
            <p:nvPr/>
          </p:nvSpPr>
          <p:spPr bwMode="auto">
            <a:xfrm flipV="1">
              <a:off x="2356"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28"/>
            <p:cNvSpPr>
              <a:spLocks noChangeShapeType="1"/>
            </p:cNvSpPr>
            <p:nvPr/>
          </p:nvSpPr>
          <p:spPr bwMode="auto">
            <a:xfrm flipV="1">
              <a:off x="2432"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29"/>
            <p:cNvSpPr>
              <a:spLocks noChangeShapeType="1"/>
            </p:cNvSpPr>
            <p:nvPr/>
          </p:nvSpPr>
          <p:spPr bwMode="auto">
            <a:xfrm flipV="1">
              <a:off x="2508"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0"/>
            <p:cNvSpPr>
              <a:spLocks noChangeShapeType="1"/>
            </p:cNvSpPr>
            <p:nvPr/>
          </p:nvSpPr>
          <p:spPr bwMode="auto">
            <a:xfrm flipV="1">
              <a:off x="2583"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1"/>
            <p:cNvSpPr>
              <a:spLocks noChangeShapeType="1"/>
            </p:cNvSpPr>
            <p:nvPr/>
          </p:nvSpPr>
          <p:spPr bwMode="auto">
            <a:xfrm flipV="1">
              <a:off x="2658" y="2237"/>
              <a:ext cx="22" cy="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2"/>
            <p:cNvSpPr>
              <a:spLocks noChangeShapeType="1"/>
            </p:cNvSpPr>
            <p:nvPr/>
          </p:nvSpPr>
          <p:spPr bwMode="auto">
            <a:xfrm flipV="1">
              <a:off x="4029" y="2053"/>
              <a:ext cx="43" cy="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3"/>
            <p:cNvSpPr>
              <a:spLocks noChangeShapeType="1"/>
            </p:cNvSpPr>
            <p:nvPr/>
          </p:nvSpPr>
          <p:spPr bwMode="auto">
            <a:xfrm flipV="1">
              <a:off x="4029" y="2053"/>
              <a:ext cx="119" cy="1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4"/>
            <p:cNvSpPr>
              <a:spLocks noChangeShapeType="1"/>
            </p:cNvSpPr>
            <p:nvPr/>
          </p:nvSpPr>
          <p:spPr bwMode="auto">
            <a:xfrm flipV="1">
              <a:off x="4029" y="2053"/>
              <a:ext cx="194" cy="1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35"/>
            <p:cNvSpPr>
              <a:spLocks noChangeShapeType="1"/>
            </p:cNvSpPr>
            <p:nvPr/>
          </p:nvSpPr>
          <p:spPr bwMode="auto">
            <a:xfrm flipV="1">
              <a:off x="4055" y="2053"/>
              <a:ext cx="244"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36"/>
            <p:cNvSpPr>
              <a:spLocks noChangeShapeType="1"/>
            </p:cNvSpPr>
            <p:nvPr/>
          </p:nvSpPr>
          <p:spPr bwMode="auto">
            <a:xfrm flipV="1">
              <a:off x="4131"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37"/>
            <p:cNvSpPr>
              <a:spLocks noChangeShapeType="1"/>
            </p:cNvSpPr>
            <p:nvPr/>
          </p:nvSpPr>
          <p:spPr bwMode="auto">
            <a:xfrm flipV="1">
              <a:off x="4206"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38"/>
            <p:cNvSpPr>
              <a:spLocks noChangeShapeType="1"/>
            </p:cNvSpPr>
            <p:nvPr/>
          </p:nvSpPr>
          <p:spPr bwMode="auto">
            <a:xfrm flipV="1">
              <a:off x="4282"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39"/>
            <p:cNvSpPr>
              <a:spLocks noChangeShapeType="1"/>
            </p:cNvSpPr>
            <p:nvPr/>
          </p:nvSpPr>
          <p:spPr bwMode="auto">
            <a:xfrm flipV="1">
              <a:off x="4358" y="2053"/>
              <a:ext cx="242"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40"/>
            <p:cNvSpPr>
              <a:spLocks noChangeShapeType="1"/>
            </p:cNvSpPr>
            <p:nvPr/>
          </p:nvSpPr>
          <p:spPr bwMode="auto">
            <a:xfrm flipV="1">
              <a:off x="4433"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41"/>
            <p:cNvSpPr>
              <a:spLocks noChangeShapeType="1"/>
            </p:cNvSpPr>
            <p:nvPr/>
          </p:nvSpPr>
          <p:spPr bwMode="auto">
            <a:xfrm flipV="1">
              <a:off x="4508" y="2053"/>
              <a:ext cx="244"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42"/>
            <p:cNvSpPr>
              <a:spLocks noChangeShapeType="1"/>
            </p:cNvSpPr>
            <p:nvPr/>
          </p:nvSpPr>
          <p:spPr bwMode="auto">
            <a:xfrm flipV="1">
              <a:off x="4584"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43"/>
            <p:cNvSpPr>
              <a:spLocks noChangeShapeType="1"/>
            </p:cNvSpPr>
            <p:nvPr/>
          </p:nvSpPr>
          <p:spPr bwMode="auto">
            <a:xfrm flipV="1">
              <a:off x="4659"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44"/>
            <p:cNvSpPr>
              <a:spLocks noChangeShapeType="1"/>
            </p:cNvSpPr>
            <p:nvPr/>
          </p:nvSpPr>
          <p:spPr bwMode="auto">
            <a:xfrm flipV="1">
              <a:off x="4735"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45"/>
            <p:cNvSpPr>
              <a:spLocks noChangeShapeType="1"/>
            </p:cNvSpPr>
            <p:nvPr/>
          </p:nvSpPr>
          <p:spPr bwMode="auto">
            <a:xfrm flipV="1">
              <a:off x="4810"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46"/>
            <p:cNvSpPr>
              <a:spLocks noChangeShapeType="1"/>
            </p:cNvSpPr>
            <p:nvPr/>
          </p:nvSpPr>
          <p:spPr bwMode="auto">
            <a:xfrm flipV="1">
              <a:off x="4886"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47"/>
            <p:cNvSpPr>
              <a:spLocks noChangeShapeType="1"/>
            </p:cNvSpPr>
            <p:nvPr/>
          </p:nvSpPr>
          <p:spPr bwMode="auto">
            <a:xfrm flipV="1">
              <a:off x="4962"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48"/>
            <p:cNvSpPr>
              <a:spLocks noChangeShapeType="1"/>
            </p:cNvSpPr>
            <p:nvPr/>
          </p:nvSpPr>
          <p:spPr bwMode="auto">
            <a:xfrm flipV="1">
              <a:off x="5037"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49"/>
            <p:cNvSpPr>
              <a:spLocks noChangeShapeType="1"/>
            </p:cNvSpPr>
            <p:nvPr/>
          </p:nvSpPr>
          <p:spPr bwMode="auto">
            <a:xfrm flipV="1">
              <a:off x="5112" y="2053"/>
              <a:ext cx="244"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50"/>
            <p:cNvSpPr>
              <a:spLocks noChangeShapeType="1"/>
            </p:cNvSpPr>
            <p:nvPr/>
          </p:nvSpPr>
          <p:spPr bwMode="auto">
            <a:xfrm flipV="1">
              <a:off x="5188"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51"/>
            <p:cNvSpPr>
              <a:spLocks noChangeShapeType="1"/>
            </p:cNvSpPr>
            <p:nvPr/>
          </p:nvSpPr>
          <p:spPr bwMode="auto">
            <a:xfrm flipV="1">
              <a:off x="5263"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52"/>
            <p:cNvSpPr>
              <a:spLocks noChangeShapeType="1"/>
            </p:cNvSpPr>
            <p:nvPr/>
          </p:nvSpPr>
          <p:spPr bwMode="auto">
            <a:xfrm flipV="1">
              <a:off x="5339"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53"/>
            <p:cNvSpPr>
              <a:spLocks noChangeShapeType="1"/>
            </p:cNvSpPr>
            <p:nvPr/>
          </p:nvSpPr>
          <p:spPr bwMode="auto">
            <a:xfrm flipV="1">
              <a:off x="5415" y="2053"/>
              <a:ext cx="242"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54"/>
            <p:cNvSpPr>
              <a:spLocks noChangeShapeType="1"/>
            </p:cNvSpPr>
            <p:nvPr/>
          </p:nvSpPr>
          <p:spPr bwMode="auto">
            <a:xfrm flipV="1">
              <a:off x="5490"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55"/>
            <p:cNvSpPr>
              <a:spLocks noChangeShapeType="1"/>
            </p:cNvSpPr>
            <p:nvPr/>
          </p:nvSpPr>
          <p:spPr bwMode="auto">
            <a:xfrm flipV="1">
              <a:off x="5565" y="2053"/>
              <a:ext cx="244"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56"/>
            <p:cNvSpPr>
              <a:spLocks noChangeShapeType="1"/>
            </p:cNvSpPr>
            <p:nvPr/>
          </p:nvSpPr>
          <p:spPr bwMode="auto">
            <a:xfrm flipV="1">
              <a:off x="5641"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57"/>
            <p:cNvSpPr>
              <a:spLocks noChangeShapeType="1"/>
            </p:cNvSpPr>
            <p:nvPr/>
          </p:nvSpPr>
          <p:spPr bwMode="auto">
            <a:xfrm flipV="1">
              <a:off x="5716"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58"/>
            <p:cNvSpPr>
              <a:spLocks noChangeShapeType="1"/>
            </p:cNvSpPr>
            <p:nvPr/>
          </p:nvSpPr>
          <p:spPr bwMode="auto">
            <a:xfrm flipV="1">
              <a:off x="5792" y="2081"/>
              <a:ext cx="215" cy="21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59"/>
            <p:cNvSpPr>
              <a:spLocks noChangeShapeType="1"/>
            </p:cNvSpPr>
            <p:nvPr/>
          </p:nvSpPr>
          <p:spPr bwMode="auto">
            <a:xfrm flipV="1">
              <a:off x="5868" y="2151"/>
              <a:ext cx="144" cy="14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60"/>
            <p:cNvSpPr>
              <a:spLocks noChangeShapeType="1"/>
            </p:cNvSpPr>
            <p:nvPr/>
          </p:nvSpPr>
          <p:spPr bwMode="auto">
            <a:xfrm flipV="1">
              <a:off x="5943" y="2227"/>
              <a:ext cx="70" cy="6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61"/>
            <p:cNvSpPr>
              <a:spLocks noChangeShapeType="1"/>
            </p:cNvSpPr>
            <p:nvPr/>
          </p:nvSpPr>
          <p:spPr bwMode="auto">
            <a:xfrm flipH="1" flipV="1">
              <a:off x="819" y="2223"/>
              <a:ext cx="35" cy="3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62"/>
            <p:cNvSpPr>
              <a:spLocks noChangeShapeType="1"/>
            </p:cNvSpPr>
            <p:nvPr/>
          </p:nvSpPr>
          <p:spPr bwMode="auto">
            <a:xfrm flipH="1" flipV="1">
              <a:off x="835"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63"/>
            <p:cNvSpPr>
              <a:spLocks noChangeShapeType="1"/>
            </p:cNvSpPr>
            <p:nvPr/>
          </p:nvSpPr>
          <p:spPr bwMode="auto">
            <a:xfrm flipH="1" flipV="1">
              <a:off x="910"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64"/>
            <p:cNvSpPr>
              <a:spLocks noChangeShapeType="1"/>
            </p:cNvSpPr>
            <p:nvPr/>
          </p:nvSpPr>
          <p:spPr bwMode="auto">
            <a:xfrm flipH="1" flipV="1">
              <a:off x="986"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65"/>
            <p:cNvSpPr>
              <a:spLocks noChangeShapeType="1"/>
            </p:cNvSpPr>
            <p:nvPr/>
          </p:nvSpPr>
          <p:spPr bwMode="auto">
            <a:xfrm flipH="1" flipV="1">
              <a:off x="1062"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66"/>
            <p:cNvSpPr>
              <a:spLocks noChangeShapeType="1"/>
            </p:cNvSpPr>
            <p:nvPr/>
          </p:nvSpPr>
          <p:spPr bwMode="auto">
            <a:xfrm flipH="1" flipV="1">
              <a:off x="1137"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67"/>
            <p:cNvSpPr>
              <a:spLocks noChangeShapeType="1"/>
            </p:cNvSpPr>
            <p:nvPr/>
          </p:nvSpPr>
          <p:spPr bwMode="auto">
            <a:xfrm flipH="1" flipV="1">
              <a:off x="1213"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68"/>
            <p:cNvSpPr>
              <a:spLocks noChangeShapeType="1"/>
            </p:cNvSpPr>
            <p:nvPr/>
          </p:nvSpPr>
          <p:spPr bwMode="auto">
            <a:xfrm flipH="1" flipV="1">
              <a:off x="1288"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69"/>
            <p:cNvSpPr>
              <a:spLocks noChangeShapeType="1"/>
            </p:cNvSpPr>
            <p:nvPr/>
          </p:nvSpPr>
          <p:spPr bwMode="auto">
            <a:xfrm flipH="1" flipV="1">
              <a:off x="1363"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70"/>
            <p:cNvSpPr>
              <a:spLocks noChangeShapeType="1"/>
            </p:cNvSpPr>
            <p:nvPr/>
          </p:nvSpPr>
          <p:spPr bwMode="auto">
            <a:xfrm flipH="1" flipV="1">
              <a:off x="1439"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71"/>
            <p:cNvSpPr>
              <a:spLocks noChangeShapeType="1"/>
            </p:cNvSpPr>
            <p:nvPr/>
          </p:nvSpPr>
          <p:spPr bwMode="auto">
            <a:xfrm flipH="1" flipV="1">
              <a:off x="1514"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72"/>
            <p:cNvSpPr>
              <a:spLocks noChangeShapeType="1"/>
            </p:cNvSpPr>
            <p:nvPr/>
          </p:nvSpPr>
          <p:spPr bwMode="auto">
            <a:xfrm flipH="1" flipV="1">
              <a:off x="1590"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73"/>
            <p:cNvSpPr>
              <a:spLocks noChangeShapeType="1"/>
            </p:cNvSpPr>
            <p:nvPr/>
          </p:nvSpPr>
          <p:spPr bwMode="auto">
            <a:xfrm flipH="1" flipV="1">
              <a:off x="1666"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74"/>
            <p:cNvSpPr>
              <a:spLocks noChangeShapeType="1"/>
            </p:cNvSpPr>
            <p:nvPr/>
          </p:nvSpPr>
          <p:spPr bwMode="auto">
            <a:xfrm flipH="1" flipV="1">
              <a:off x="1741"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75"/>
            <p:cNvSpPr>
              <a:spLocks noChangeShapeType="1"/>
            </p:cNvSpPr>
            <p:nvPr/>
          </p:nvSpPr>
          <p:spPr bwMode="auto">
            <a:xfrm flipH="1" flipV="1">
              <a:off x="1817"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76"/>
            <p:cNvSpPr>
              <a:spLocks noChangeShapeType="1"/>
            </p:cNvSpPr>
            <p:nvPr/>
          </p:nvSpPr>
          <p:spPr bwMode="auto">
            <a:xfrm flipH="1" flipV="1">
              <a:off x="1892"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77"/>
            <p:cNvSpPr>
              <a:spLocks noChangeShapeType="1"/>
            </p:cNvSpPr>
            <p:nvPr/>
          </p:nvSpPr>
          <p:spPr bwMode="auto">
            <a:xfrm flipH="1" flipV="1">
              <a:off x="1967"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78"/>
            <p:cNvSpPr>
              <a:spLocks noChangeShapeType="1"/>
            </p:cNvSpPr>
            <p:nvPr/>
          </p:nvSpPr>
          <p:spPr bwMode="auto">
            <a:xfrm flipH="1" flipV="1">
              <a:off x="2043"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79"/>
            <p:cNvSpPr>
              <a:spLocks noChangeShapeType="1"/>
            </p:cNvSpPr>
            <p:nvPr/>
          </p:nvSpPr>
          <p:spPr bwMode="auto">
            <a:xfrm flipH="1" flipV="1">
              <a:off x="2119"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80"/>
            <p:cNvSpPr>
              <a:spLocks noChangeShapeType="1"/>
            </p:cNvSpPr>
            <p:nvPr/>
          </p:nvSpPr>
          <p:spPr bwMode="auto">
            <a:xfrm flipH="1" flipV="1">
              <a:off x="2194"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81"/>
            <p:cNvSpPr>
              <a:spLocks noChangeShapeType="1"/>
            </p:cNvSpPr>
            <p:nvPr/>
          </p:nvSpPr>
          <p:spPr bwMode="auto">
            <a:xfrm flipH="1" flipV="1">
              <a:off x="2270"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82"/>
            <p:cNvSpPr>
              <a:spLocks noChangeShapeType="1"/>
            </p:cNvSpPr>
            <p:nvPr/>
          </p:nvSpPr>
          <p:spPr bwMode="auto">
            <a:xfrm flipH="1" flipV="1">
              <a:off x="2345"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83"/>
            <p:cNvSpPr>
              <a:spLocks noChangeShapeType="1"/>
            </p:cNvSpPr>
            <p:nvPr/>
          </p:nvSpPr>
          <p:spPr bwMode="auto">
            <a:xfrm flipH="1" flipV="1">
              <a:off x="2420"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84"/>
            <p:cNvSpPr>
              <a:spLocks noChangeShapeType="1"/>
            </p:cNvSpPr>
            <p:nvPr/>
          </p:nvSpPr>
          <p:spPr bwMode="auto">
            <a:xfrm flipH="1" flipV="1">
              <a:off x="2496" y="216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85"/>
            <p:cNvSpPr>
              <a:spLocks noChangeShapeType="1"/>
            </p:cNvSpPr>
            <p:nvPr/>
          </p:nvSpPr>
          <p:spPr bwMode="auto">
            <a:xfrm flipH="1" flipV="1">
              <a:off x="2571" y="2164"/>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86"/>
            <p:cNvSpPr>
              <a:spLocks noChangeShapeType="1"/>
            </p:cNvSpPr>
            <p:nvPr/>
          </p:nvSpPr>
          <p:spPr bwMode="auto">
            <a:xfrm flipH="1" flipV="1">
              <a:off x="2647" y="2164"/>
              <a:ext cx="33" cy="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87"/>
            <p:cNvSpPr>
              <a:spLocks noChangeShapeType="1"/>
            </p:cNvSpPr>
            <p:nvPr/>
          </p:nvSpPr>
          <p:spPr bwMode="auto">
            <a:xfrm flipH="1" flipV="1">
              <a:off x="4029" y="2263"/>
              <a:ext cx="33" cy="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88"/>
            <p:cNvSpPr>
              <a:spLocks noChangeShapeType="1"/>
            </p:cNvSpPr>
            <p:nvPr/>
          </p:nvSpPr>
          <p:spPr bwMode="auto">
            <a:xfrm flipH="1" flipV="1">
              <a:off x="4029" y="2187"/>
              <a:ext cx="109" cy="10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89"/>
            <p:cNvSpPr>
              <a:spLocks noChangeShapeType="1"/>
            </p:cNvSpPr>
            <p:nvPr/>
          </p:nvSpPr>
          <p:spPr bwMode="auto">
            <a:xfrm flipH="1" flipV="1">
              <a:off x="4029" y="2111"/>
              <a:ext cx="185" cy="18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90"/>
            <p:cNvSpPr>
              <a:spLocks noChangeShapeType="1"/>
            </p:cNvSpPr>
            <p:nvPr/>
          </p:nvSpPr>
          <p:spPr bwMode="auto">
            <a:xfrm flipH="1" flipV="1">
              <a:off x="4046"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91"/>
            <p:cNvSpPr>
              <a:spLocks noChangeShapeType="1"/>
            </p:cNvSpPr>
            <p:nvPr/>
          </p:nvSpPr>
          <p:spPr bwMode="auto">
            <a:xfrm flipH="1" flipV="1">
              <a:off x="4121"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92"/>
            <p:cNvSpPr>
              <a:spLocks noChangeShapeType="1"/>
            </p:cNvSpPr>
            <p:nvPr/>
          </p:nvSpPr>
          <p:spPr bwMode="auto">
            <a:xfrm flipH="1" flipV="1">
              <a:off x="4197"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93"/>
            <p:cNvSpPr>
              <a:spLocks noChangeShapeType="1"/>
            </p:cNvSpPr>
            <p:nvPr/>
          </p:nvSpPr>
          <p:spPr bwMode="auto">
            <a:xfrm flipH="1" flipV="1">
              <a:off x="4272"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94"/>
            <p:cNvSpPr>
              <a:spLocks noChangeShapeType="1"/>
            </p:cNvSpPr>
            <p:nvPr/>
          </p:nvSpPr>
          <p:spPr bwMode="auto">
            <a:xfrm flipH="1" flipV="1">
              <a:off x="4348"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95"/>
            <p:cNvSpPr>
              <a:spLocks noChangeShapeType="1"/>
            </p:cNvSpPr>
            <p:nvPr/>
          </p:nvSpPr>
          <p:spPr bwMode="auto">
            <a:xfrm flipH="1" flipV="1">
              <a:off x="4423" y="2053"/>
              <a:ext cx="244"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96"/>
            <p:cNvSpPr>
              <a:spLocks noChangeShapeType="1"/>
            </p:cNvSpPr>
            <p:nvPr/>
          </p:nvSpPr>
          <p:spPr bwMode="auto">
            <a:xfrm flipH="1" flipV="1">
              <a:off x="4499"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97"/>
            <p:cNvSpPr>
              <a:spLocks noChangeShapeType="1"/>
            </p:cNvSpPr>
            <p:nvPr/>
          </p:nvSpPr>
          <p:spPr bwMode="auto">
            <a:xfrm flipH="1" flipV="1">
              <a:off x="4574"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98"/>
            <p:cNvSpPr>
              <a:spLocks noChangeShapeType="1"/>
            </p:cNvSpPr>
            <p:nvPr/>
          </p:nvSpPr>
          <p:spPr bwMode="auto">
            <a:xfrm flipH="1" flipV="1">
              <a:off x="4650"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99"/>
            <p:cNvSpPr>
              <a:spLocks noChangeShapeType="1"/>
            </p:cNvSpPr>
            <p:nvPr/>
          </p:nvSpPr>
          <p:spPr bwMode="auto">
            <a:xfrm flipH="1" flipV="1">
              <a:off x="4725"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00"/>
            <p:cNvSpPr>
              <a:spLocks noChangeShapeType="1"/>
            </p:cNvSpPr>
            <p:nvPr/>
          </p:nvSpPr>
          <p:spPr bwMode="auto">
            <a:xfrm flipH="1" flipV="1">
              <a:off x="4800" y="2053"/>
              <a:ext cx="244"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01"/>
            <p:cNvSpPr>
              <a:spLocks noChangeShapeType="1"/>
            </p:cNvSpPr>
            <p:nvPr/>
          </p:nvSpPr>
          <p:spPr bwMode="auto">
            <a:xfrm flipH="1" flipV="1">
              <a:off x="4877" y="2053"/>
              <a:ext cx="242"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02"/>
            <p:cNvSpPr>
              <a:spLocks noChangeShapeType="1"/>
            </p:cNvSpPr>
            <p:nvPr/>
          </p:nvSpPr>
          <p:spPr bwMode="auto">
            <a:xfrm flipH="1" flipV="1">
              <a:off x="4952"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03"/>
            <p:cNvSpPr>
              <a:spLocks noChangeShapeType="1"/>
            </p:cNvSpPr>
            <p:nvPr/>
          </p:nvSpPr>
          <p:spPr bwMode="auto">
            <a:xfrm flipH="1" flipV="1">
              <a:off x="5027" y="2053"/>
              <a:ext cx="244"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04"/>
            <p:cNvSpPr>
              <a:spLocks noChangeShapeType="1"/>
            </p:cNvSpPr>
            <p:nvPr/>
          </p:nvSpPr>
          <p:spPr bwMode="auto">
            <a:xfrm flipH="1" flipV="1">
              <a:off x="5103"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05"/>
            <p:cNvSpPr>
              <a:spLocks noChangeShapeType="1"/>
            </p:cNvSpPr>
            <p:nvPr/>
          </p:nvSpPr>
          <p:spPr bwMode="auto">
            <a:xfrm flipH="1" flipV="1">
              <a:off x="5178"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06"/>
            <p:cNvSpPr>
              <a:spLocks noChangeShapeType="1"/>
            </p:cNvSpPr>
            <p:nvPr/>
          </p:nvSpPr>
          <p:spPr bwMode="auto">
            <a:xfrm flipH="1" flipV="1">
              <a:off x="5254"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07"/>
            <p:cNvSpPr>
              <a:spLocks noChangeShapeType="1"/>
            </p:cNvSpPr>
            <p:nvPr/>
          </p:nvSpPr>
          <p:spPr bwMode="auto">
            <a:xfrm flipH="1" flipV="1">
              <a:off x="5330" y="2053"/>
              <a:ext cx="242"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08"/>
            <p:cNvSpPr>
              <a:spLocks noChangeShapeType="1"/>
            </p:cNvSpPr>
            <p:nvPr/>
          </p:nvSpPr>
          <p:spPr bwMode="auto">
            <a:xfrm flipH="1" flipV="1">
              <a:off x="5405"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09"/>
            <p:cNvSpPr>
              <a:spLocks noChangeShapeType="1"/>
            </p:cNvSpPr>
            <p:nvPr/>
          </p:nvSpPr>
          <p:spPr bwMode="auto">
            <a:xfrm flipH="1" flipV="1">
              <a:off x="5480" y="2053"/>
              <a:ext cx="244"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10"/>
            <p:cNvSpPr>
              <a:spLocks noChangeShapeType="1"/>
            </p:cNvSpPr>
            <p:nvPr/>
          </p:nvSpPr>
          <p:spPr bwMode="auto">
            <a:xfrm flipH="1" flipV="1">
              <a:off x="5556"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11"/>
            <p:cNvSpPr>
              <a:spLocks noChangeShapeType="1"/>
            </p:cNvSpPr>
            <p:nvPr/>
          </p:nvSpPr>
          <p:spPr bwMode="auto">
            <a:xfrm flipH="1" flipV="1">
              <a:off x="5631"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12"/>
            <p:cNvSpPr>
              <a:spLocks noChangeShapeType="1"/>
            </p:cNvSpPr>
            <p:nvPr/>
          </p:nvSpPr>
          <p:spPr bwMode="auto">
            <a:xfrm flipH="1" flipV="1">
              <a:off x="5707" y="2053"/>
              <a:ext cx="243" cy="2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13"/>
            <p:cNvSpPr>
              <a:spLocks noChangeShapeType="1"/>
            </p:cNvSpPr>
            <p:nvPr/>
          </p:nvSpPr>
          <p:spPr bwMode="auto">
            <a:xfrm flipH="1" flipV="1">
              <a:off x="5782" y="2053"/>
              <a:ext cx="225" cy="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14"/>
            <p:cNvSpPr>
              <a:spLocks noChangeShapeType="1"/>
            </p:cNvSpPr>
            <p:nvPr/>
          </p:nvSpPr>
          <p:spPr bwMode="auto">
            <a:xfrm flipH="1" flipV="1">
              <a:off x="5858" y="2053"/>
              <a:ext cx="155" cy="15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15"/>
            <p:cNvSpPr>
              <a:spLocks noChangeShapeType="1"/>
            </p:cNvSpPr>
            <p:nvPr/>
          </p:nvSpPr>
          <p:spPr bwMode="auto">
            <a:xfrm flipH="1" flipV="1">
              <a:off x="5934" y="2053"/>
              <a:ext cx="77" cy="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16"/>
            <p:cNvSpPr>
              <a:spLocks noChangeShapeType="1"/>
            </p:cNvSpPr>
            <p:nvPr/>
          </p:nvSpPr>
          <p:spPr bwMode="auto">
            <a:xfrm>
              <a:off x="4029" y="2296"/>
              <a:ext cx="1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17"/>
            <p:cNvSpPr>
              <a:spLocks noChangeShapeType="1"/>
            </p:cNvSpPr>
            <p:nvPr/>
          </p:nvSpPr>
          <p:spPr bwMode="auto">
            <a:xfrm flipH="1">
              <a:off x="155" y="2938"/>
              <a:ext cx="3874"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18"/>
            <p:cNvSpPr>
              <a:spLocks noChangeShapeType="1"/>
            </p:cNvSpPr>
            <p:nvPr/>
          </p:nvSpPr>
          <p:spPr bwMode="auto">
            <a:xfrm flipV="1">
              <a:off x="819" y="1433"/>
              <a:ext cx="230" cy="23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19"/>
            <p:cNvSpPr>
              <a:spLocks noChangeShapeType="1"/>
            </p:cNvSpPr>
            <p:nvPr/>
          </p:nvSpPr>
          <p:spPr bwMode="auto">
            <a:xfrm flipV="1">
              <a:off x="819" y="1379"/>
              <a:ext cx="378" cy="3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20"/>
            <p:cNvSpPr>
              <a:spLocks noChangeShapeType="1"/>
            </p:cNvSpPr>
            <p:nvPr/>
          </p:nvSpPr>
          <p:spPr bwMode="auto">
            <a:xfrm flipV="1">
              <a:off x="819" y="1371"/>
              <a:ext cx="480" cy="48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21"/>
            <p:cNvSpPr>
              <a:spLocks noChangeShapeType="1"/>
            </p:cNvSpPr>
            <p:nvPr/>
          </p:nvSpPr>
          <p:spPr bwMode="auto">
            <a:xfrm flipV="1">
              <a:off x="819" y="1385"/>
              <a:ext cx="560" cy="56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22"/>
            <p:cNvSpPr>
              <a:spLocks noChangeShapeType="1"/>
            </p:cNvSpPr>
            <p:nvPr/>
          </p:nvSpPr>
          <p:spPr bwMode="auto">
            <a:xfrm flipV="1">
              <a:off x="819" y="1411"/>
              <a:ext cx="629" cy="63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23"/>
            <p:cNvSpPr>
              <a:spLocks noChangeShapeType="1"/>
            </p:cNvSpPr>
            <p:nvPr/>
          </p:nvSpPr>
          <p:spPr bwMode="auto">
            <a:xfrm flipV="1">
              <a:off x="819" y="1443"/>
              <a:ext cx="691" cy="69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24"/>
            <p:cNvSpPr>
              <a:spLocks noChangeShapeType="1"/>
            </p:cNvSpPr>
            <p:nvPr/>
          </p:nvSpPr>
          <p:spPr bwMode="auto">
            <a:xfrm flipV="1">
              <a:off x="884" y="1479"/>
              <a:ext cx="684" cy="68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25"/>
            <p:cNvSpPr>
              <a:spLocks noChangeShapeType="1"/>
            </p:cNvSpPr>
            <p:nvPr/>
          </p:nvSpPr>
          <p:spPr bwMode="auto">
            <a:xfrm flipV="1">
              <a:off x="978" y="1517"/>
              <a:ext cx="647" cy="64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26"/>
            <p:cNvSpPr>
              <a:spLocks noChangeShapeType="1"/>
            </p:cNvSpPr>
            <p:nvPr/>
          </p:nvSpPr>
          <p:spPr bwMode="auto">
            <a:xfrm flipV="1">
              <a:off x="1073" y="1555"/>
              <a:ext cx="608" cy="60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27"/>
            <p:cNvSpPr>
              <a:spLocks noChangeShapeType="1"/>
            </p:cNvSpPr>
            <p:nvPr/>
          </p:nvSpPr>
          <p:spPr bwMode="auto">
            <a:xfrm flipV="1">
              <a:off x="1168" y="1595"/>
              <a:ext cx="568" cy="56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28"/>
            <p:cNvSpPr>
              <a:spLocks noChangeShapeType="1"/>
            </p:cNvSpPr>
            <p:nvPr/>
          </p:nvSpPr>
          <p:spPr bwMode="auto">
            <a:xfrm flipV="1">
              <a:off x="1261" y="1633"/>
              <a:ext cx="531" cy="53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29"/>
            <p:cNvSpPr>
              <a:spLocks noChangeShapeType="1"/>
            </p:cNvSpPr>
            <p:nvPr/>
          </p:nvSpPr>
          <p:spPr bwMode="auto">
            <a:xfrm flipV="1">
              <a:off x="1356" y="1669"/>
              <a:ext cx="494" cy="49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30"/>
            <p:cNvSpPr>
              <a:spLocks noChangeShapeType="1"/>
            </p:cNvSpPr>
            <p:nvPr/>
          </p:nvSpPr>
          <p:spPr bwMode="auto">
            <a:xfrm flipV="1">
              <a:off x="1451" y="1703"/>
              <a:ext cx="460" cy="46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31"/>
            <p:cNvSpPr>
              <a:spLocks noChangeShapeType="1"/>
            </p:cNvSpPr>
            <p:nvPr/>
          </p:nvSpPr>
          <p:spPr bwMode="auto">
            <a:xfrm flipV="1">
              <a:off x="1545" y="1731"/>
              <a:ext cx="432" cy="4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32"/>
            <p:cNvSpPr>
              <a:spLocks noChangeShapeType="1"/>
            </p:cNvSpPr>
            <p:nvPr/>
          </p:nvSpPr>
          <p:spPr bwMode="auto">
            <a:xfrm flipV="1">
              <a:off x="819" y="2938"/>
              <a:ext cx="48" cy="4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33"/>
            <p:cNvSpPr>
              <a:spLocks noChangeShapeType="1"/>
            </p:cNvSpPr>
            <p:nvPr/>
          </p:nvSpPr>
          <p:spPr bwMode="auto">
            <a:xfrm flipV="1">
              <a:off x="1639" y="1753"/>
              <a:ext cx="411" cy="41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34"/>
            <p:cNvSpPr>
              <a:spLocks noChangeShapeType="1"/>
            </p:cNvSpPr>
            <p:nvPr/>
          </p:nvSpPr>
          <p:spPr bwMode="auto">
            <a:xfrm flipV="1">
              <a:off x="819" y="2938"/>
              <a:ext cx="142" cy="14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35"/>
            <p:cNvSpPr>
              <a:spLocks noChangeShapeType="1"/>
            </p:cNvSpPr>
            <p:nvPr/>
          </p:nvSpPr>
          <p:spPr bwMode="auto">
            <a:xfrm flipV="1">
              <a:off x="1734" y="1760"/>
              <a:ext cx="403" cy="40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36"/>
            <p:cNvSpPr>
              <a:spLocks noChangeShapeType="1"/>
            </p:cNvSpPr>
            <p:nvPr/>
          </p:nvSpPr>
          <p:spPr bwMode="auto">
            <a:xfrm flipV="1">
              <a:off x="819" y="2938"/>
              <a:ext cx="236" cy="23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37"/>
            <p:cNvSpPr>
              <a:spLocks noChangeShapeType="1"/>
            </p:cNvSpPr>
            <p:nvPr/>
          </p:nvSpPr>
          <p:spPr bwMode="auto">
            <a:xfrm flipV="1">
              <a:off x="1828" y="1750"/>
              <a:ext cx="413" cy="41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38"/>
            <p:cNvSpPr>
              <a:spLocks noChangeShapeType="1"/>
            </p:cNvSpPr>
            <p:nvPr/>
          </p:nvSpPr>
          <p:spPr bwMode="auto">
            <a:xfrm flipV="1">
              <a:off x="819" y="2938"/>
              <a:ext cx="331" cy="33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39"/>
            <p:cNvSpPr>
              <a:spLocks noChangeShapeType="1"/>
            </p:cNvSpPr>
            <p:nvPr/>
          </p:nvSpPr>
          <p:spPr bwMode="auto">
            <a:xfrm flipV="1">
              <a:off x="1922" y="1716"/>
              <a:ext cx="448" cy="44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40"/>
            <p:cNvSpPr>
              <a:spLocks noChangeShapeType="1"/>
            </p:cNvSpPr>
            <p:nvPr/>
          </p:nvSpPr>
          <p:spPr bwMode="auto">
            <a:xfrm flipV="1">
              <a:off x="819" y="2938"/>
              <a:ext cx="425" cy="42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41"/>
            <p:cNvSpPr>
              <a:spLocks noChangeShapeType="1"/>
            </p:cNvSpPr>
            <p:nvPr/>
          </p:nvSpPr>
          <p:spPr bwMode="auto">
            <a:xfrm flipV="1">
              <a:off x="2017" y="1649"/>
              <a:ext cx="514" cy="51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42"/>
            <p:cNvSpPr>
              <a:spLocks noChangeShapeType="1"/>
            </p:cNvSpPr>
            <p:nvPr/>
          </p:nvSpPr>
          <p:spPr bwMode="auto">
            <a:xfrm flipV="1">
              <a:off x="819" y="2938"/>
              <a:ext cx="519" cy="52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43"/>
            <p:cNvSpPr>
              <a:spLocks noChangeShapeType="1"/>
            </p:cNvSpPr>
            <p:nvPr/>
          </p:nvSpPr>
          <p:spPr bwMode="auto">
            <a:xfrm flipV="1">
              <a:off x="2111" y="1595"/>
              <a:ext cx="569" cy="56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44"/>
            <p:cNvSpPr>
              <a:spLocks noChangeShapeType="1"/>
            </p:cNvSpPr>
            <p:nvPr/>
          </p:nvSpPr>
          <p:spPr bwMode="auto">
            <a:xfrm flipV="1">
              <a:off x="819" y="2938"/>
              <a:ext cx="614" cy="61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45"/>
            <p:cNvSpPr>
              <a:spLocks noChangeShapeType="1"/>
            </p:cNvSpPr>
            <p:nvPr/>
          </p:nvSpPr>
          <p:spPr bwMode="auto">
            <a:xfrm flipV="1">
              <a:off x="2205" y="1689"/>
              <a:ext cx="475" cy="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46"/>
            <p:cNvSpPr>
              <a:spLocks noChangeShapeType="1"/>
            </p:cNvSpPr>
            <p:nvPr/>
          </p:nvSpPr>
          <p:spPr bwMode="auto">
            <a:xfrm flipV="1">
              <a:off x="856" y="2938"/>
              <a:ext cx="672" cy="67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47"/>
            <p:cNvSpPr>
              <a:spLocks noChangeShapeType="1"/>
            </p:cNvSpPr>
            <p:nvPr/>
          </p:nvSpPr>
          <p:spPr bwMode="auto">
            <a:xfrm flipV="1">
              <a:off x="2300" y="1783"/>
              <a:ext cx="380" cy="38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48"/>
            <p:cNvSpPr>
              <a:spLocks noChangeShapeType="1"/>
            </p:cNvSpPr>
            <p:nvPr/>
          </p:nvSpPr>
          <p:spPr bwMode="auto">
            <a:xfrm flipV="1">
              <a:off x="914" y="2938"/>
              <a:ext cx="707" cy="70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49"/>
            <p:cNvSpPr>
              <a:spLocks noChangeShapeType="1"/>
            </p:cNvSpPr>
            <p:nvPr/>
          </p:nvSpPr>
          <p:spPr bwMode="auto">
            <a:xfrm flipV="1">
              <a:off x="2394" y="1878"/>
              <a:ext cx="286" cy="28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150"/>
            <p:cNvSpPr>
              <a:spLocks noChangeShapeType="1"/>
            </p:cNvSpPr>
            <p:nvPr/>
          </p:nvSpPr>
          <p:spPr bwMode="auto">
            <a:xfrm flipV="1">
              <a:off x="972" y="2938"/>
              <a:ext cx="744" cy="74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151"/>
            <p:cNvSpPr>
              <a:spLocks noChangeShapeType="1"/>
            </p:cNvSpPr>
            <p:nvPr/>
          </p:nvSpPr>
          <p:spPr bwMode="auto">
            <a:xfrm flipV="1">
              <a:off x="2488" y="1972"/>
              <a:ext cx="192" cy="19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152"/>
            <p:cNvSpPr>
              <a:spLocks noChangeShapeType="1"/>
            </p:cNvSpPr>
            <p:nvPr/>
          </p:nvSpPr>
          <p:spPr bwMode="auto">
            <a:xfrm flipV="1">
              <a:off x="1034" y="2938"/>
              <a:ext cx="777" cy="7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153"/>
            <p:cNvSpPr>
              <a:spLocks noChangeShapeType="1"/>
            </p:cNvSpPr>
            <p:nvPr/>
          </p:nvSpPr>
          <p:spPr bwMode="auto">
            <a:xfrm flipV="1">
              <a:off x="2583" y="2067"/>
              <a:ext cx="97" cy="9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154"/>
            <p:cNvSpPr>
              <a:spLocks noChangeShapeType="1"/>
            </p:cNvSpPr>
            <p:nvPr/>
          </p:nvSpPr>
          <p:spPr bwMode="auto">
            <a:xfrm flipV="1">
              <a:off x="1098" y="2938"/>
              <a:ext cx="807" cy="80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155"/>
            <p:cNvSpPr>
              <a:spLocks noChangeShapeType="1"/>
            </p:cNvSpPr>
            <p:nvPr/>
          </p:nvSpPr>
          <p:spPr bwMode="auto">
            <a:xfrm flipV="1">
              <a:off x="2678" y="2161"/>
              <a:ext cx="2" cy="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156"/>
            <p:cNvSpPr>
              <a:spLocks noChangeShapeType="1"/>
            </p:cNvSpPr>
            <p:nvPr/>
          </p:nvSpPr>
          <p:spPr bwMode="auto">
            <a:xfrm flipV="1">
              <a:off x="1168" y="2938"/>
              <a:ext cx="831" cy="83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157"/>
            <p:cNvSpPr>
              <a:spLocks noChangeShapeType="1"/>
            </p:cNvSpPr>
            <p:nvPr/>
          </p:nvSpPr>
          <p:spPr bwMode="auto">
            <a:xfrm flipV="1">
              <a:off x="1248" y="2938"/>
              <a:ext cx="846" cy="84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158"/>
            <p:cNvSpPr>
              <a:spLocks noChangeShapeType="1"/>
            </p:cNvSpPr>
            <p:nvPr/>
          </p:nvSpPr>
          <p:spPr bwMode="auto">
            <a:xfrm flipV="1">
              <a:off x="1349" y="2938"/>
              <a:ext cx="839" cy="83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159"/>
            <p:cNvSpPr>
              <a:spLocks noChangeShapeType="1"/>
            </p:cNvSpPr>
            <p:nvPr/>
          </p:nvSpPr>
          <p:spPr bwMode="auto">
            <a:xfrm flipV="1">
              <a:off x="1508" y="2938"/>
              <a:ext cx="774" cy="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160"/>
            <p:cNvSpPr>
              <a:spLocks noChangeShapeType="1"/>
            </p:cNvSpPr>
            <p:nvPr/>
          </p:nvSpPr>
          <p:spPr bwMode="auto">
            <a:xfrm flipV="1">
              <a:off x="1794" y="2938"/>
              <a:ext cx="583" cy="58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161"/>
            <p:cNvSpPr>
              <a:spLocks noChangeShapeType="1"/>
            </p:cNvSpPr>
            <p:nvPr/>
          </p:nvSpPr>
          <p:spPr bwMode="auto">
            <a:xfrm flipV="1">
              <a:off x="1991" y="2938"/>
              <a:ext cx="480" cy="48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62"/>
            <p:cNvSpPr>
              <a:spLocks noChangeShapeType="1"/>
            </p:cNvSpPr>
            <p:nvPr/>
          </p:nvSpPr>
          <p:spPr bwMode="auto">
            <a:xfrm flipV="1">
              <a:off x="2108" y="2938"/>
              <a:ext cx="457" cy="4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163"/>
            <p:cNvSpPr>
              <a:spLocks noChangeShapeType="1"/>
            </p:cNvSpPr>
            <p:nvPr/>
          </p:nvSpPr>
          <p:spPr bwMode="auto">
            <a:xfrm flipV="1">
              <a:off x="2199" y="2938"/>
              <a:ext cx="461" cy="46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164"/>
            <p:cNvSpPr>
              <a:spLocks noChangeShapeType="1"/>
            </p:cNvSpPr>
            <p:nvPr/>
          </p:nvSpPr>
          <p:spPr bwMode="auto">
            <a:xfrm flipV="1">
              <a:off x="2280" y="3012"/>
              <a:ext cx="400" cy="40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165"/>
            <p:cNvSpPr>
              <a:spLocks noChangeShapeType="1"/>
            </p:cNvSpPr>
            <p:nvPr/>
          </p:nvSpPr>
          <p:spPr bwMode="auto">
            <a:xfrm flipV="1">
              <a:off x="2353" y="3106"/>
              <a:ext cx="327" cy="32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166"/>
            <p:cNvSpPr>
              <a:spLocks noChangeShapeType="1"/>
            </p:cNvSpPr>
            <p:nvPr/>
          </p:nvSpPr>
          <p:spPr bwMode="auto">
            <a:xfrm flipV="1">
              <a:off x="2423" y="3201"/>
              <a:ext cx="257" cy="25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67"/>
            <p:cNvSpPr>
              <a:spLocks noChangeShapeType="1"/>
            </p:cNvSpPr>
            <p:nvPr/>
          </p:nvSpPr>
          <p:spPr bwMode="auto">
            <a:xfrm flipV="1">
              <a:off x="2489" y="3295"/>
              <a:ext cx="191" cy="19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68"/>
            <p:cNvSpPr>
              <a:spLocks noChangeShapeType="1"/>
            </p:cNvSpPr>
            <p:nvPr/>
          </p:nvSpPr>
          <p:spPr bwMode="auto">
            <a:xfrm flipV="1">
              <a:off x="2553" y="3390"/>
              <a:ext cx="127" cy="12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169"/>
            <p:cNvSpPr>
              <a:spLocks noChangeShapeType="1"/>
            </p:cNvSpPr>
            <p:nvPr/>
          </p:nvSpPr>
          <p:spPr bwMode="auto">
            <a:xfrm flipV="1">
              <a:off x="2617" y="3484"/>
              <a:ext cx="63" cy="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170"/>
            <p:cNvSpPr>
              <a:spLocks noChangeShapeType="1"/>
            </p:cNvSpPr>
            <p:nvPr/>
          </p:nvSpPr>
          <p:spPr bwMode="auto">
            <a:xfrm flipH="1">
              <a:off x="819" y="2164"/>
              <a:ext cx="186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Line 171"/>
            <p:cNvSpPr>
              <a:spLocks noChangeShapeType="1"/>
            </p:cNvSpPr>
            <p:nvPr/>
          </p:nvSpPr>
          <p:spPr bwMode="auto">
            <a:xfrm flipH="1">
              <a:off x="819" y="2938"/>
              <a:ext cx="186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Line 172"/>
            <p:cNvSpPr>
              <a:spLocks noChangeShapeType="1"/>
            </p:cNvSpPr>
            <p:nvPr/>
          </p:nvSpPr>
          <p:spPr bwMode="auto">
            <a:xfrm flipV="1">
              <a:off x="819" y="1569"/>
              <a:ext cx="0" cy="68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173"/>
            <p:cNvSpPr>
              <a:spLocks noChangeShapeType="1"/>
            </p:cNvSpPr>
            <p:nvPr/>
          </p:nvSpPr>
          <p:spPr bwMode="auto">
            <a:xfrm flipV="1">
              <a:off x="2680" y="1577"/>
              <a:ext cx="0" cy="68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74"/>
            <p:cNvSpPr>
              <a:spLocks/>
            </p:cNvSpPr>
            <p:nvPr/>
          </p:nvSpPr>
          <p:spPr bwMode="auto">
            <a:xfrm>
              <a:off x="819" y="1370"/>
              <a:ext cx="1861" cy="390"/>
            </a:xfrm>
            <a:custGeom>
              <a:avLst/>
              <a:gdLst>
                <a:gd name="T0" fmla="*/ 0 w 3723"/>
                <a:gd name="T1" fmla="*/ 399 h 780"/>
                <a:gd name="T2" fmla="*/ 117 w 3723"/>
                <a:gd name="T3" fmla="*/ 323 h 780"/>
                <a:gd name="T4" fmla="*/ 235 w 3723"/>
                <a:gd name="T5" fmla="*/ 251 h 780"/>
                <a:gd name="T6" fmla="*/ 293 w 3723"/>
                <a:gd name="T7" fmla="*/ 215 h 780"/>
                <a:gd name="T8" fmla="*/ 352 w 3723"/>
                <a:gd name="T9" fmla="*/ 181 h 780"/>
                <a:gd name="T10" fmla="*/ 411 w 3723"/>
                <a:gd name="T11" fmla="*/ 150 h 780"/>
                <a:gd name="T12" fmla="*/ 469 w 3723"/>
                <a:gd name="T13" fmla="*/ 121 h 780"/>
                <a:gd name="T14" fmla="*/ 527 w 3723"/>
                <a:gd name="T15" fmla="*/ 94 h 780"/>
                <a:gd name="T16" fmla="*/ 586 w 3723"/>
                <a:gd name="T17" fmla="*/ 69 h 780"/>
                <a:gd name="T18" fmla="*/ 643 w 3723"/>
                <a:gd name="T19" fmla="*/ 48 h 780"/>
                <a:gd name="T20" fmla="*/ 701 w 3723"/>
                <a:gd name="T21" fmla="*/ 31 h 780"/>
                <a:gd name="T22" fmla="*/ 759 w 3723"/>
                <a:gd name="T23" fmla="*/ 16 h 780"/>
                <a:gd name="T24" fmla="*/ 816 w 3723"/>
                <a:gd name="T25" fmla="*/ 7 h 780"/>
                <a:gd name="T26" fmla="*/ 873 w 3723"/>
                <a:gd name="T27" fmla="*/ 1 h 780"/>
                <a:gd name="T28" fmla="*/ 930 w 3723"/>
                <a:gd name="T29" fmla="*/ 0 h 780"/>
                <a:gd name="T30" fmla="*/ 986 w 3723"/>
                <a:gd name="T31" fmla="*/ 3 h 780"/>
                <a:gd name="T32" fmla="*/ 1043 w 3723"/>
                <a:gd name="T33" fmla="*/ 11 h 780"/>
                <a:gd name="T34" fmla="*/ 1099 w 3723"/>
                <a:gd name="T35" fmla="*/ 25 h 780"/>
                <a:gd name="T36" fmla="*/ 1155 w 3723"/>
                <a:gd name="T37" fmla="*/ 41 h 780"/>
                <a:gd name="T38" fmla="*/ 1211 w 3723"/>
                <a:gd name="T39" fmla="*/ 62 h 780"/>
                <a:gd name="T40" fmla="*/ 1267 w 3723"/>
                <a:gd name="T41" fmla="*/ 87 h 780"/>
                <a:gd name="T42" fmla="*/ 1322 w 3723"/>
                <a:gd name="T43" fmla="*/ 113 h 780"/>
                <a:gd name="T44" fmla="*/ 1378 w 3723"/>
                <a:gd name="T45" fmla="*/ 143 h 780"/>
                <a:gd name="T46" fmla="*/ 1433 w 3723"/>
                <a:gd name="T47" fmla="*/ 176 h 780"/>
                <a:gd name="T48" fmla="*/ 1489 w 3723"/>
                <a:gd name="T49" fmla="*/ 210 h 780"/>
                <a:gd name="T50" fmla="*/ 1598 w 3723"/>
                <a:gd name="T51" fmla="*/ 283 h 780"/>
                <a:gd name="T52" fmla="*/ 1820 w 3723"/>
                <a:gd name="T53" fmla="*/ 439 h 780"/>
                <a:gd name="T54" fmla="*/ 1933 w 3723"/>
                <a:gd name="T55" fmla="*/ 516 h 780"/>
                <a:gd name="T56" fmla="*/ 1987 w 3723"/>
                <a:gd name="T57" fmla="*/ 552 h 780"/>
                <a:gd name="T58" fmla="*/ 2043 w 3723"/>
                <a:gd name="T59" fmla="*/ 587 h 780"/>
                <a:gd name="T60" fmla="*/ 2100 w 3723"/>
                <a:gd name="T61" fmla="*/ 621 h 780"/>
                <a:gd name="T62" fmla="*/ 2157 w 3723"/>
                <a:gd name="T63" fmla="*/ 652 h 780"/>
                <a:gd name="T64" fmla="*/ 2213 w 3723"/>
                <a:gd name="T65" fmla="*/ 680 h 780"/>
                <a:gd name="T66" fmla="*/ 2271 w 3723"/>
                <a:gd name="T67" fmla="*/ 705 h 780"/>
                <a:gd name="T68" fmla="*/ 2329 w 3723"/>
                <a:gd name="T69" fmla="*/ 727 h 780"/>
                <a:gd name="T70" fmla="*/ 2386 w 3723"/>
                <a:gd name="T71" fmla="*/ 746 h 780"/>
                <a:gd name="T72" fmla="*/ 2444 w 3723"/>
                <a:gd name="T73" fmla="*/ 761 h 780"/>
                <a:gd name="T74" fmla="*/ 2502 w 3723"/>
                <a:gd name="T75" fmla="*/ 771 h 780"/>
                <a:gd name="T76" fmla="*/ 2561 w 3723"/>
                <a:gd name="T77" fmla="*/ 777 h 780"/>
                <a:gd name="T78" fmla="*/ 2620 w 3723"/>
                <a:gd name="T79" fmla="*/ 780 h 780"/>
                <a:gd name="T80" fmla="*/ 2681 w 3723"/>
                <a:gd name="T81" fmla="*/ 780 h 780"/>
                <a:gd name="T82" fmla="*/ 2740 w 3723"/>
                <a:gd name="T83" fmla="*/ 776 h 780"/>
                <a:gd name="T84" fmla="*/ 2800 w 3723"/>
                <a:gd name="T85" fmla="*/ 768 h 780"/>
                <a:gd name="T86" fmla="*/ 2859 w 3723"/>
                <a:gd name="T87" fmla="*/ 758 h 780"/>
                <a:gd name="T88" fmla="*/ 2920 w 3723"/>
                <a:gd name="T89" fmla="*/ 745 h 780"/>
                <a:gd name="T90" fmla="*/ 2982 w 3723"/>
                <a:gd name="T91" fmla="*/ 730 h 780"/>
                <a:gd name="T92" fmla="*/ 3043 w 3723"/>
                <a:gd name="T93" fmla="*/ 711 h 780"/>
                <a:gd name="T94" fmla="*/ 3103 w 3723"/>
                <a:gd name="T95" fmla="*/ 691 h 780"/>
                <a:gd name="T96" fmla="*/ 3165 w 3723"/>
                <a:gd name="T97" fmla="*/ 669 h 780"/>
                <a:gd name="T98" fmla="*/ 3227 w 3723"/>
                <a:gd name="T99" fmla="*/ 646 h 780"/>
                <a:gd name="T100" fmla="*/ 3288 w 3723"/>
                <a:gd name="T101" fmla="*/ 619 h 780"/>
                <a:gd name="T102" fmla="*/ 3350 w 3723"/>
                <a:gd name="T103" fmla="*/ 592 h 780"/>
                <a:gd name="T104" fmla="*/ 3474 w 3723"/>
                <a:gd name="T105" fmla="*/ 535 h 780"/>
                <a:gd name="T106" fmla="*/ 3599 w 3723"/>
                <a:gd name="T107" fmla="*/ 476 h 780"/>
                <a:gd name="T108" fmla="*/ 3723 w 3723"/>
                <a:gd name="T109" fmla="*/ 41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23" h="780">
                  <a:moveTo>
                    <a:pt x="0" y="399"/>
                  </a:moveTo>
                  <a:lnTo>
                    <a:pt x="117" y="323"/>
                  </a:lnTo>
                  <a:lnTo>
                    <a:pt x="235" y="251"/>
                  </a:lnTo>
                  <a:lnTo>
                    <a:pt x="293" y="215"/>
                  </a:lnTo>
                  <a:lnTo>
                    <a:pt x="352" y="181"/>
                  </a:lnTo>
                  <a:lnTo>
                    <a:pt x="411" y="150"/>
                  </a:lnTo>
                  <a:lnTo>
                    <a:pt x="469" y="121"/>
                  </a:lnTo>
                  <a:lnTo>
                    <a:pt x="527" y="94"/>
                  </a:lnTo>
                  <a:lnTo>
                    <a:pt x="586" y="69"/>
                  </a:lnTo>
                  <a:lnTo>
                    <a:pt x="643" y="48"/>
                  </a:lnTo>
                  <a:lnTo>
                    <a:pt x="701" y="31"/>
                  </a:lnTo>
                  <a:lnTo>
                    <a:pt x="759" y="16"/>
                  </a:lnTo>
                  <a:lnTo>
                    <a:pt x="816" y="7"/>
                  </a:lnTo>
                  <a:lnTo>
                    <a:pt x="873" y="1"/>
                  </a:lnTo>
                  <a:lnTo>
                    <a:pt x="930" y="0"/>
                  </a:lnTo>
                  <a:lnTo>
                    <a:pt x="986" y="3"/>
                  </a:lnTo>
                  <a:lnTo>
                    <a:pt x="1043" y="11"/>
                  </a:lnTo>
                  <a:lnTo>
                    <a:pt x="1099" y="25"/>
                  </a:lnTo>
                  <a:lnTo>
                    <a:pt x="1155" y="41"/>
                  </a:lnTo>
                  <a:lnTo>
                    <a:pt x="1211" y="62"/>
                  </a:lnTo>
                  <a:lnTo>
                    <a:pt x="1267" y="87"/>
                  </a:lnTo>
                  <a:lnTo>
                    <a:pt x="1322" y="113"/>
                  </a:lnTo>
                  <a:lnTo>
                    <a:pt x="1378" y="143"/>
                  </a:lnTo>
                  <a:lnTo>
                    <a:pt x="1433" y="176"/>
                  </a:lnTo>
                  <a:lnTo>
                    <a:pt x="1489" y="210"/>
                  </a:lnTo>
                  <a:lnTo>
                    <a:pt x="1598" y="283"/>
                  </a:lnTo>
                  <a:lnTo>
                    <a:pt x="1820" y="439"/>
                  </a:lnTo>
                  <a:lnTo>
                    <a:pt x="1933" y="516"/>
                  </a:lnTo>
                  <a:lnTo>
                    <a:pt x="1987" y="552"/>
                  </a:lnTo>
                  <a:lnTo>
                    <a:pt x="2043" y="587"/>
                  </a:lnTo>
                  <a:lnTo>
                    <a:pt x="2100" y="621"/>
                  </a:lnTo>
                  <a:lnTo>
                    <a:pt x="2157" y="652"/>
                  </a:lnTo>
                  <a:lnTo>
                    <a:pt x="2213" y="680"/>
                  </a:lnTo>
                  <a:lnTo>
                    <a:pt x="2271" y="705"/>
                  </a:lnTo>
                  <a:lnTo>
                    <a:pt x="2329" y="727"/>
                  </a:lnTo>
                  <a:lnTo>
                    <a:pt x="2386" y="746"/>
                  </a:lnTo>
                  <a:lnTo>
                    <a:pt x="2444" y="761"/>
                  </a:lnTo>
                  <a:lnTo>
                    <a:pt x="2502" y="771"/>
                  </a:lnTo>
                  <a:lnTo>
                    <a:pt x="2561" y="777"/>
                  </a:lnTo>
                  <a:lnTo>
                    <a:pt x="2620" y="780"/>
                  </a:lnTo>
                  <a:lnTo>
                    <a:pt x="2681" y="780"/>
                  </a:lnTo>
                  <a:lnTo>
                    <a:pt x="2740" y="776"/>
                  </a:lnTo>
                  <a:lnTo>
                    <a:pt x="2800" y="768"/>
                  </a:lnTo>
                  <a:lnTo>
                    <a:pt x="2859" y="758"/>
                  </a:lnTo>
                  <a:lnTo>
                    <a:pt x="2920" y="745"/>
                  </a:lnTo>
                  <a:lnTo>
                    <a:pt x="2982" y="730"/>
                  </a:lnTo>
                  <a:lnTo>
                    <a:pt x="3043" y="711"/>
                  </a:lnTo>
                  <a:lnTo>
                    <a:pt x="3103" y="691"/>
                  </a:lnTo>
                  <a:lnTo>
                    <a:pt x="3165" y="669"/>
                  </a:lnTo>
                  <a:lnTo>
                    <a:pt x="3227" y="646"/>
                  </a:lnTo>
                  <a:lnTo>
                    <a:pt x="3288" y="619"/>
                  </a:lnTo>
                  <a:lnTo>
                    <a:pt x="3350" y="592"/>
                  </a:lnTo>
                  <a:lnTo>
                    <a:pt x="3474" y="535"/>
                  </a:lnTo>
                  <a:lnTo>
                    <a:pt x="3599" y="476"/>
                  </a:lnTo>
                  <a:lnTo>
                    <a:pt x="3723" y="41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175"/>
            <p:cNvSpPr>
              <a:spLocks noChangeShapeType="1"/>
            </p:cNvSpPr>
            <p:nvPr/>
          </p:nvSpPr>
          <p:spPr bwMode="auto">
            <a:xfrm>
              <a:off x="819" y="2938"/>
              <a:ext cx="0" cy="64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176"/>
            <p:cNvSpPr>
              <a:spLocks noChangeShapeType="1"/>
            </p:cNvSpPr>
            <p:nvPr/>
          </p:nvSpPr>
          <p:spPr bwMode="auto">
            <a:xfrm>
              <a:off x="2680" y="2938"/>
              <a:ext cx="0" cy="64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177"/>
            <p:cNvSpPr>
              <a:spLocks/>
            </p:cNvSpPr>
            <p:nvPr/>
          </p:nvSpPr>
          <p:spPr bwMode="auto">
            <a:xfrm>
              <a:off x="819" y="3394"/>
              <a:ext cx="1861" cy="391"/>
            </a:xfrm>
            <a:custGeom>
              <a:avLst/>
              <a:gdLst>
                <a:gd name="T0" fmla="*/ 0 w 3723"/>
                <a:gd name="T1" fmla="*/ 381 h 782"/>
                <a:gd name="T2" fmla="*/ 117 w 3723"/>
                <a:gd name="T3" fmla="*/ 458 h 782"/>
                <a:gd name="T4" fmla="*/ 235 w 3723"/>
                <a:gd name="T5" fmla="*/ 531 h 782"/>
                <a:gd name="T6" fmla="*/ 352 w 3723"/>
                <a:gd name="T7" fmla="*/ 599 h 782"/>
                <a:gd name="T8" fmla="*/ 469 w 3723"/>
                <a:gd name="T9" fmla="*/ 661 h 782"/>
                <a:gd name="T10" fmla="*/ 527 w 3723"/>
                <a:gd name="T11" fmla="*/ 687 h 782"/>
                <a:gd name="T12" fmla="*/ 586 w 3723"/>
                <a:gd name="T13" fmla="*/ 711 h 782"/>
                <a:gd name="T14" fmla="*/ 643 w 3723"/>
                <a:gd name="T15" fmla="*/ 733 h 782"/>
                <a:gd name="T16" fmla="*/ 701 w 3723"/>
                <a:gd name="T17" fmla="*/ 751 h 782"/>
                <a:gd name="T18" fmla="*/ 759 w 3723"/>
                <a:gd name="T19" fmla="*/ 764 h 782"/>
                <a:gd name="T20" fmla="*/ 816 w 3723"/>
                <a:gd name="T21" fmla="*/ 774 h 782"/>
                <a:gd name="T22" fmla="*/ 873 w 3723"/>
                <a:gd name="T23" fmla="*/ 780 h 782"/>
                <a:gd name="T24" fmla="*/ 930 w 3723"/>
                <a:gd name="T25" fmla="*/ 782 h 782"/>
                <a:gd name="T26" fmla="*/ 986 w 3723"/>
                <a:gd name="T27" fmla="*/ 777 h 782"/>
                <a:gd name="T28" fmla="*/ 1043 w 3723"/>
                <a:gd name="T29" fmla="*/ 770 h 782"/>
                <a:gd name="T30" fmla="*/ 1099 w 3723"/>
                <a:gd name="T31" fmla="*/ 757 h 782"/>
                <a:gd name="T32" fmla="*/ 1155 w 3723"/>
                <a:gd name="T33" fmla="*/ 739 h 782"/>
                <a:gd name="T34" fmla="*/ 1211 w 3723"/>
                <a:gd name="T35" fmla="*/ 718 h 782"/>
                <a:gd name="T36" fmla="*/ 1267 w 3723"/>
                <a:gd name="T37" fmla="*/ 695 h 782"/>
                <a:gd name="T38" fmla="*/ 1322 w 3723"/>
                <a:gd name="T39" fmla="*/ 668 h 782"/>
                <a:gd name="T40" fmla="*/ 1378 w 3723"/>
                <a:gd name="T41" fmla="*/ 637 h 782"/>
                <a:gd name="T42" fmla="*/ 1489 w 3723"/>
                <a:gd name="T43" fmla="*/ 570 h 782"/>
                <a:gd name="T44" fmla="*/ 1598 w 3723"/>
                <a:gd name="T45" fmla="*/ 497 h 782"/>
                <a:gd name="T46" fmla="*/ 1820 w 3723"/>
                <a:gd name="T47" fmla="*/ 341 h 782"/>
                <a:gd name="T48" fmla="*/ 1933 w 3723"/>
                <a:gd name="T49" fmla="*/ 266 h 782"/>
                <a:gd name="T50" fmla="*/ 2043 w 3723"/>
                <a:gd name="T51" fmla="*/ 193 h 782"/>
                <a:gd name="T52" fmla="*/ 2100 w 3723"/>
                <a:gd name="T53" fmla="*/ 161 h 782"/>
                <a:gd name="T54" fmla="*/ 2157 w 3723"/>
                <a:gd name="T55" fmla="*/ 130 h 782"/>
                <a:gd name="T56" fmla="*/ 2213 w 3723"/>
                <a:gd name="T57" fmla="*/ 102 h 782"/>
                <a:gd name="T58" fmla="*/ 2271 w 3723"/>
                <a:gd name="T59" fmla="*/ 75 h 782"/>
                <a:gd name="T60" fmla="*/ 2329 w 3723"/>
                <a:gd name="T61" fmla="*/ 53 h 782"/>
                <a:gd name="T62" fmla="*/ 2386 w 3723"/>
                <a:gd name="T63" fmla="*/ 35 h 782"/>
                <a:gd name="T64" fmla="*/ 2444 w 3723"/>
                <a:gd name="T65" fmla="*/ 20 h 782"/>
                <a:gd name="T66" fmla="*/ 2502 w 3723"/>
                <a:gd name="T67" fmla="*/ 10 h 782"/>
                <a:gd name="T68" fmla="*/ 2561 w 3723"/>
                <a:gd name="T69" fmla="*/ 3 h 782"/>
                <a:gd name="T70" fmla="*/ 2620 w 3723"/>
                <a:gd name="T71" fmla="*/ 0 h 782"/>
                <a:gd name="T72" fmla="*/ 2681 w 3723"/>
                <a:gd name="T73" fmla="*/ 1 h 782"/>
                <a:gd name="T74" fmla="*/ 2740 w 3723"/>
                <a:gd name="T75" fmla="*/ 6 h 782"/>
                <a:gd name="T76" fmla="*/ 2800 w 3723"/>
                <a:gd name="T77" fmla="*/ 13 h 782"/>
                <a:gd name="T78" fmla="*/ 2859 w 3723"/>
                <a:gd name="T79" fmla="*/ 23 h 782"/>
                <a:gd name="T80" fmla="*/ 2920 w 3723"/>
                <a:gd name="T81" fmla="*/ 35 h 782"/>
                <a:gd name="T82" fmla="*/ 2982 w 3723"/>
                <a:gd name="T83" fmla="*/ 52 h 782"/>
                <a:gd name="T84" fmla="*/ 3103 w 3723"/>
                <a:gd name="T85" fmla="*/ 90 h 782"/>
                <a:gd name="T86" fmla="*/ 3227 w 3723"/>
                <a:gd name="T87" fmla="*/ 136 h 782"/>
                <a:gd name="T88" fmla="*/ 3350 w 3723"/>
                <a:gd name="T89" fmla="*/ 189 h 782"/>
                <a:gd name="T90" fmla="*/ 3474 w 3723"/>
                <a:gd name="T91" fmla="*/ 245 h 782"/>
                <a:gd name="T92" fmla="*/ 3723 w 3723"/>
                <a:gd name="T93" fmla="*/ 368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23" h="782">
                  <a:moveTo>
                    <a:pt x="0" y="381"/>
                  </a:moveTo>
                  <a:lnTo>
                    <a:pt x="117" y="458"/>
                  </a:lnTo>
                  <a:lnTo>
                    <a:pt x="235" y="531"/>
                  </a:lnTo>
                  <a:lnTo>
                    <a:pt x="352" y="599"/>
                  </a:lnTo>
                  <a:lnTo>
                    <a:pt x="469" y="661"/>
                  </a:lnTo>
                  <a:lnTo>
                    <a:pt x="527" y="687"/>
                  </a:lnTo>
                  <a:lnTo>
                    <a:pt x="586" y="711"/>
                  </a:lnTo>
                  <a:lnTo>
                    <a:pt x="643" y="733"/>
                  </a:lnTo>
                  <a:lnTo>
                    <a:pt x="701" y="751"/>
                  </a:lnTo>
                  <a:lnTo>
                    <a:pt x="759" y="764"/>
                  </a:lnTo>
                  <a:lnTo>
                    <a:pt x="816" y="774"/>
                  </a:lnTo>
                  <a:lnTo>
                    <a:pt x="873" y="780"/>
                  </a:lnTo>
                  <a:lnTo>
                    <a:pt x="930" y="782"/>
                  </a:lnTo>
                  <a:lnTo>
                    <a:pt x="986" y="777"/>
                  </a:lnTo>
                  <a:lnTo>
                    <a:pt x="1043" y="770"/>
                  </a:lnTo>
                  <a:lnTo>
                    <a:pt x="1099" y="757"/>
                  </a:lnTo>
                  <a:lnTo>
                    <a:pt x="1155" y="739"/>
                  </a:lnTo>
                  <a:lnTo>
                    <a:pt x="1211" y="718"/>
                  </a:lnTo>
                  <a:lnTo>
                    <a:pt x="1267" y="695"/>
                  </a:lnTo>
                  <a:lnTo>
                    <a:pt x="1322" y="668"/>
                  </a:lnTo>
                  <a:lnTo>
                    <a:pt x="1378" y="637"/>
                  </a:lnTo>
                  <a:lnTo>
                    <a:pt x="1489" y="570"/>
                  </a:lnTo>
                  <a:lnTo>
                    <a:pt x="1598" y="497"/>
                  </a:lnTo>
                  <a:lnTo>
                    <a:pt x="1820" y="341"/>
                  </a:lnTo>
                  <a:lnTo>
                    <a:pt x="1933" y="266"/>
                  </a:lnTo>
                  <a:lnTo>
                    <a:pt x="2043" y="193"/>
                  </a:lnTo>
                  <a:lnTo>
                    <a:pt x="2100" y="161"/>
                  </a:lnTo>
                  <a:lnTo>
                    <a:pt x="2157" y="130"/>
                  </a:lnTo>
                  <a:lnTo>
                    <a:pt x="2213" y="102"/>
                  </a:lnTo>
                  <a:lnTo>
                    <a:pt x="2271" y="75"/>
                  </a:lnTo>
                  <a:lnTo>
                    <a:pt x="2329" y="53"/>
                  </a:lnTo>
                  <a:lnTo>
                    <a:pt x="2386" y="35"/>
                  </a:lnTo>
                  <a:lnTo>
                    <a:pt x="2444" y="20"/>
                  </a:lnTo>
                  <a:lnTo>
                    <a:pt x="2502" y="10"/>
                  </a:lnTo>
                  <a:lnTo>
                    <a:pt x="2561" y="3"/>
                  </a:lnTo>
                  <a:lnTo>
                    <a:pt x="2620" y="0"/>
                  </a:lnTo>
                  <a:lnTo>
                    <a:pt x="2681" y="1"/>
                  </a:lnTo>
                  <a:lnTo>
                    <a:pt x="2740" y="6"/>
                  </a:lnTo>
                  <a:lnTo>
                    <a:pt x="2800" y="13"/>
                  </a:lnTo>
                  <a:lnTo>
                    <a:pt x="2859" y="23"/>
                  </a:lnTo>
                  <a:lnTo>
                    <a:pt x="2920" y="35"/>
                  </a:lnTo>
                  <a:lnTo>
                    <a:pt x="2982" y="52"/>
                  </a:lnTo>
                  <a:lnTo>
                    <a:pt x="3103" y="90"/>
                  </a:lnTo>
                  <a:lnTo>
                    <a:pt x="3227" y="136"/>
                  </a:lnTo>
                  <a:lnTo>
                    <a:pt x="3350" y="189"/>
                  </a:lnTo>
                  <a:lnTo>
                    <a:pt x="3474" y="245"/>
                  </a:lnTo>
                  <a:lnTo>
                    <a:pt x="3723" y="36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Line 178"/>
            <p:cNvSpPr>
              <a:spLocks noChangeShapeType="1"/>
            </p:cNvSpPr>
            <p:nvPr/>
          </p:nvSpPr>
          <p:spPr bwMode="auto">
            <a:xfrm>
              <a:off x="2680" y="2164"/>
              <a:ext cx="1124"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Line 179"/>
            <p:cNvSpPr>
              <a:spLocks noChangeShapeType="1"/>
            </p:cNvSpPr>
            <p:nvPr/>
          </p:nvSpPr>
          <p:spPr bwMode="auto">
            <a:xfrm>
              <a:off x="5985" y="2938"/>
              <a:ext cx="12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Line 180"/>
            <p:cNvSpPr>
              <a:spLocks noChangeShapeType="1"/>
            </p:cNvSpPr>
            <p:nvPr/>
          </p:nvSpPr>
          <p:spPr bwMode="auto">
            <a:xfrm flipH="1">
              <a:off x="2858" y="2296"/>
              <a:ext cx="117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181"/>
            <p:cNvSpPr>
              <a:spLocks noChangeShapeType="1"/>
            </p:cNvSpPr>
            <p:nvPr/>
          </p:nvSpPr>
          <p:spPr bwMode="auto">
            <a:xfrm flipH="1">
              <a:off x="819" y="2258"/>
              <a:ext cx="186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182"/>
            <p:cNvSpPr>
              <a:spLocks noChangeShapeType="1"/>
            </p:cNvSpPr>
            <p:nvPr/>
          </p:nvSpPr>
          <p:spPr bwMode="auto">
            <a:xfrm flipV="1">
              <a:off x="4029" y="2053"/>
              <a:ext cx="0" cy="88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183"/>
            <p:cNvSpPr>
              <a:spLocks noChangeShapeType="1"/>
            </p:cNvSpPr>
            <p:nvPr/>
          </p:nvSpPr>
          <p:spPr bwMode="auto">
            <a:xfrm>
              <a:off x="4029" y="2053"/>
              <a:ext cx="1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184"/>
            <p:cNvSpPr>
              <a:spLocks noChangeShapeType="1"/>
            </p:cNvSpPr>
            <p:nvPr/>
          </p:nvSpPr>
          <p:spPr bwMode="auto">
            <a:xfrm>
              <a:off x="3704" y="2495"/>
              <a:ext cx="2654" cy="0"/>
            </a:xfrm>
            <a:prstGeom prst="line">
              <a:avLst/>
            </a:prstGeom>
            <a:noFill/>
            <a:ln w="1905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185"/>
            <p:cNvSpPr>
              <a:spLocks/>
            </p:cNvSpPr>
            <p:nvPr/>
          </p:nvSpPr>
          <p:spPr bwMode="auto">
            <a:xfrm>
              <a:off x="5802" y="2053"/>
              <a:ext cx="383" cy="885"/>
            </a:xfrm>
            <a:custGeom>
              <a:avLst/>
              <a:gdLst>
                <a:gd name="T0" fmla="*/ 417 w 766"/>
                <a:gd name="T1" fmla="*/ 131 h 1769"/>
                <a:gd name="T2" fmla="*/ 421 w 766"/>
                <a:gd name="T3" fmla="*/ 236 h 1769"/>
                <a:gd name="T4" fmla="*/ 421 w 766"/>
                <a:gd name="T5" fmla="*/ 328 h 1769"/>
                <a:gd name="T6" fmla="*/ 420 w 766"/>
                <a:gd name="T7" fmla="*/ 378 h 1769"/>
                <a:gd name="T8" fmla="*/ 414 w 766"/>
                <a:gd name="T9" fmla="*/ 428 h 1769"/>
                <a:gd name="T10" fmla="*/ 406 w 766"/>
                <a:gd name="T11" fmla="*/ 477 h 1769"/>
                <a:gd name="T12" fmla="*/ 395 w 766"/>
                <a:gd name="T13" fmla="*/ 526 h 1769"/>
                <a:gd name="T14" fmla="*/ 381 w 766"/>
                <a:gd name="T15" fmla="*/ 575 h 1769"/>
                <a:gd name="T16" fmla="*/ 365 w 766"/>
                <a:gd name="T17" fmla="*/ 620 h 1769"/>
                <a:gd name="T18" fmla="*/ 346 w 766"/>
                <a:gd name="T19" fmla="*/ 668 h 1769"/>
                <a:gd name="T20" fmla="*/ 324 w 766"/>
                <a:gd name="T21" fmla="*/ 715 h 1769"/>
                <a:gd name="T22" fmla="*/ 281 w 766"/>
                <a:gd name="T23" fmla="*/ 796 h 1769"/>
                <a:gd name="T24" fmla="*/ 226 w 766"/>
                <a:gd name="T25" fmla="*/ 893 h 1769"/>
                <a:gd name="T26" fmla="*/ 151 w 766"/>
                <a:gd name="T27" fmla="*/ 1014 h 1769"/>
                <a:gd name="T28" fmla="*/ 93 w 766"/>
                <a:gd name="T29" fmla="*/ 1113 h 1769"/>
                <a:gd name="T30" fmla="*/ 68 w 766"/>
                <a:gd name="T31" fmla="*/ 1163 h 1769"/>
                <a:gd name="T32" fmla="*/ 46 w 766"/>
                <a:gd name="T33" fmla="*/ 1213 h 1769"/>
                <a:gd name="T34" fmla="*/ 27 w 766"/>
                <a:gd name="T35" fmla="*/ 1264 h 1769"/>
                <a:gd name="T36" fmla="*/ 13 w 766"/>
                <a:gd name="T37" fmla="*/ 1312 h 1769"/>
                <a:gd name="T38" fmla="*/ 3 w 766"/>
                <a:gd name="T39" fmla="*/ 1363 h 1769"/>
                <a:gd name="T40" fmla="*/ 0 w 766"/>
                <a:gd name="T41" fmla="*/ 1411 h 1769"/>
                <a:gd name="T42" fmla="*/ 4 w 766"/>
                <a:gd name="T43" fmla="*/ 1459 h 1769"/>
                <a:gd name="T44" fmla="*/ 16 w 766"/>
                <a:gd name="T45" fmla="*/ 1508 h 1769"/>
                <a:gd name="T46" fmla="*/ 25 w 766"/>
                <a:gd name="T47" fmla="*/ 1531 h 1769"/>
                <a:gd name="T48" fmla="*/ 41 w 766"/>
                <a:gd name="T49" fmla="*/ 1565 h 1769"/>
                <a:gd name="T50" fmla="*/ 71 w 766"/>
                <a:gd name="T51" fmla="*/ 1610 h 1769"/>
                <a:gd name="T52" fmla="*/ 108 w 766"/>
                <a:gd name="T53" fmla="*/ 1651 h 1769"/>
                <a:gd name="T54" fmla="*/ 149 w 766"/>
                <a:gd name="T55" fmla="*/ 1689 h 1769"/>
                <a:gd name="T56" fmla="*/ 195 w 766"/>
                <a:gd name="T57" fmla="*/ 1720 h 1769"/>
                <a:gd name="T58" fmla="*/ 245 w 766"/>
                <a:gd name="T59" fmla="*/ 1746 h 1769"/>
                <a:gd name="T60" fmla="*/ 270 w 766"/>
                <a:gd name="T61" fmla="*/ 1754 h 1769"/>
                <a:gd name="T62" fmla="*/ 297 w 766"/>
                <a:gd name="T63" fmla="*/ 1762 h 1769"/>
                <a:gd name="T64" fmla="*/ 324 w 766"/>
                <a:gd name="T65" fmla="*/ 1766 h 1769"/>
                <a:gd name="T66" fmla="*/ 350 w 766"/>
                <a:gd name="T67" fmla="*/ 1769 h 1769"/>
                <a:gd name="T68" fmla="*/ 377 w 766"/>
                <a:gd name="T69" fmla="*/ 1769 h 1769"/>
                <a:gd name="T70" fmla="*/ 403 w 766"/>
                <a:gd name="T71" fmla="*/ 1766 h 1769"/>
                <a:gd name="T72" fmla="*/ 430 w 766"/>
                <a:gd name="T73" fmla="*/ 1760 h 1769"/>
                <a:gd name="T74" fmla="*/ 457 w 766"/>
                <a:gd name="T75" fmla="*/ 1751 h 1769"/>
                <a:gd name="T76" fmla="*/ 482 w 766"/>
                <a:gd name="T77" fmla="*/ 1743 h 1769"/>
                <a:gd name="T78" fmla="*/ 532 w 766"/>
                <a:gd name="T79" fmla="*/ 1716 h 1769"/>
                <a:gd name="T80" fmla="*/ 579 w 766"/>
                <a:gd name="T81" fmla="*/ 1682 h 1769"/>
                <a:gd name="T82" fmla="*/ 622 w 766"/>
                <a:gd name="T83" fmla="*/ 1644 h 1769"/>
                <a:gd name="T84" fmla="*/ 662 w 766"/>
                <a:gd name="T85" fmla="*/ 1601 h 1769"/>
                <a:gd name="T86" fmla="*/ 696 w 766"/>
                <a:gd name="T87" fmla="*/ 1553 h 1769"/>
                <a:gd name="T88" fmla="*/ 724 w 766"/>
                <a:gd name="T89" fmla="*/ 1505 h 1769"/>
                <a:gd name="T90" fmla="*/ 746 w 766"/>
                <a:gd name="T91" fmla="*/ 1454 h 1769"/>
                <a:gd name="T92" fmla="*/ 760 w 766"/>
                <a:gd name="T93" fmla="*/ 1405 h 1769"/>
                <a:gd name="T94" fmla="*/ 764 w 766"/>
                <a:gd name="T95" fmla="*/ 1382 h 1769"/>
                <a:gd name="T96" fmla="*/ 766 w 766"/>
                <a:gd name="T97" fmla="*/ 1358 h 1769"/>
                <a:gd name="T98" fmla="*/ 766 w 766"/>
                <a:gd name="T99" fmla="*/ 1335 h 1769"/>
                <a:gd name="T100" fmla="*/ 763 w 766"/>
                <a:gd name="T101" fmla="*/ 1312 h 1769"/>
                <a:gd name="T102" fmla="*/ 752 w 766"/>
                <a:gd name="T103" fmla="*/ 1269 h 1769"/>
                <a:gd name="T104" fmla="*/ 733 w 766"/>
                <a:gd name="T105" fmla="*/ 1230 h 1769"/>
                <a:gd name="T106" fmla="*/ 708 w 766"/>
                <a:gd name="T107" fmla="*/ 1191 h 1769"/>
                <a:gd name="T108" fmla="*/ 675 w 766"/>
                <a:gd name="T109" fmla="*/ 1154 h 1769"/>
                <a:gd name="T110" fmla="*/ 639 w 766"/>
                <a:gd name="T111" fmla="*/ 1120 h 1769"/>
                <a:gd name="T112" fmla="*/ 596 w 766"/>
                <a:gd name="T113" fmla="*/ 1086 h 1769"/>
                <a:gd name="T114" fmla="*/ 550 w 766"/>
                <a:gd name="T115" fmla="*/ 1054 h 1769"/>
                <a:gd name="T116" fmla="*/ 500 w 766"/>
                <a:gd name="T117" fmla="*/ 1023 h 1769"/>
                <a:gd name="T118" fmla="*/ 446 w 766"/>
                <a:gd name="T119" fmla="*/ 993 h 1769"/>
                <a:gd name="T120" fmla="*/ 377 w 766"/>
                <a:gd name="T121" fmla="*/ 956 h 1769"/>
                <a:gd name="T122" fmla="*/ 231 w 766"/>
                <a:gd name="T123" fmla="*/ 884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1769">
                  <a:moveTo>
                    <a:pt x="405" y="0"/>
                  </a:moveTo>
                  <a:lnTo>
                    <a:pt x="409" y="53"/>
                  </a:lnTo>
                  <a:lnTo>
                    <a:pt x="414" y="106"/>
                  </a:lnTo>
                  <a:lnTo>
                    <a:pt x="417" y="131"/>
                  </a:lnTo>
                  <a:lnTo>
                    <a:pt x="418" y="158"/>
                  </a:lnTo>
                  <a:lnTo>
                    <a:pt x="420" y="184"/>
                  </a:lnTo>
                  <a:lnTo>
                    <a:pt x="421" y="211"/>
                  </a:lnTo>
                  <a:lnTo>
                    <a:pt x="421" y="236"/>
                  </a:lnTo>
                  <a:lnTo>
                    <a:pt x="423" y="263"/>
                  </a:lnTo>
                  <a:lnTo>
                    <a:pt x="423" y="288"/>
                  </a:lnTo>
                  <a:lnTo>
                    <a:pt x="423" y="314"/>
                  </a:lnTo>
                  <a:lnTo>
                    <a:pt x="421" y="328"/>
                  </a:lnTo>
                  <a:lnTo>
                    <a:pt x="421" y="340"/>
                  </a:lnTo>
                  <a:lnTo>
                    <a:pt x="421" y="353"/>
                  </a:lnTo>
                  <a:lnTo>
                    <a:pt x="420" y="365"/>
                  </a:lnTo>
                  <a:lnTo>
                    <a:pt x="420" y="378"/>
                  </a:lnTo>
                  <a:lnTo>
                    <a:pt x="418" y="390"/>
                  </a:lnTo>
                  <a:lnTo>
                    <a:pt x="417" y="403"/>
                  </a:lnTo>
                  <a:lnTo>
                    <a:pt x="415" y="415"/>
                  </a:lnTo>
                  <a:lnTo>
                    <a:pt x="414" y="428"/>
                  </a:lnTo>
                  <a:lnTo>
                    <a:pt x="412" y="440"/>
                  </a:lnTo>
                  <a:lnTo>
                    <a:pt x="411" y="453"/>
                  </a:lnTo>
                  <a:lnTo>
                    <a:pt x="408" y="465"/>
                  </a:lnTo>
                  <a:lnTo>
                    <a:pt x="406" y="477"/>
                  </a:lnTo>
                  <a:lnTo>
                    <a:pt x="403" y="490"/>
                  </a:lnTo>
                  <a:lnTo>
                    <a:pt x="401" y="502"/>
                  </a:lnTo>
                  <a:lnTo>
                    <a:pt x="398" y="514"/>
                  </a:lnTo>
                  <a:lnTo>
                    <a:pt x="395" y="526"/>
                  </a:lnTo>
                  <a:lnTo>
                    <a:pt x="392" y="538"/>
                  </a:lnTo>
                  <a:lnTo>
                    <a:pt x="389" y="550"/>
                  </a:lnTo>
                  <a:lnTo>
                    <a:pt x="384" y="561"/>
                  </a:lnTo>
                  <a:lnTo>
                    <a:pt x="381" y="575"/>
                  </a:lnTo>
                  <a:lnTo>
                    <a:pt x="377" y="586"/>
                  </a:lnTo>
                  <a:lnTo>
                    <a:pt x="374" y="598"/>
                  </a:lnTo>
                  <a:lnTo>
                    <a:pt x="369" y="610"/>
                  </a:lnTo>
                  <a:lnTo>
                    <a:pt x="365" y="620"/>
                  </a:lnTo>
                  <a:lnTo>
                    <a:pt x="361" y="632"/>
                  </a:lnTo>
                  <a:lnTo>
                    <a:pt x="355" y="644"/>
                  </a:lnTo>
                  <a:lnTo>
                    <a:pt x="350" y="656"/>
                  </a:lnTo>
                  <a:lnTo>
                    <a:pt x="346" y="668"/>
                  </a:lnTo>
                  <a:lnTo>
                    <a:pt x="340" y="680"/>
                  </a:lnTo>
                  <a:lnTo>
                    <a:pt x="334" y="691"/>
                  </a:lnTo>
                  <a:lnTo>
                    <a:pt x="330" y="703"/>
                  </a:lnTo>
                  <a:lnTo>
                    <a:pt x="324" y="715"/>
                  </a:lnTo>
                  <a:lnTo>
                    <a:pt x="318" y="727"/>
                  </a:lnTo>
                  <a:lnTo>
                    <a:pt x="306" y="751"/>
                  </a:lnTo>
                  <a:lnTo>
                    <a:pt x="294" y="773"/>
                  </a:lnTo>
                  <a:lnTo>
                    <a:pt x="281" y="796"/>
                  </a:lnTo>
                  <a:lnTo>
                    <a:pt x="267" y="820"/>
                  </a:lnTo>
                  <a:lnTo>
                    <a:pt x="254" y="844"/>
                  </a:lnTo>
                  <a:lnTo>
                    <a:pt x="239" y="867"/>
                  </a:lnTo>
                  <a:lnTo>
                    <a:pt x="226" y="893"/>
                  </a:lnTo>
                  <a:lnTo>
                    <a:pt x="211" y="916"/>
                  </a:lnTo>
                  <a:lnTo>
                    <a:pt x="197" y="940"/>
                  </a:lnTo>
                  <a:lnTo>
                    <a:pt x="165" y="989"/>
                  </a:lnTo>
                  <a:lnTo>
                    <a:pt x="151" y="1014"/>
                  </a:lnTo>
                  <a:lnTo>
                    <a:pt x="136" y="1039"/>
                  </a:lnTo>
                  <a:lnTo>
                    <a:pt x="121" y="1064"/>
                  </a:lnTo>
                  <a:lnTo>
                    <a:pt x="108" y="1088"/>
                  </a:lnTo>
                  <a:lnTo>
                    <a:pt x="93" y="1113"/>
                  </a:lnTo>
                  <a:lnTo>
                    <a:pt x="87" y="1126"/>
                  </a:lnTo>
                  <a:lnTo>
                    <a:pt x="81" y="1138"/>
                  </a:lnTo>
                  <a:lnTo>
                    <a:pt x="74" y="1151"/>
                  </a:lnTo>
                  <a:lnTo>
                    <a:pt x="68" y="1163"/>
                  </a:lnTo>
                  <a:lnTo>
                    <a:pt x="62" y="1175"/>
                  </a:lnTo>
                  <a:lnTo>
                    <a:pt x="56" y="1188"/>
                  </a:lnTo>
                  <a:lnTo>
                    <a:pt x="52" y="1200"/>
                  </a:lnTo>
                  <a:lnTo>
                    <a:pt x="46" y="1213"/>
                  </a:lnTo>
                  <a:lnTo>
                    <a:pt x="40" y="1225"/>
                  </a:lnTo>
                  <a:lnTo>
                    <a:pt x="35" y="1238"/>
                  </a:lnTo>
                  <a:lnTo>
                    <a:pt x="31" y="1250"/>
                  </a:lnTo>
                  <a:lnTo>
                    <a:pt x="27" y="1264"/>
                  </a:lnTo>
                  <a:lnTo>
                    <a:pt x="22" y="1275"/>
                  </a:lnTo>
                  <a:lnTo>
                    <a:pt x="19" y="1287"/>
                  </a:lnTo>
                  <a:lnTo>
                    <a:pt x="16" y="1301"/>
                  </a:lnTo>
                  <a:lnTo>
                    <a:pt x="13" y="1312"/>
                  </a:lnTo>
                  <a:lnTo>
                    <a:pt x="10" y="1324"/>
                  </a:lnTo>
                  <a:lnTo>
                    <a:pt x="7" y="1337"/>
                  </a:lnTo>
                  <a:lnTo>
                    <a:pt x="6" y="1349"/>
                  </a:lnTo>
                  <a:lnTo>
                    <a:pt x="3" y="1363"/>
                  </a:lnTo>
                  <a:lnTo>
                    <a:pt x="3" y="1374"/>
                  </a:lnTo>
                  <a:lnTo>
                    <a:pt x="1" y="1386"/>
                  </a:lnTo>
                  <a:lnTo>
                    <a:pt x="1" y="1398"/>
                  </a:lnTo>
                  <a:lnTo>
                    <a:pt x="0" y="1411"/>
                  </a:lnTo>
                  <a:lnTo>
                    <a:pt x="1" y="1423"/>
                  </a:lnTo>
                  <a:lnTo>
                    <a:pt x="1" y="1435"/>
                  </a:lnTo>
                  <a:lnTo>
                    <a:pt x="3" y="1447"/>
                  </a:lnTo>
                  <a:lnTo>
                    <a:pt x="4" y="1459"/>
                  </a:lnTo>
                  <a:lnTo>
                    <a:pt x="6" y="1471"/>
                  </a:lnTo>
                  <a:lnTo>
                    <a:pt x="9" y="1484"/>
                  </a:lnTo>
                  <a:lnTo>
                    <a:pt x="12" y="1496"/>
                  </a:lnTo>
                  <a:lnTo>
                    <a:pt x="16" y="1508"/>
                  </a:lnTo>
                  <a:lnTo>
                    <a:pt x="18" y="1513"/>
                  </a:lnTo>
                  <a:lnTo>
                    <a:pt x="21" y="1519"/>
                  </a:lnTo>
                  <a:lnTo>
                    <a:pt x="22" y="1525"/>
                  </a:lnTo>
                  <a:lnTo>
                    <a:pt x="25" y="1531"/>
                  </a:lnTo>
                  <a:lnTo>
                    <a:pt x="27" y="1537"/>
                  </a:lnTo>
                  <a:lnTo>
                    <a:pt x="29" y="1542"/>
                  </a:lnTo>
                  <a:lnTo>
                    <a:pt x="35" y="1553"/>
                  </a:lnTo>
                  <a:lnTo>
                    <a:pt x="41" y="1565"/>
                  </a:lnTo>
                  <a:lnTo>
                    <a:pt x="49" y="1577"/>
                  </a:lnTo>
                  <a:lnTo>
                    <a:pt x="56" y="1587"/>
                  </a:lnTo>
                  <a:lnTo>
                    <a:pt x="63" y="1599"/>
                  </a:lnTo>
                  <a:lnTo>
                    <a:pt x="71" y="1610"/>
                  </a:lnTo>
                  <a:lnTo>
                    <a:pt x="80" y="1621"/>
                  </a:lnTo>
                  <a:lnTo>
                    <a:pt x="89" y="1632"/>
                  </a:lnTo>
                  <a:lnTo>
                    <a:pt x="97" y="1642"/>
                  </a:lnTo>
                  <a:lnTo>
                    <a:pt x="108" y="1651"/>
                  </a:lnTo>
                  <a:lnTo>
                    <a:pt x="117" y="1661"/>
                  </a:lnTo>
                  <a:lnTo>
                    <a:pt x="127" y="1670"/>
                  </a:lnTo>
                  <a:lnTo>
                    <a:pt x="139" y="1680"/>
                  </a:lnTo>
                  <a:lnTo>
                    <a:pt x="149" y="1689"/>
                  </a:lnTo>
                  <a:lnTo>
                    <a:pt x="161" y="1697"/>
                  </a:lnTo>
                  <a:lnTo>
                    <a:pt x="171" y="1706"/>
                  </a:lnTo>
                  <a:lnTo>
                    <a:pt x="183" y="1713"/>
                  </a:lnTo>
                  <a:lnTo>
                    <a:pt x="195" y="1720"/>
                  </a:lnTo>
                  <a:lnTo>
                    <a:pt x="207" y="1728"/>
                  </a:lnTo>
                  <a:lnTo>
                    <a:pt x="220" y="1734"/>
                  </a:lnTo>
                  <a:lnTo>
                    <a:pt x="232" y="1740"/>
                  </a:lnTo>
                  <a:lnTo>
                    <a:pt x="245" y="1746"/>
                  </a:lnTo>
                  <a:lnTo>
                    <a:pt x="251" y="1747"/>
                  </a:lnTo>
                  <a:lnTo>
                    <a:pt x="257" y="1750"/>
                  </a:lnTo>
                  <a:lnTo>
                    <a:pt x="265" y="1753"/>
                  </a:lnTo>
                  <a:lnTo>
                    <a:pt x="270" y="1754"/>
                  </a:lnTo>
                  <a:lnTo>
                    <a:pt x="278" y="1756"/>
                  </a:lnTo>
                  <a:lnTo>
                    <a:pt x="284" y="1759"/>
                  </a:lnTo>
                  <a:lnTo>
                    <a:pt x="290" y="1760"/>
                  </a:lnTo>
                  <a:lnTo>
                    <a:pt x="297" y="1762"/>
                  </a:lnTo>
                  <a:lnTo>
                    <a:pt x="303" y="1763"/>
                  </a:lnTo>
                  <a:lnTo>
                    <a:pt x="310" y="1765"/>
                  </a:lnTo>
                  <a:lnTo>
                    <a:pt x="316" y="1765"/>
                  </a:lnTo>
                  <a:lnTo>
                    <a:pt x="324" y="1766"/>
                  </a:lnTo>
                  <a:lnTo>
                    <a:pt x="330" y="1768"/>
                  </a:lnTo>
                  <a:lnTo>
                    <a:pt x="337" y="1768"/>
                  </a:lnTo>
                  <a:lnTo>
                    <a:pt x="343" y="1768"/>
                  </a:lnTo>
                  <a:lnTo>
                    <a:pt x="350" y="1769"/>
                  </a:lnTo>
                  <a:lnTo>
                    <a:pt x="356" y="1769"/>
                  </a:lnTo>
                  <a:lnTo>
                    <a:pt x="364" y="1769"/>
                  </a:lnTo>
                  <a:lnTo>
                    <a:pt x="369" y="1769"/>
                  </a:lnTo>
                  <a:lnTo>
                    <a:pt x="377" y="1769"/>
                  </a:lnTo>
                  <a:lnTo>
                    <a:pt x="383" y="1768"/>
                  </a:lnTo>
                  <a:lnTo>
                    <a:pt x="390" y="1768"/>
                  </a:lnTo>
                  <a:lnTo>
                    <a:pt x="396" y="1766"/>
                  </a:lnTo>
                  <a:lnTo>
                    <a:pt x="403" y="1766"/>
                  </a:lnTo>
                  <a:lnTo>
                    <a:pt x="409" y="1765"/>
                  </a:lnTo>
                  <a:lnTo>
                    <a:pt x="417" y="1763"/>
                  </a:lnTo>
                  <a:lnTo>
                    <a:pt x="423" y="1762"/>
                  </a:lnTo>
                  <a:lnTo>
                    <a:pt x="430" y="1760"/>
                  </a:lnTo>
                  <a:lnTo>
                    <a:pt x="436" y="1759"/>
                  </a:lnTo>
                  <a:lnTo>
                    <a:pt x="443" y="1756"/>
                  </a:lnTo>
                  <a:lnTo>
                    <a:pt x="449" y="1754"/>
                  </a:lnTo>
                  <a:lnTo>
                    <a:pt x="457" y="1751"/>
                  </a:lnTo>
                  <a:lnTo>
                    <a:pt x="463" y="1750"/>
                  </a:lnTo>
                  <a:lnTo>
                    <a:pt x="469" y="1747"/>
                  </a:lnTo>
                  <a:lnTo>
                    <a:pt x="476" y="1744"/>
                  </a:lnTo>
                  <a:lnTo>
                    <a:pt x="482" y="1743"/>
                  </a:lnTo>
                  <a:lnTo>
                    <a:pt x="495" y="1737"/>
                  </a:lnTo>
                  <a:lnTo>
                    <a:pt x="507" y="1729"/>
                  </a:lnTo>
                  <a:lnTo>
                    <a:pt x="520" y="1723"/>
                  </a:lnTo>
                  <a:lnTo>
                    <a:pt x="532" y="1716"/>
                  </a:lnTo>
                  <a:lnTo>
                    <a:pt x="544" y="1709"/>
                  </a:lnTo>
                  <a:lnTo>
                    <a:pt x="556" y="1700"/>
                  </a:lnTo>
                  <a:lnTo>
                    <a:pt x="568" y="1691"/>
                  </a:lnTo>
                  <a:lnTo>
                    <a:pt x="579" y="1682"/>
                  </a:lnTo>
                  <a:lnTo>
                    <a:pt x="590" y="1673"/>
                  </a:lnTo>
                  <a:lnTo>
                    <a:pt x="602" y="1664"/>
                  </a:lnTo>
                  <a:lnTo>
                    <a:pt x="612" y="1654"/>
                  </a:lnTo>
                  <a:lnTo>
                    <a:pt x="622" y="1644"/>
                  </a:lnTo>
                  <a:lnTo>
                    <a:pt x="633" y="1633"/>
                  </a:lnTo>
                  <a:lnTo>
                    <a:pt x="643" y="1623"/>
                  </a:lnTo>
                  <a:lnTo>
                    <a:pt x="653" y="1611"/>
                  </a:lnTo>
                  <a:lnTo>
                    <a:pt x="662" y="1601"/>
                  </a:lnTo>
                  <a:lnTo>
                    <a:pt x="671" y="1589"/>
                  </a:lnTo>
                  <a:lnTo>
                    <a:pt x="680" y="1577"/>
                  </a:lnTo>
                  <a:lnTo>
                    <a:pt x="689" y="1565"/>
                  </a:lnTo>
                  <a:lnTo>
                    <a:pt x="696" y="1553"/>
                  </a:lnTo>
                  <a:lnTo>
                    <a:pt x="704" y="1542"/>
                  </a:lnTo>
                  <a:lnTo>
                    <a:pt x="711" y="1528"/>
                  </a:lnTo>
                  <a:lnTo>
                    <a:pt x="718" y="1516"/>
                  </a:lnTo>
                  <a:lnTo>
                    <a:pt x="724" y="1505"/>
                  </a:lnTo>
                  <a:lnTo>
                    <a:pt x="730" y="1491"/>
                  </a:lnTo>
                  <a:lnTo>
                    <a:pt x="736" y="1479"/>
                  </a:lnTo>
                  <a:lnTo>
                    <a:pt x="742" y="1468"/>
                  </a:lnTo>
                  <a:lnTo>
                    <a:pt x="746" y="1454"/>
                  </a:lnTo>
                  <a:lnTo>
                    <a:pt x="751" y="1442"/>
                  </a:lnTo>
                  <a:lnTo>
                    <a:pt x="754" y="1429"/>
                  </a:lnTo>
                  <a:lnTo>
                    <a:pt x="758" y="1417"/>
                  </a:lnTo>
                  <a:lnTo>
                    <a:pt x="760" y="1405"/>
                  </a:lnTo>
                  <a:lnTo>
                    <a:pt x="761" y="1400"/>
                  </a:lnTo>
                  <a:lnTo>
                    <a:pt x="763" y="1394"/>
                  </a:lnTo>
                  <a:lnTo>
                    <a:pt x="764" y="1388"/>
                  </a:lnTo>
                  <a:lnTo>
                    <a:pt x="764" y="1382"/>
                  </a:lnTo>
                  <a:lnTo>
                    <a:pt x="766" y="1376"/>
                  </a:lnTo>
                  <a:lnTo>
                    <a:pt x="766" y="1370"/>
                  </a:lnTo>
                  <a:lnTo>
                    <a:pt x="766" y="1364"/>
                  </a:lnTo>
                  <a:lnTo>
                    <a:pt x="766" y="1358"/>
                  </a:lnTo>
                  <a:lnTo>
                    <a:pt x="766" y="1352"/>
                  </a:lnTo>
                  <a:lnTo>
                    <a:pt x="766" y="1346"/>
                  </a:lnTo>
                  <a:lnTo>
                    <a:pt x="766" y="1340"/>
                  </a:lnTo>
                  <a:lnTo>
                    <a:pt x="766" y="1335"/>
                  </a:lnTo>
                  <a:lnTo>
                    <a:pt x="766" y="1329"/>
                  </a:lnTo>
                  <a:lnTo>
                    <a:pt x="764" y="1324"/>
                  </a:lnTo>
                  <a:lnTo>
                    <a:pt x="764" y="1318"/>
                  </a:lnTo>
                  <a:lnTo>
                    <a:pt x="763" y="1312"/>
                  </a:lnTo>
                  <a:lnTo>
                    <a:pt x="761" y="1302"/>
                  </a:lnTo>
                  <a:lnTo>
                    <a:pt x="758" y="1292"/>
                  </a:lnTo>
                  <a:lnTo>
                    <a:pt x="755" y="1280"/>
                  </a:lnTo>
                  <a:lnTo>
                    <a:pt x="752" y="1269"/>
                  </a:lnTo>
                  <a:lnTo>
                    <a:pt x="748" y="1259"/>
                  </a:lnTo>
                  <a:lnTo>
                    <a:pt x="743" y="1250"/>
                  </a:lnTo>
                  <a:lnTo>
                    <a:pt x="739" y="1240"/>
                  </a:lnTo>
                  <a:lnTo>
                    <a:pt x="733" y="1230"/>
                  </a:lnTo>
                  <a:lnTo>
                    <a:pt x="727" y="1219"/>
                  </a:lnTo>
                  <a:lnTo>
                    <a:pt x="721" y="1210"/>
                  </a:lnTo>
                  <a:lnTo>
                    <a:pt x="715" y="1200"/>
                  </a:lnTo>
                  <a:lnTo>
                    <a:pt x="708" y="1191"/>
                  </a:lnTo>
                  <a:lnTo>
                    <a:pt x="701" y="1182"/>
                  </a:lnTo>
                  <a:lnTo>
                    <a:pt x="693" y="1173"/>
                  </a:lnTo>
                  <a:lnTo>
                    <a:pt x="684" y="1163"/>
                  </a:lnTo>
                  <a:lnTo>
                    <a:pt x="675" y="1154"/>
                  </a:lnTo>
                  <a:lnTo>
                    <a:pt x="667" y="1145"/>
                  </a:lnTo>
                  <a:lnTo>
                    <a:pt x="658" y="1136"/>
                  </a:lnTo>
                  <a:lnTo>
                    <a:pt x="649" y="1129"/>
                  </a:lnTo>
                  <a:lnTo>
                    <a:pt x="639" y="1120"/>
                  </a:lnTo>
                  <a:lnTo>
                    <a:pt x="628" y="1111"/>
                  </a:lnTo>
                  <a:lnTo>
                    <a:pt x="618" y="1102"/>
                  </a:lnTo>
                  <a:lnTo>
                    <a:pt x="607" y="1095"/>
                  </a:lnTo>
                  <a:lnTo>
                    <a:pt x="596" y="1086"/>
                  </a:lnTo>
                  <a:lnTo>
                    <a:pt x="585" y="1079"/>
                  </a:lnTo>
                  <a:lnTo>
                    <a:pt x="573" y="1070"/>
                  </a:lnTo>
                  <a:lnTo>
                    <a:pt x="562" y="1063"/>
                  </a:lnTo>
                  <a:lnTo>
                    <a:pt x="550" y="1054"/>
                  </a:lnTo>
                  <a:lnTo>
                    <a:pt x="538" y="1046"/>
                  </a:lnTo>
                  <a:lnTo>
                    <a:pt x="525" y="1039"/>
                  </a:lnTo>
                  <a:lnTo>
                    <a:pt x="513" y="1030"/>
                  </a:lnTo>
                  <a:lnTo>
                    <a:pt x="500" y="1023"/>
                  </a:lnTo>
                  <a:lnTo>
                    <a:pt x="486" y="1015"/>
                  </a:lnTo>
                  <a:lnTo>
                    <a:pt x="473" y="1008"/>
                  </a:lnTo>
                  <a:lnTo>
                    <a:pt x="460" y="1000"/>
                  </a:lnTo>
                  <a:lnTo>
                    <a:pt x="446" y="993"/>
                  </a:lnTo>
                  <a:lnTo>
                    <a:pt x="433" y="986"/>
                  </a:lnTo>
                  <a:lnTo>
                    <a:pt x="418" y="978"/>
                  </a:lnTo>
                  <a:lnTo>
                    <a:pt x="405" y="971"/>
                  </a:lnTo>
                  <a:lnTo>
                    <a:pt x="377" y="956"/>
                  </a:lnTo>
                  <a:lnTo>
                    <a:pt x="347" y="941"/>
                  </a:lnTo>
                  <a:lnTo>
                    <a:pt x="318" y="927"/>
                  </a:lnTo>
                  <a:lnTo>
                    <a:pt x="290" y="913"/>
                  </a:lnTo>
                  <a:lnTo>
                    <a:pt x="231" y="88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186"/>
            <p:cNvSpPr>
              <a:spLocks noChangeShapeType="1"/>
            </p:cNvSpPr>
            <p:nvPr/>
          </p:nvSpPr>
          <p:spPr bwMode="auto">
            <a:xfrm flipH="1">
              <a:off x="2845" y="2053"/>
              <a:ext cx="1184"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187"/>
            <p:cNvSpPr>
              <a:spLocks noChangeShapeType="1"/>
            </p:cNvSpPr>
            <p:nvPr/>
          </p:nvSpPr>
          <p:spPr bwMode="auto">
            <a:xfrm>
              <a:off x="6004" y="2053"/>
              <a:ext cx="153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188"/>
            <p:cNvSpPr>
              <a:spLocks noChangeShapeType="1"/>
            </p:cNvSpPr>
            <p:nvPr/>
          </p:nvSpPr>
          <p:spPr bwMode="auto">
            <a:xfrm>
              <a:off x="6004" y="2296"/>
              <a:ext cx="1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Line 189"/>
            <p:cNvSpPr>
              <a:spLocks noChangeShapeType="1"/>
            </p:cNvSpPr>
            <p:nvPr/>
          </p:nvSpPr>
          <p:spPr bwMode="auto">
            <a:xfrm flipH="1">
              <a:off x="141" y="2164"/>
              <a:ext cx="67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Line 190"/>
            <p:cNvSpPr>
              <a:spLocks noChangeShapeType="1"/>
            </p:cNvSpPr>
            <p:nvPr/>
          </p:nvSpPr>
          <p:spPr bwMode="auto">
            <a:xfrm flipH="1">
              <a:off x="148" y="2258"/>
              <a:ext cx="67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191"/>
            <p:cNvSpPr>
              <a:spLocks noChangeShapeType="1"/>
            </p:cNvSpPr>
            <p:nvPr/>
          </p:nvSpPr>
          <p:spPr bwMode="auto">
            <a:xfrm>
              <a:off x="142" y="2164"/>
              <a:ext cx="14"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192"/>
            <p:cNvSpPr>
              <a:spLocks noChangeShapeType="1"/>
            </p:cNvSpPr>
            <p:nvPr/>
          </p:nvSpPr>
          <p:spPr bwMode="auto">
            <a:xfrm>
              <a:off x="155" y="2938"/>
              <a:ext cx="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193"/>
            <p:cNvSpPr>
              <a:spLocks noChangeShapeType="1"/>
            </p:cNvSpPr>
            <p:nvPr/>
          </p:nvSpPr>
          <p:spPr bwMode="auto">
            <a:xfrm>
              <a:off x="155" y="2218"/>
              <a:ext cx="0" cy="16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194"/>
            <p:cNvSpPr>
              <a:spLocks noChangeShapeType="1"/>
            </p:cNvSpPr>
            <p:nvPr/>
          </p:nvSpPr>
          <p:spPr bwMode="auto">
            <a:xfrm flipV="1">
              <a:off x="155" y="2718"/>
              <a:ext cx="0" cy="16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95"/>
            <p:cNvSpPr>
              <a:spLocks/>
            </p:cNvSpPr>
            <p:nvPr/>
          </p:nvSpPr>
          <p:spPr bwMode="auto">
            <a:xfrm>
              <a:off x="146" y="2164"/>
              <a:ext cx="18" cy="54"/>
            </a:xfrm>
            <a:custGeom>
              <a:avLst/>
              <a:gdLst>
                <a:gd name="T0" fmla="*/ 0 w 36"/>
                <a:gd name="T1" fmla="*/ 108 h 108"/>
                <a:gd name="T2" fmla="*/ 36 w 36"/>
                <a:gd name="T3" fmla="*/ 108 h 108"/>
                <a:gd name="T4" fmla="*/ 18 w 36"/>
                <a:gd name="T5" fmla="*/ 0 h 108"/>
                <a:gd name="T6" fmla="*/ 0 w 36"/>
                <a:gd name="T7" fmla="*/ 108 h 108"/>
              </a:gdLst>
              <a:ahLst/>
              <a:cxnLst>
                <a:cxn ang="0">
                  <a:pos x="T0" y="T1"/>
                </a:cxn>
                <a:cxn ang="0">
                  <a:pos x="T2" y="T3"/>
                </a:cxn>
                <a:cxn ang="0">
                  <a:pos x="T4" y="T5"/>
                </a:cxn>
                <a:cxn ang="0">
                  <a:pos x="T6" y="T7"/>
                </a:cxn>
              </a:cxnLst>
              <a:rect l="0" t="0" r="r" b="b"/>
              <a:pathLst>
                <a:path w="36" h="108">
                  <a:moveTo>
                    <a:pt x="0" y="108"/>
                  </a:moveTo>
                  <a:lnTo>
                    <a:pt x="36" y="108"/>
                  </a:lnTo>
                  <a:lnTo>
                    <a:pt x="18" y="0"/>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96"/>
            <p:cNvSpPr>
              <a:spLocks/>
            </p:cNvSpPr>
            <p:nvPr/>
          </p:nvSpPr>
          <p:spPr bwMode="auto">
            <a:xfrm>
              <a:off x="146" y="2884"/>
              <a:ext cx="18" cy="54"/>
            </a:xfrm>
            <a:custGeom>
              <a:avLst/>
              <a:gdLst>
                <a:gd name="T0" fmla="*/ 0 w 36"/>
                <a:gd name="T1" fmla="*/ 0 h 106"/>
                <a:gd name="T2" fmla="*/ 36 w 36"/>
                <a:gd name="T3" fmla="*/ 0 h 106"/>
                <a:gd name="T4" fmla="*/ 18 w 36"/>
                <a:gd name="T5" fmla="*/ 106 h 106"/>
                <a:gd name="T6" fmla="*/ 0 w 36"/>
                <a:gd name="T7" fmla="*/ 0 h 106"/>
              </a:gdLst>
              <a:ahLst/>
              <a:cxnLst>
                <a:cxn ang="0">
                  <a:pos x="T0" y="T1"/>
                </a:cxn>
                <a:cxn ang="0">
                  <a:pos x="T2" y="T3"/>
                </a:cxn>
                <a:cxn ang="0">
                  <a:pos x="T4" y="T5"/>
                </a:cxn>
                <a:cxn ang="0">
                  <a:pos x="T6" y="T7"/>
                </a:cxn>
              </a:cxnLst>
              <a:rect l="0" t="0" r="r" b="b"/>
              <a:pathLst>
                <a:path w="36" h="106">
                  <a:moveTo>
                    <a:pt x="0" y="0"/>
                  </a:moveTo>
                  <a:lnTo>
                    <a:pt x="36" y="0"/>
                  </a:lnTo>
                  <a:lnTo>
                    <a:pt x="18"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97"/>
            <p:cNvSpPr>
              <a:spLocks noChangeArrowheads="1"/>
            </p:cNvSpPr>
            <p:nvPr/>
          </p:nvSpPr>
          <p:spPr bwMode="auto">
            <a:xfrm rot="16200000">
              <a:off x="-32" y="2449"/>
              <a:ext cx="395"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anose="020B0604020202020204" pitchFamily="34" charset="0"/>
                </a:rPr>
                <a:t>59.958</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1" name="Line 198"/>
            <p:cNvSpPr>
              <a:spLocks noChangeShapeType="1"/>
            </p:cNvSpPr>
            <p:nvPr/>
          </p:nvSpPr>
          <p:spPr bwMode="auto">
            <a:xfrm>
              <a:off x="483" y="2258"/>
              <a:ext cx="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Line 199"/>
            <p:cNvSpPr>
              <a:spLocks noChangeShapeType="1"/>
            </p:cNvSpPr>
            <p:nvPr/>
          </p:nvSpPr>
          <p:spPr bwMode="auto">
            <a:xfrm>
              <a:off x="483" y="2938"/>
              <a:ext cx="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200"/>
            <p:cNvSpPr>
              <a:spLocks noChangeShapeType="1"/>
            </p:cNvSpPr>
            <p:nvPr/>
          </p:nvSpPr>
          <p:spPr bwMode="auto">
            <a:xfrm>
              <a:off x="483" y="2312"/>
              <a:ext cx="0" cy="1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201"/>
            <p:cNvSpPr>
              <a:spLocks noChangeShapeType="1"/>
            </p:cNvSpPr>
            <p:nvPr/>
          </p:nvSpPr>
          <p:spPr bwMode="auto">
            <a:xfrm flipV="1">
              <a:off x="483" y="2765"/>
              <a:ext cx="0" cy="1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Freeform 202"/>
            <p:cNvSpPr>
              <a:spLocks/>
            </p:cNvSpPr>
            <p:nvPr/>
          </p:nvSpPr>
          <p:spPr bwMode="auto">
            <a:xfrm>
              <a:off x="474" y="2258"/>
              <a:ext cx="18" cy="54"/>
            </a:xfrm>
            <a:custGeom>
              <a:avLst/>
              <a:gdLst>
                <a:gd name="T0" fmla="*/ 0 w 35"/>
                <a:gd name="T1" fmla="*/ 107 h 107"/>
                <a:gd name="T2" fmla="*/ 35 w 35"/>
                <a:gd name="T3" fmla="*/ 107 h 107"/>
                <a:gd name="T4" fmla="*/ 17 w 35"/>
                <a:gd name="T5" fmla="*/ 0 h 107"/>
                <a:gd name="T6" fmla="*/ 0 w 35"/>
                <a:gd name="T7" fmla="*/ 107 h 107"/>
              </a:gdLst>
              <a:ahLst/>
              <a:cxnLst>
                <a:cxn ang="0">
                  <a:pos x="T0" y="T1"/>
                </a:cxn>
                <a:cxn ang="0">
                  <a:pos x="T2" y="T3"/>
                </a:cxn>
                <a:cxn ang="0">
                  <a:pos x="T4" y="T5"/>
                </a:cxn>
                <a:cxn ang="0">
                  <a:pos x="T6" y="T7"/>
                </a:cxn>
              </a:cxnLst>
              <a:rect l="0" t="0" r="r" b="b"/>
              <a:pathLst>
                <a:path w="35" h="107">
                  <a:moveTo>
                    <a:pt x="0" y="107"/>
                  </a:moveTo>
                  <a:lnTo>
                    <a:pt x="35" y="107"/>
                  </a:lnTo>
                  <a:lnTo>
                    <a:pt x="17"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03"/>
            <p:cNvSpPr>
              <a:spLocks/>
            </p:cNvSpPr>
            <p:nvPr/>
          </p:nvSpPr>
          <p:spPr bwMode="auto">
            <a:xfrm>
              <a:off x="474" y="2884"/>
              <a:ext cx="18" cy="54"/>
            </a:xfrm>
            <a:custGeom>
              <a:avLst/>
              <a:gdLst>
                <a:gd name="T0" fmla="*/ 0 w 35"/>
                <a:gd name="T1" fmla="*/ 0 h 106"/>
                <a:gd name="T2" fmla="*/ 35 w 35"/>
                <a:gd name="T3" fmla="*/ 0 h 106"/>
                <a:gd name="T4" fmla="*/ 17 w 35"/>
                <a:gd name="T5" fmla="*/ 106 h 106"/>
                <a:gd name="T6" fmla="*/ 0 w 35"/>
                <a:gd name="T7" fmla="*/ 0 h 106"/>
              </a:gdLst>
              <a:ahLst/>
              <a:cxnLst>
                <a:cxn ang="0">
                  <a:pos x="T0" y="T1"/>
                </a:cxn>
                <a:cxn ang="0">
                  <a:pos x="T2" y="T3"/>
                </a:cxn>
                <a:cxn ang="0">
                  <a:pos x="T4" y="T5"/>
                </a:cxn>
                <a:cxn ang="0">
                  <a:pos x="T6" y="T7"/>
                </a:cxn>
              </a:cxnLst>
              <a:rect l="0" t="0" r="r" b="b"/>
              <a:pathLst>
                <a:path w="35" h="106">
                  <a:moveTo>
                    <a:pt x="0" y="0"/>
                  </a:moveTo>
                  <a:lnTo>
                    <a:pt x="35" y="0"/>
                  </a:lnTo>
                  <a:lnTo>
                    <a:pt x="17"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204"/>
            <p:cNvSpPr>
              <a:spLocks noChangeArrowheads="1"/>
            </p:cNvSpPr>
            <p:nvPr/>
          </p:nvSpPr>
          <p:spPr bwMode="auto">
            <a:xfrm rot="16200000">
              <a:off x="296" y="2497"/>
              <a:ext cx="395"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anose="020B0604020202020204" pitchFamily="34" charset="0"/>
                </a:rPr>
                <a:t>59.939</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
        <p:nvSpPr>
          <p:cNvPr id="9" name="Line 206"/>
          <p:cNvSpPr>
            <a:spLocks noChangeShapeType="1"/>
          </p:cNvSpPr>
          <p:nvPr/>
        </p:nvSpPr>
        <p:spPr bwMode="auto">
          <a:xfrm>
            <a:off x="4254500" y="3584575"/>
            <a:ext cx="1211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207"/>
          <p:cNvSpPr>
            <a:spLocks noChangeShapeType="1"/>
          </p:cNvSpPr>
          <p:nvPr/>
        </p:nvSpPr>
        <p:spPr bwMode="auto">
          <a:xfrm>
            <a:off x="5146675" y="3435350"/>
            <a:ext cx="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208"/>
          <p:cNvSpPr>
            <a:spLocks noChangeShapeType="1"/>
          </p:cNvSpPr>
          <p:nvPr/>
        </p:nvSpPr>
        <p:spPr bwMode="auto">
          <a:xfrm>
            <a:off x="5146675" y="3584575"/>
            <a:ext cx="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209"/>
          <p:cNvSpPr>
            <a:spLocks noChangeShapeType="1"/>
          </p:cNvSpPr>
          <p:nvPr/>
        </p:nvSpPr>
        <p:spPr bwMode="auto">
          <a:xfrm flipV="1">
            <a:off x="5148262" y="3265488"/>
            <a:ext cx="0"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p:cNvSpPr>
            <a:spLocks/>
          </p:cNvSpPr>
          <p:nvPr/>
        </p:nvSpPr>
        <p:spPr bwMode="auto">
          <a:xfrm>
            <a:off x="5064125" y="3670300"/>
            <a:ext cx="84138" cy="84138"/>
          </a:xfrm>
          <a:custGeom>
            <a:avLst/>
            <a:gdLst>
              <a:gd name="T0" fmla="*/ 106 w 106"/>
              <a:gd name="T1" fmla="*/ 0 h 107"/>
              <a:gd name="T2" fmla="*/ 106 w 106"/>
              <a:gd name="T3" fmla="*/ 107 h 107"/>
              <a:gd name="T4" fmla="*/ 0 w 106"/>
              <a:gd name="T5" fmla="*/ 107 h 107"/>
            </a:gdLst>
            <a:ahLst/>
            <a:cxnLst>
              <a:cxn ang="0">
                <a:pos x="T0" y="T1"/>
              </a:cxn>
              <a:cxn ang="0">
                <a:pos x="T2" y="T3"/>
              </a:cxn>
              <a:cxn ang="0">
                <a:pos x="T4" y="T5"/>
              </a:cxn>
            </a:cxnLst>
            <a:rect l="0" t="0" r="r" b="b"/>
            <a:pathLst>
              <a:path w="106" h="107">
                <a:moveTo>
                  <a:pt x="106" y="0"/>
                </a:moveTo>
                <a:lnTo>
                  <a:pt x="106" y="107"/>
                </a:lnTo>
                <a:lnTo>
                  <a:pt x="0" y="10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211"/>
          <p:cNvSpPr>
            <a:spLocks/>
          </p:cNvSpPr>
          <p:nvPr/>
        </p:nvSpPr>
        <p:spPr bwMode="auto">
          <a:xfrm>
            <a:off x="5133975" y="3349625"/>
            <a:ext cx="28575" cy="85725"/>
          </a:xfrm>
          <a:custGeom>
            <a:avLst/>
            <a:gdLst>
              <a:gd name="T0" fmla="*/ 0 w 36"/>
              <a:gd name="T1" fmla="*/ 0 h 106"/>
              <a:gd name="T2" fmla="*/ 36 w 36"/>
              <a:gd name="T3" fmla="*/ 0 h 106"/>
              <a:gd name="T4" fmla="*/ 18 w 36"/>
              <a:gd name="T5" fmla="*/ 106 h 106"/>
              <a:gd name="T6" fmla="*/ 0 w 36"/>
              <a:gd name="T7" fmla="*/ 0 h 106"/>
            </a:gdLst>
            <a:ahLst/>
            <a:cxnLst>
              <a:cxn ang="0">
                <a:pos x="T0" y="T1"/>
              </a:cxn>
              <a:cxn ang="0">
                <a:pos x="T2" y="T3"/>
              </a:cxn>
              <a:cxn ang="0">
                <a:pos x="T4" y="T5"/>
              </a:cxn>
              <a:cxn ang="0">
                <a:pos x="T6" y="T7"/>
              </a:cxn>
            </a:cxnLst>
            <a:rect l="0" t="0" r="r" b="b"/>
            <a:pathLst>
              <a:path w="36" h="106">
                <a:moveTo>
                  <a:pt x="0" y="0"/>
                </a:moveTo>
                <a:lnTo>
                  <a:pt x="36" y="0"/>
                </a:lnTo>
                <a:lnTo>
                  <a:pt x="18"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2"/>
          <p:cNvSpPr>
            <a:spLocks/>
          </p:cNvSpPr>
          <p:nvPr/>
        </p:nvSpPr>
        <p:spPr bwMode="auto">
          <a:xfrm>
            <a:off x="5133975" y="3584575"/>
            <a:ext cx="28575" cy="85725"/>
          </a:xfrm>
          <a:custGeom>
            <a:avLst/>
            <a:gdLst>
              <a:gd name="T0" fmla="*/ 0 w 36"/>
              <a:gd name="T1" fmla="*/ 107 h 107"/>
              <a:gd name="T2" fmla="*/ 36 w 36"/>
              <a:gd name="T3" fmla="*/ 107 h 107"/>
              <a:gd name="T4" fmla="*/ 18 w 36"/>
              <a:gd name="T5" fmla="*/ 0 h 107"/>
              <a:gd name="T6" fmla="*/ 0 w 36"/>
              <a:gd name="T7" fmla="*/ 107 h 107"/>
            </a:gdLst>
            <a:ahLst/>
            <a:cxnLst>
              <a:cxn ang="0">
                <a:pos x="T0" y="T1"/>
              </a:cxn>
              <a:cxn ang="0">
                <a:pos x="T2" y="T3"/>
              </a:cxn>
              <a:cxn ang="0">
                <a:pos x="T4" y="T5"/>
              </a:cxn>
              <a:cxn ang="0">
                <a:pos x="T6" y="T7"/>
              </a:cxn>
            </a:cxnLst>
            <a:rect l="0" t="0" r="r" b="b"/>
            <a:pathLst>
              <a:path w="36" h="107">
                <a:moveTo>
                  <a:pt x="0" y="107"/>
                </a:moveTo>
                <a:lnTo>
                  <a:pt x="36" y="107"/>
                </a:lnTo>
                <a:lnTo>
                  <a:pt x="18" y="0"/>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3"/>
          <p:cNvSpPr>
            <a:spLocks noChangeArrowheads="1"/>
          </p:cNvSpPr>
          <p:nvPr/>
        </p:nvSpPr>
        <p:spPr bwMode="auto">
          <a:xfrm>
            <a:off x="4625975" y="3657600"/>
            <a:ext cx="5270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anose="020B0604020202020204" pitchFamily="34" charset="0"/>
              </a:rPr>
              <a:t>0.019</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Line 214"/>
          <p:cNvSpPr>
            <a:spLocks noChangeShapeType="1"/>
          </p:cNvSpPr>
          <p:nvPr/>
        </p:nvSpPr>
        <p:spPr bwMode="auto">
          <a:xfrm>
            <a:off x="10125075" y="3259138"/>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215"/>
          <p:cNvSpPr>
            <a:spLocks noChangeShapeType="1"/>
          </p:cNvSpPr>
          <p:nvPr/>
        </p:nvSpPr>
        <p:spPr bwMode="auto">
          <a:xfrm>
            <a:off x="10125075" y="4664075"/>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16"/>
          <p:cNvSpPr>
            <a:spLocks noChangeShapeType="1"/>
          </p:cNvSpPr>
          <p:nvPr/>
        </p:nvSpPr>
        <p:spPr bwMode="auto">
          <a:xfrm>
            <a:off x="10125075" y="3343275"/>
            <a:ext cx="0" cy="525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17"/>
          <p:cNvSpPr>
            <a:spLocks noChangeShapeType="1"/>
          </p:cNvSpPr>
          <p:nvPr/>
        </p:nvSpPr>
        <p:spPr bwMode="auto">
          <a:xfrm flipV="1">
            <a:off x="10125075" y="4052888"/>
            <a:ext cx="0" cy="525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8"/>
          <p:cNvSpPr>
            <a:spLocks/>
          </p:cNvSpPr>
          <p:nvPr/>
        </p:nvSpPr>
        <p:spPr bwMode="auto">
          <a:xfrm>
            <a:off x="10110787" y="3259138"/>
            <a:ext cx="28575" cy="84138"/>
          </a:xfrm>
          <a:custGeom>
            <a:avLst/>
            <a:gdLst>
              <a:gd name="T0" fmla="*/ 0 w 35"/>
              <a:gd name="T1" fmla="*/ 106 h 106"/>
              <a:gd name="T2" fmla="*/ 35 w 35"/>
              <a:gd name="T3" fmla="*/ 106 h 106"/>
              <a:gd name="T4" fmla="*/ 17 w 35"/>
              <a:gd name="T5" fmla="*/ 0 h 106"/>
              <a:gd name="T6" fmla="*/ 0 w 35"/>
              <a:gd name="T7" fmla="*/ 106 h 106"/>
            </a:gdLst>
            <a:ahLst/>
            <a:cxnLst>
              <a:cxn ang="0">
                <a:pos x="T0" y="T1"/>
              </a:cxn>
              <a:cxn ang="0">
                <a:pos x="T2" y="T3"/>
              </a:cxn>
              <a:cxn ang="0">
                <a:pos x="T4" y="T5"/>
              </a:cxn>
              <a:cxn ang="0">
                <a:pos x="T6" y="T7"/>
              </a:cxn>
            </a:cxnLst>
            <a:rect l="0" t="0" r="r" b="b"/>
            <a:pathLst>
              <a:path w="35" h="106">
                <a:moveTo>
                  <a:pt x="0" y="106"/>
                </a:moveTo>
                <a:lnTo>
                  <a:pt x="35" y="106"/>
                </a:lnTo>
                <a:lnTo>
                  <a:pt x="17" y="0"/>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9"/>
          <p:cNvSpPr>
            <a:spLocks/>
          </p:cNvSpPr>
          <p:nvPr/>
        </p:nvSpPr>
        <p:spPr bwMode="auto">
          <a:xfrm>
            <a:off x="10110787" y="4578350"/>
            <a:ext cx="28575" cy="85725"/>
          </a:xfrm>
          <a:custGeom>
            <a:avLst/>
            <a:gdLst>
              <a:gd name="T0" fmla="*/ 0 w 35"/>
              <a:gd name="T1" fmla="*/ 0 h 106"/>
              <a:gd name="T2" fmla="*/ 35 w 35"/>
              <a:gd name="T3" fmla="*/ 0 h 106"/>
              <a:gd name="T4" fmla="*/ 17 w 35"/>
              <a:gd name="T5" fmla="*/ 106 h 106"/>
              <a:gd name="T6" fmla="*/ 0 w 35"/>
              <a:gd name="T7" fmla="*/ 0 h 106"/>
            </a:gdLst>
            <a:ahLst/>
            <a:cxnLst>
              <a:cxn ang="0">
                <a:pos x="T0" y="T1"/>
              </a:cxn>
              <a:cxn ang="0">
                <a:pos x="T2" y="T3"/>
              </a:cxn>
              <a:cxn ang="0">
                <a:pos x="T4" y="T5"/>
              </a:cxn>
              <a:cxn ang="0">
                <a:pos x="T6" y="T7"/>
              </a:cxn>
            </a:cxnLst>
            <a:rect l="0" t="0" r="r" b="b"/>
            <a:pathLst>
              <a:path w="35" h="106">
                <a:moveTo>
                  <a:pt x="0" y="0"/>
                </a:moveTo>
                <a:lnTo>
                  <a:pt x="35" y="0"/>
                </a:lnTo>
                <a:lnTo>
                  <a:pt x="17"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0"/>
          <p:cNvSpPr>
            <a:spLocks noChangeArrowheads="1"/>
          </p:cNvSpPr>
          <p:nvPr/>
        </p:nvSpPr>
        <p:spPr bwMode="auto">
          <a:xfrm rot="16200000">
            <a:off x="10002837" y="3798887"/>
            <a:ext cx="2778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anose="020B0604020202020204" pitchFamily="34" charset="0"/>
              </a:rPr>
              <a:t>60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 name="Line 221"/>
          <p:cNvSpPr>
            <a:spLocks noChangeShapeType="1"/>
          </p:cNvSpPr>
          <p:nvPr/>
        </p:nvSpPr>
        <p:spPr bwMode="auto">
          <a:xfrm>
            <a:off x="10496550" y="3644900"/>
            <a:ext cx="1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2"/>
          <p:cNvSpPr>
            <a:spLocks noChangeShapeType="1"/>
          </p:cNvSpPr>
          <p:nvPr/>
        </p:nvSpPr>
        <p:spPr bwMode="auto">
          <a:xfrm>
            <a:off x="10496550" y="4664075"/>
            <a:ext cx="1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3"/>
          <p:cNvSpPr>
            <a:spLocks noChangeShapeType="1"/>
          </p:cNvSpPr>
          <p:nvPr/>
        </p:nvSpPr>
        <p:spPr bwMode="auto">
          <a:xfrm>
            <a:off x="10494962" y="3729038"/>
            <a:ext cx="0" cy="258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4"/>
          <p:cNvSpPr>
            <a:spLocks noChangeShapeType="1"/>
          </p:cNvSpPr>
          <p:nvPr/>
        </p:nvSpPr>
        <p:spPr bwMode="auto">
          <a:xfrm flipV="1">
            <a:off x="10494962" y="4319588"/>
            <a:ext cx="0" cy="258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25"/>
          <p:cNvSpPr>
            <a:spLocks/>
          </p:cNvSpPr>
          <p:nvPr/>
        </p:nvSpPr>
        <p:spPr bwMode="auto">
          <a:xfrm>
            <a:off x="10480675" y="3644900"/>
            <a:ext cx="28575" cy="84138"/>
          </a:xfrm>
          <a:custGeom>
            <a:avLst/>
            <a:gdLst>
              <a:gd name="T0" fmla="*/ 0 w 35"/>
              <a:gd name="T1" fmla="*/ 106 h 106"/>
              <a:gd name="T2" fmla="*/ 35 w 35"/>
              <a:gd name="T3" fmla="*/ 106 h 106"/>
              <a:gd name="T4" fmla="*/ 18 w 35"/>
              <a:gd name="T5" fmla="*/ 0 h 106"/>
              <a:gd name="T6" fmla="*/ 0 w 35"/>
              <a:gd name="T7" fmla="*/ 106 h 106"/>
            </a:gdLst>
            <a:ahLst/>
            <a:cxnLst>
              <a:cxn ang="0">
                <a:pos x="T0" y="T1"/>
              </a:cxn>
              <a:cxn ang="0">
                <a:pos x="T2" y="T3"/>
              </a:cxn>
              <a:cxn ang="0">
                <a:pos x="T4" y="T5"/>
              </a:cxn>
              <a:cxn ang="0">
                <a:pos x="T6" y="T7"/>
              </a:cxn>
            </a:cxnLst>
            <a:rect l="0" t="0" r="r" b="b"/>
            <a:pathLst>
              <a:path w="35" h="106">
                <a:moveTo>
                  <a:pt x="0" y="106"/>
                </a:moveTo>
                <a:lnTo>
                  <a:pt x="35" y="106"/>
                </a:lnTo>
                <a:lnTo>
                  <a:pt x="18" y="0"/>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6"/>
          <p:cNvSpPr>
            <a:spLocks/>
          </p:cNvSpPr>
          <p:nvPr/>
        </p:nvSpPr>
        <p:spPr bwMode="auto">
          <a:xfrm>
            <a:off x="10480675" y="4578350"/>
            <a:ext cx="28575" cy="85725"/>
          </a:xfrm>
          <a:custGeom>
            <a:avLst/>
            <a:gdLst>
              <a:gd name="T0" fmla="*/ 0 w 35"/>
              <a:gd name="T1" fmla="*/ 0 h 106"/>
              <a:gd name="T2" fmla="*/ 35 w 35"/>
              <a:gd name="T3" fmla="*/ 0 h 106"/>
              <a:gd name="T4" fmla="*/ 18 w 35"/>
              <a:gd name="T5" fmla="*/ 106 h 106"/>
              <a:gd name="T6" fmla="*/ 0 w 35"/>
              <a:gd name="T7" fmla="*/ 0 h 106"/>
            </a:gdLst>
            <a:ahLst/>
            <a:cxnLst>
              <a:cxn ang="0">
                <a:pos x="T0" y="T1"/>
              </a:cxn>
              <a:cxn ang="0">
                <a:pos x="T2" y="T3"/>
              </a:cxn>
              <a:cxn ang="0">
                <a:pos x="T4" y="T5"/>
              </a:cxn>
              <a:cxn ang="0">
                <a:pos x="T6" y="T7"/>
              </a:cxn>
            </a:cxnLst>
            <a:rect l="0" t="0" r="r" b="b"/>
            <a:pathLst>
              <a:path w="35" h="106">
                <a:moveTo>
                  <a:pt x="0" y="0"/>
                </a:moveTo>
                <a:lnTo>
                  <a:pt x="35" y="0"/>
                </a:lnTo>
                <a:lnTo>
                  <a:pt x="18"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27"/>
          <p:cNvSpPr>
            <a:spLocks noChangeArrowheads="1"/>
          </p:cNvSpPr>
          <p:nvPr/>
        </p:nvSpPr>
        <p:spPr bwMode="auto">
          <a:xfrm rot="16200000">
            <a:off x="10298112" y="3992562"/>
            <a:ext cx="4270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anose="020B0604020202020204" pitchFamily="34" charset="0"/>
              </a:rPr>
              <a:t>59.7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Line 228"/>
          <p:cNvSpPr>
            <a:spLocks noChangeShapeType="1"/>
          </p:cNvSpPr>
          <p:nvPr/>
        </p:nvSpPr>
        <p:spPr bwMode="auto">
          <a:xfrm>
            <a:off x="11101387" y="3644900"/>
            <a:ext cx="11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29"/>
          <p:cNvSpPr>
            <a:spLocks noChangeShapeType="1"/>
          </p:cNvSpPr>
          <p:nvPr/>
        </p:nvSpPr>
        <p:spPr bwMode="auto">
          <a:xfrm>
            <a:off x="11101387" y="3259138"/>
            <a:ext cx="11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30"/>
          <p:cNvSpPr>
            <a:spLocks noChangeShapeType="1"/>
          </p:cNvSpPr>
          <p:nvPr/>
        </p:nvSpPr>
        <p:spPr bwMode="auto">
          <a:xfrm>
            <a:off x="11110912" y="3729038"/>
            <a:ext cx="0"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1"/>
          <p:cNvSpPr>
            <a:spLocks noChangeShapeType="1"/>
          </p:cNvSpPr>
          <p:nvPr/>
        </p:nvSpPr>
        <p:spPr bwMode="auto">
          <a:xfrm flipV="1">
            <a:off x="11110912" y="3089275"/>
            <a:ext cx="0"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32"/>
          <p:cNvSpPr>
            <a:spLocks/>
          </p:cNvSpPr>
          <p:nvPr/>
        </p:nvSpPr>
        <p:spPr bwMode="auto">
          <a:xfrm>
            <a:off x="11096625" y="3644900"/>
            <a:ext cx="28575" cy="84138"/>
          </a:xfrm>
          <a:custGeom>
            <a:avLst/>
            <a:gdLst>
              <a:gd name="T0" fmla="*/ 0 w 35"/>
              <a:gd name="T1" fmla="*/ 106 h 106"/>
              <a:gd name="T2" fmla="*/ 35 w 35"/>
              <a:gd name="T3" fmla="*/ 106 h 106"/>
              <a:gd name="T4" fmla="*/ 18 w 35"/>
              <a:gd name="T5" fmla="*/ 0 h 106"/>
              <a:gd name="T6" fmla="*/ 0 w 35"/>
              <a:gd name="T7" fmla="*/ 106 h 106"/>
            </a:gdLst>
            <a:ahLst/>
            <a:cxnLst>
              <a:cxn ang="0">
                <a:pos x="T0" y="T1"/>
              </a:cxn>
              <a:cxn ang="0">
                <a:pos x="T2" y="T3"/>
              </a:cxn>
              <a:cxn ang="0">
                <a:pos x="T4" y="T5"/>
              </a:cxn>
              <a:cxn ang="0">
                <a:pos x="T6" y="T7"/>
              </a:cxn>
            </a:cxnLst>
            <a:rect l="0" t="0" r="r" b="b"/>
            <a:pathLst>
              <a:path w="35" h="106">
                <a:moveTo>
                  <a:pt x="0" y="106"/>
                </a:moveTo>
                <a:lnTo>
                  <a:pt x="35" y="106"/>
                </a:lnTo>
                <a:lnTo>
                  <a:pt x="18" y="0"/>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3"/>
          <p:cNvSpPr>
            <a:spLocks/>
          </p:cNvSpPr>
          <p:nvPr/>
        </p:nvSpPr>
        <p:spPr bwMode="auto">
          <a:xfrm>
            <a:off x="11096625" y="3175000"/>
            <a:ext cx="28575" cy="84138"/>
          </a:xfrm>
          <a:custGeom>
            <a:avLst/>
            <a:gdLst>
              <a:gd name="T0" fmla="*/ 0 w 35"/>
              <a:gd name="T1" fmla="*/ 0 h 107"/>
              <a:gd name="T2" fmla="*/ 35 w 35"/>
              <a:gd name="T3" fmla="*/ 0 h 107"/>
              <a:gd name="T4" fmla="*/ 18 w 35"/>
              <a:gd name="T5" fmla="*/ 107 h 107"/>
              <a:gd name="T6" fmla="*/ 0 w 35"/>
              <a:gd name="T7" fmla="*/ 0 h 107"/>
            </a:gdLst>
            <a:ahLst/>
            <a:cxnLst>
              <a:cxn ang="0">
                <a:pos x="T0" y="T1"/>
              </a:cxn>
              <a:cxn ang="0">
                <a:pos x="T2" y="T3"/>
              </a:cxn>
              <a:cxn ang="0">
                <a:pos x="T4" y="T5"/>
              </a:cxn>
              <a:cxn ang="0">
                <a:pos x="T6" y="T7"/>
              </a:cxn>
            </a:cxnLst>
            <a:rect l="0" t="0" r="r" b="b"/>
            <a:pathLst>
              <a:path w="35" h="107">
                <a:moveTo>
                  <a:pt x="0" y="0"/>
                </a:moveTo>
                <a:lnTo>
                  <a:pt x="35" y="0"/>
                </a:lnTo>
                <a:lnTo>
                  <a:pt x="18"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34"/>
          <p:cNvSpPr>
            <a:spLocks noChangeArrowheads="1"/>
          </p:cNvSpPr>
          <p:nvPr/>
        </p:nvSpPr>
        <p:spPr bwMode="auto">
          <a:xfrm rot="16200000">
            <a:off x="10964862" y="3292475"/>
            <a:ext cx="32702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anose="020B0604020202020204" pitchFamily="34" charset="0"/>
              </a:rPr>
              <a:t>0.3</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cxnSp>
        <p:nvCxnSpPr>
          <p:cNvPr id="239" name="Straight Connector 238"/>
          <p:cNvCxnSpPr>
            <a:stCxn id="218" idx="60"/>
            <a:endCxn id="218" idx="15"/>
          </p:cNvCxnSpPr>
          <p:nvPr/>
        </p:nvCxnSpPr>
        <p:spPr>
          <a:xfrm flipH="1">
            <a:off x="9264650" y="4018392"/>
            <a:ext cx="245269" cy="164399"/>
          </a:xfrm>
          <a:prstGeom prst="line">
            <a:avLst/>
          </a:prstGeom>
        </p:spPr>
        <p:style>
          <a:lnRef idx="1">
            <a:schemeClr val="dk1"/>
          </a:lnRef>
          <a:fillRef idx="0">
            <a:schemeClr val="dk1"/>
          </a:fillRef>
          <a:effectRef idx="0">
            <a:schemeClr val="dk1"/>
          </a:effectRef>
          <a:fontRef idx="minor">
            <a:schemeClr val="tx1"/>
          </a:fontRef>
        </p:style>
      </p:cxnSp>
      <p:cxnSp>
        <p:nvCxnSpPr>
          <p:cNvPr id="242" name="Straight Connector 241"/>
          <p:cNvCxnSpPr>
            <a:stCxn id="218" idx="57"/>
            <a:endCxn id="218" idx="20"/>
          </p:cNvCxnSpPr>
          <p:nvPr/>
        </p:nvCxnSpPr>
        <p:spPr>
          <a:xfrm flipH="1">
            <a:off x="9210675" y="4096224"/>
            <a:ext cx="436563" cy="283529"/>
          </a:xfrm>
          <a:prstGeom prst="line">
            <a:avLst/>
          </a:prstGeom>
        </p:spPr>
        <p:style>
          <a:lnRef idx="1">
            <a:schemeClr val="dk1"/>
          </a:lnRef>
          <a:fillRef idx="0">
            <a:schemeClr val="dk1"/>
          </a:fillRef>
          <a:effectRef idx="0">
            <a:schemeClr val="dk1"/>
          </a:effectRef>
          <a:fontRef idx="minor">
            <a:schemeClr val="tx1"/>
          </a:fontRef>
        </p:style>
      </p:cxnSp>
      <p:cxnSp>
        <p:nvCxnSpPr>
          <p:cNvPr id="246" name="Straight Connector 245"/>
          <p:cNvCxnSpPr>
            <a:stCxn id="218" idx="53"/>
            <a:endCxn id="218" idx="25"/>
          </p:cNvCxnSpPr>
          <p:nvPr/>
        </p:nvCxnSpPr>
        <p:spPr>
          <a:xfrm flipH="1">
            <a:off x="9267031" y="4205029"/>
            <a:ext cx="505619" cy="332769"/>
          </a:xfrm>
          <a:prstGeom prst="line">
            <a:avLst/>
          </a:prstGeom>
        </p:spPr>
        <p:style>
          <a:lnRef idx="1">
            <a:schemeClr val="dk1"/>
          </a:lnRef>
          <a:fillRef idx="0">
            <a:schemeClr val="dk1"/>
          </a:fillRef>
          <a:effectRef idx="0">
            <a:schemeClr val="dk1"/>
          </a:effectRef>
          <a:fontRef idx="minor">
            <a:schemeClr val="tx1"/>
          </a:fontRef>
        </p:style>
      </p:cxnSp>
      <p:cxnSp>
        <p:nvCxnSpPr>
          <p:cNvPr id="251" name="Straight Connector 250"/>
          <p:cNvCxnSpPr>
            <a:stCxn id="218" idx="46"/>
            <a:endCxn id="218" idx="29"/>
          </p:cNvCxnSpPr>
          <p:nvPr/>
        </p:nvCxnSpPr>
        <p:spPr>
          <a:xfrm flipH="1">
            <a:off x="9405144" y="4374988"/>
            <a:ext cx="408781" cy="2708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4869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23"/>
            <a:ext cx="12192000" cy="6767898"/>
          </a:xfrm>
          <a:prstGeom prst="rect">
            <a:avLst/>
          </a:prstGeom>
        </p:spPr>
      </p:pic>
    </p:spTree>
    <p:extLst>
      <p:ext uri="{BB962C8B-B14F-4D97-AF65-F5344CB8AC3E}">
        <p14:creationId xmlns:p14="http://schemas.microsoft.com/office/powerpoint/2010/main" val="3107886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868"/>
            <a:ext cx="10515600" cy="1325563"/>
          </a:xfrm>
        </p:spPr>
        <p:txBody>
          <a:bodyPr/>
          <a:lstStyle/>
          <a:p>
            <a:pPr algn="ctr"/>
            <a:r>
              <a:rPr lang="en-US" dirty="0" smtClean="0"/>
              <a:t>Introduction</a:t>
            </a:r>
            <a:endParaRPr lang="en-US" dirty="0"/>
          </a:p>
        </p:txBody>
      </p:sp>
      <p:sp>
        <p:nvSpPr>
          <p:cNvPr id="3" name="Content Placeholder 2"/>
          <p:cNvSpPr>
            <a:spLocks noGrp="1"/>
          </p:cNvSpPr>
          <p:nvPr>
            <p:ph idx="1"/>
          </p:nvPr>
        </p:nvSpPr>
        <p:spPr>
          <a:xfrm>
            <a:off x="669471" y="1488531"/>
            <a:ext cx="10853057" cy="5232944"/>
          </a:xfrm>
        </p:spPr>
        <p:txBody>
          <a:bodyPr>
            <a:normAutofit/>
          </a:bodyPr>
          <a:lstStyle/>
          <a:p>
            <a:r>
              <a:rPr lang="en-US" sz="1800" dirty="0"/>
              <a:t>In a mass scale production system, as number of components and number of assemblies are manufactured on mass scale, many a time it is difficult, and even not viable, to manufacture all parts under one roof. In this case, many manufacturers offload jobs to outsiders, sometimes even those situated in other parts of the country. Producing the exact size given by the designer in a drawing is a difficult task, especially in case of machining operations. To overcome this problem, the designer gives a range of limits to the basic size, within which he expects the finished size of the job offloaded by his factory. The assembly designer will </a:t>
            </a:r>
            <a:r>
              <a:rPr lang="en-US" sz="1800" dirty="0" smtClean="0"/>
              <a:t>finalize </a:t>
            </a:r>
            <a:r>
              <a:rPr lang="en-US" sz="1800" dirty="0"/>
              <a:t>the limits depending upon the kind of fit required for the assembly of those components</a:t>
            </a:r>
            <a:r>
              <a:rPr lang="en-US" sz="1800" dirty="0" smtClean="0"/>
              <a:t>.</a:t>
            </a:r>
          </a:p>
          <a:p>
            <a:r>
              <a:rPr lang="en-US" sz="1800" dirty="0"/>
              <a:t>Dimensional variations occur due to the following reasons</a:t>
            </a:r>
            <a:r>
              <a:rPr lang="en-US" sz="1800" dirty="0" smtClean="0"/>
              <a:t>:</a:t>
            </a:r>
          </a:p>
          <a:p>
            <a:pPr lvl="1"/>
            <a:r>
              <a:rPr lang="en-US" sz="1400" dirty="0"/>
              <a:t>Variations in material properties during </a:t>
            </a:r>
            <a:r>
              <a:rPr lang="en-US" sz="1400" dirty="0" smtClean="0"/>
              <a:t>machining</a:t>
            </a:r>
          </a:p>
          <a:p>
            <a:pPr lvl="1"/>
            <a:r>
              <a:rPr lang="en-US" sz="1400" dirty="0" smtClean="0"/>
              <a:t>Inaccuracies and errors in manufacturing machines</a:t>
            </a:r>
          </a:p>
          <a:p>
            <a:pPr lvl="1"/>
            <a:r>
              <a:rPr lang="en-US" sz="1400" dirty="0" smtClean="0"/>
              <a:t>Human errors</a:t>
            </a:r>
            <a:endParaRPr lang="en-US" sz="1400" dirty="0"/>
          </a:p>
          <a:p>
            <a:r>
              <a:rPr lang="en-US" sz="1800" dirty="0"/>
              <a:t>If components are to be interchanged, they need to be manufactured to the same size, which is not possible in mass production. Hence, it becomes necessary to permit the operator, a small deviation from the exact size, which is not possible in the case of all components. At the same time, the deviated size should not affect the quality of the assembly. This sort of dimensioning is known as limit dimensioning. Various standard systems of limits and fits are followed by different countries based on the International </a:t>
            </a:r>
            <a:r>
              <a:rPr lang="en-US" sz="1800" dirty="0" smtClean="0"/>
              <a:t>Organization </a:t>
            </a:r>
            <a:r>
              <a:rPr lang="en-US" sz="1800" dirty="0"/>
              <a:t>for </a:t>
            </a:r>
            <a:r>
              <a:rPr lang="en-US" sz="1800" dirty="0" smtClean="0"/>
              <a:t>Standardization </a:t>
            </a:r>
            <a:r>
              <a:rPr lang="en-US" sz="1800" dirty="0"/>
              <a:t>(ISO) specifications.</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41364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879" y="37145"/>
            <a:ext cx="10160726" cy="985294"/>
          </a:xfrm>
        </p:spPr>
        <p:txBody>
          <a:bodyPr>
            <a:normAutofit/>
          </a:bodyPr>
          <a:lstStyle/>
          <a:p>
            <a:pPr algn="ctr"/>
            <a:r>
              <a:rPr lang="en-US" sz="2800" b="1" dirty="0" smtClean="0"/>
              <a:t>Some Important Terminologies</a:t>
            </a:r>
            <a:endParaRPr lang="en-US" sz="2800" b="1"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grpSp>
        <p:nvGrpSpPr>
          <p:cNvPr id="10" name="Group 205"/>
          <p:cNvGrpSpPr>
            <a:grpSpLocks/>
          </p:cNvGrpSpPr>
          <p:nvPr/>
        </p:nvGrpSpPr>
        <p:grpSpPr bwMode="auto">
          <a:xfrm>
            <a:off x="120650" y="2628900"/>
            <a:ext cx="2098675" cy="2100263"/>
            <a:chOff x="76" y="1656"/>
            <a:chExt cx="1322" cy="1323"/>
          </a:xfrm>
        </p:grpSpPr>
        <p:sp>
          <p:nvSpPr>
            <p:cNvPr id="452" name="Line 5"/>
            <p:cNvSpPr>
              <a:spLocks noChangeShapeType="1"/>
            </p:cNvSpPr>
            <p:nvPr/>
          </p:nvSpPr>
          <p:spPr bwMode="auto">
            <a:xfrm flipV="1">
              <a:off x="153" y="1733"/>
              <a:ext cx="274" cy="27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 name="Line 6"/>
            <p:cNvSpPr>
              <a:spLocks noChangeShapeType="1"/>
            </p:cNvSpPr>
            <p:nvPr/>
          </p:nvSpPr>
          <p:spPr bwMode="auto">
            <a:xfrm flipV="1">
              <a:off x="117" y="1697"/>
              <a:ext cx="391" cy="39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Line 7"/>
            <p:cNvSpPr>
              <a:spLocks noChangeShapeType="1"/>
            </p:cNvSpPr>
            <p:nvPr/>
          </p:nvSpPr>
          <p:spPr bwMode="auto">
            <a:xfrm flipV="1">
              <a:off x="97" y="1676"/>
              <a:ext cx="476" cy="4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Line 8"/>
            <p:cNvSpPr>
              <a:spLocks noChangeShapeType="1"/>
            </p:cNvSpPr>
            <p:nvPr/>
          </p:nvSpPr>
          <p:spPr bwMode="auto">
            <a:xfrm flipV="1">
              <a:off x="85" y="1665"/>
              <a:ext cx="545" cy="54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 name="Line 9"/>
            <p:cNvSpPr>
              <a:spLocks noChangeShapeType="1"/>
            </p:cNvSpPr>
            <p:nvPr/>
          </p:nvSpPr>
          <p:spPr bwMode="auto">
            <a:xfrm flipV="1">
              <a:off x="78" y="2088"/>
              <a:ext cx="174" cy="17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 name="Line 10"/>
            <p:cNvSpPr>
              <a:spLocks noChangeShapeType="1"/>
            </p:cNvSpPr>
            <p:nvPr/>
          </p:nvSpPr>
          <p:spPr bwMode="auto">
            <a:xfrm flipV="1">
              <a:off x="425" y="1658"/>
              <a:ext cx="257" cy="25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 name="Line 11"/>
            <p:cNvSpPr>
              <a:spLocks noChangeShapeType="1"/>
            </p:cNvSpPr>
            <p:nvPr/>
          </p:nvSpPr>
          <p:spPr bwMode="auto">
            <a:xfrm flipV="1">
              <a:off x="76" y="2182"/>
              <a:ext cx="127" cy="1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 name="Line 12"/>
            <p:cNvSpPr>
              <a:spLocks noChangeShapeType="1"/>
            </p:cNvSpPr>
            <p:nvPr/>
          </p:nvSpPr>
          <p:spPr bwMode="auto">
            <a:xfrm flipV="1">
              <a:off x="519" y="1656"/>
              <a:ext cx="210" cy="21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 name="Line 13"/>
            <p:cNvSpPr>
              <a:spLocks noChangeShapeType="1"/>
            </p:cNvSpPr>
            <p:nvPr/>
          </p:nvSpPr>
          <p:spPr bwMode="auto">
            <a:xfrm flipV="1">
              <a:off x="77" y="2318"/>
              <a:ext cx="35" cy="3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 name="Line 14"/>
            <p:cNvSpPr>
              <a:spLocks noChangeShapeType="1"/>
            </p:cNvSpPr>
            <p:nvPr/>
          </p:nvSpPr>
          <p:spPr bwMode="auto">
            <a:xfrm flipV="1">
              <a:off x="737" y="1657"/>
              <a:ext cx="36" cy="3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 name="Line 15"/>
            <p:cNvSpPr>
              <a:spLocks noChangeShapeType="1"/>
            </p:cNvSpPr>
            <p:nvPr/>
          </p:nvSpPr>
          <p:spPr bwMode="auto">
            <a:xfrm flipV="1">
              <a:off x="112" y="2250"/>
              <a:ext cx="68" cy="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 name="Line 16"/>
            <p:cNvSpPr>
              <a:spLocks noChangeShapeType="1"/>
            </p:cNvSpPr>
            <p:nvPr/>
          </p:nvSpPr>
          <p:spPr bwMode="auto">
            <a:xfrm flipV="1">
              <a:off x="586" y="1692"/>
              <a:ext cx="151" cy="15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 name="Line 17"/>
            <p:cNvSpPr>
              <a:spLocks noChangeShapeType="1"/>
            </p:cNvSpPr>
            <p:nvPr/>
          </p:nvSpPr>
          <p:spPr bwMode="auto">
            <a:xfrm flipV="1">
              <a:off x="80" y="2318"/>
              <a:ext cx="77" cy="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 name="Line 18"/>
            <p:cNvSpPr>
              <a:spLocks noChangeShapeType="1"/>
            </p:cNvSpPr>
            <p:nvPr/>
          </p:nvSpPr>
          <p:spPr bwMode="auto">
            <a:xfrm flipV="1">
              <a:off x="737" y="1660"/>
              <a:ext cx="77" cy="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 name="Line 19"/>
            <p:cNvSpPr>
              <a:spLocks noChangeShapeType="1"/>
            </p:cNvSpPr>
            <p:nvPr/>
          </p:nvSpPr>
          <p:spPr bwMode="auto">
            <a:xfrm flipV="1">
              <a:off x="157" y="2308"/>
              <a:ext cx="10" cy="1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Line 20"/>
            <p:cNvSpPr>
              <a:spLocks noChangeShapeType="1"/>
            </p:cNvSpPr>
            <p:nvPr/>
          </p:nvSpPr>
          <p:spPr bwMode="auto">
            <a:xfrm flipV="1">
              <a:off x="644" y="1737"/>
              <a:ext cx="93"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Line 21"/>
            <p:cNvSpPr>
              <a:spLocks noChangeShapeType="1"/>
            </p:cNvSpPr>
            <p:nvPr/>
          </p:nvSpPr>
          <p:spPr bwMode="auto">
            <a:xfrm flipV="1">
              <a:off x="86" y="2359"/>
              <a:ext cx="76" cy="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 name="Line 22"/>
            <p:cNvSpPr>
              <a:spLocks noChangeShapeType="1"/>
            </p:cNvSpPr>
            <p:nvPr/>
          </p:nvSpPr>
          <p:spPr bwMode="auto">
            <a:xfrm flipV="1">
              <a:off x="737" y="1666"/>
              <a:ext cx="116" cy="11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 name="Line 23"/>
            <p:cNvSpPr>
              <a:spLocks noChangeShapeType="1"/>
            </p:cNvSpPr>
            <p:nvPr/>
          </p:nvSpPr>
          <p:spPr bwMode="auto">
            <a:xfrm flipV="1">
              <a:off x="695" y="1782"/>
              <a:ext cx="42" cy="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 name="Line 24"/>
            <p:cNvSpPr>
              <a:spLocks noChangeShapeType="1"/>
            </p:cNvSpPr>
            <p:nvPr/>
          </p:nvSpPr>
          <p:spPr bwMode="auto">
            <a:xfrm flipV="1">
              <a:off x="94" y="2405"/>
              <a:ext cx="66" cy="6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 name="Line 25"/>
            <p:cNvSpPr>
              <a:spLocks noChangeShapeType="1"/>
            </p:cNvSpPr>
            <p:nvPr/>
          </p:nvSpPr>
          <p:spPr bwMode="auto">
            <a:xfrm flipV="1">
              <a:off x="741" y="1674"/>
              <a:ext cx="150" cy="14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Line 26"/>
            <p:cNvSpPr>
              <a:spLocks noChangeShapeType="1"/>
            </p:cNvSpPr>
            <p:nvPr/>
          </p:nvSpPr>
          <p:spPr bwMode="auto">
            <a:xfrm flipV="1">
              <a:off x="104" y="2449"/>
              <a:ext cx="58" cy="5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Line 27"/>
            <p:cNvSpPr>
              <a:spLocks noChangeShapeType="1"/>
            </p:cNvSpPr>
            <p:nvPr/>
          </p:nvSpPr>
          <p:spPr bwMode="auto">
            <a:xfrm flipV="1">
              <a:off x="786" y="1683"/>
              <a:ext cx="140" cy="14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 name="Line 28"/>
            <p:cNvSpPr>
              <a:spLocks noChangeShapeType="1"/>
            </p:cNvSpPr>
            <p:nvPr/>
          </p:nvSpPr>
          <p:spPr bwMode="auto">
            <a:xfrm flipV="1">
              <a:off x="784" y="1823"/>
              <a:ext cx="2" cy="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Line 29"/>
            <p:cNvSpPr>
              <a:spLocks noChangeShapeType="1"/>
            </p:cNvSpPr>
            <p:nvPr/>
          </p:nvSpPr>
          <p:spPr bwMode="auto">
            <a:xfrm flipV="1">
              <a:off x="114" y="2489"/>
              <a:ext cx="52" cy="5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 name="Line 30"/>
            <p:cNvSpPr>
              <a:spLocks noChangeShapeType="1"/>
            </p:cNvSpPr>
            <p:nvPr/>
          </p:nvSpPr>
          <p:spPr bwMode="auto">
            <a:xfrm flipV="1">
              <a:off x="831" y="1694"/>
              <a:ext cx="129" cy="12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 name="Line 31"/>
            <p:cNvSpPr>
              <a:spLocks noChangeShapeType="1"/>
            </p:cNvSpPr>
            <p:nvPr/>
          </p:nvSpPr>
          <p:spPr bwMode="auto">
            <a:xfrm flipV="1">
              <a:off x="824" y="1823"/>
              <a:ext cx="7" cy="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 name="Line 32"/>
            <p:cNvSpPr>
              <a:spLocks noChangeShapeType="1"/>
            </p:cNvSpPr>
            <p:nvPr/>
          </p:nvSpPr>
          <p:spPr bwMode="auto">
            <a:xfrm flipV="1">
              <a:off x="127" y="2527"/>
              <a:ext cx="46" cy="4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Line 33"/>
            <p:cNvSpPr>
              <a:spLocks noChangeShapeType="1"/>
            </p:cNvSpPr>
            <p:nvPr/>
          </p:nvSpPr>
          <p:spPr bwMode="auto">
            <a:xfrm flipV="1">
              <a:off x="876" y="1707"/>
              <a:ext cx="116" cy="11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 name="Line 34"/>
            <p:cNvSpPr>
              <a:spLocks noChangeShapeType="1"/>
            </p:cNvSpPr>
            <p:nvPr/>
          </p:nvSpPr>
          <p:spPr bwMode="auto">
            <a:xfrm flipV="1">
              <a:off x="862" y="1823"/>
              <a:ext cx="14" cy="1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 name="Line 35"/>
            <p:cNvSpPr>
              <a:spLocks noChangeShapeType="1"/>
            </p:cNvSpPr>
            <p:nvPr/>
          </p:nvSpPr>
          <p:spPr bwMode="auto">
            <a:xfrm flipV="1">
              <a:off x="141" y="2563"/>
              <a:ext cx="41" cy="4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 name="Line 36"/>
            <p:cNvSpPr>
              <a:spLocks noChangeShapeType="1"/>
            </p:cNvSpPr>
            <p:nvPr/>
          </p:nvSpPr>
          <p:spPr bwMode="auto">
            <a:xfrm flipV="1">
              <a:off x="921" y="1721"/>
              <a:ext cx="102" cy="10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 name="Line 37"/>
            <p:cNvSpPr>
              <a:spLocks noChangeShapeType="1"/>
            </p:cNvSpPr>
            <p:nvPr/>
          </p:nvSpPr>
          <p:spPr bwMode="auto">
            <a:xfrm flipV="1">
              <a:off x="898" y="1823"/>
              <a:ext cx="23" cy="2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 name="Line 38"/>
            <p:cNvSpPr>
              <a:spLocks noChangeShapeType="1"/>
            </p:cNvSpPr>
            <p:nvPr/>
          </p:nvSpPr>
          <p:spPr bwMode="auto">
            <a:xfrm flipV="1">
              <a:off x="156" y="2597"/>
              <a:ext cx="38" cy="3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 name="Line 39"/>
            <p:cNvSpPr>
              <a:spLocks noChangeShapeType="1"/>
            </p:cNvSpPr>
            <p:nvPr/>
          </p:nvSpPr>
          <p:spPr bwMode="auto">
            <a:xfrm flipV="1">
              <a:off x="966" y="1736"/>
              <a:ext cx="87"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 name="Line 40"/>
            <p:cNvSpPr>
              <a:spLocks noChangeShapeType="1"/>
            </p:cNvSpPr>
            <p:nvPr/>
          </p:nvSpPr>
          <p:spPr bwMode="auto">
            <a:xfrm flipV="1">
              <a:off x="932" y="1823"/>
              <a:ext cx="34" cy="3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 name="Line 41"/>
            <p:cNvSpPr>
              <a:spLocks noChangeShapeType="1"/>
            </p:cNvSpPr>
            <p:nvPr/>
          </p:nvSpPr>
          <p:spPr bwMode="auto">
            <a:xfrm flipV="1">
              <a:off x="173" y="2629"/>
              <a:ext cx="33" cy="3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 name="Line 42"/>
            <p:cNvSpPr>
              <a:spLocks noChangeShapeType="1"/>
            </p:cNvSpPr>
            <p:nvPr/>
          </p:nvSpPr>
          <p:spPr bwMode="auto">
            <a:xfrm flipV="1">
              <a:off x="1011" y="1753"/>
              <a:ext cx="70" cy="7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 name="Line 43"/>
            <p:cNvSpPr>
              <a:spLocks noChangeShapeType="1"/>
            </p:cNvSpPr>
            <p:nvPr/>
          </p:nvSpPr>
          <p:spPr bwMode="auto">
            <a:xfrm flipV="1">
              <a:off x="964" y="1823"/>
              <a:ext cx="47" cy="4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 name="Line 44"/>
            <p:cNvSpPr>
              <a:spLocks noChangeShapeType="1"/>
            </p:cNvSpPr>
            <p:nvPr/>
          </p:nvSpPr>
          <p:spPr bwMode="auto">
            <a:xfrm flipV="1">
              <a:off x="190" y="2660"/>
              <a:ext cx="30" cy="3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 name="Line 45"/>
            <p:cNvSpPr>
              <a:spLocks noChangeShapeType="1"/>
            </p:cNvSpPr>
            <p:nvPr/>
          </p:nvSpPr>
          <p:spPr bwMode="auto">
            <a:xfrm flipV="1">
              <a:off x="1056" y="1770"/>
              <a:ext cx="53" cy="5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Line 46"/>
            <p:cNvSpPr>
              <a:spLocks noChangeShapeType="1"/>
            </p:cNvSpPr>
            <p:nvPr/>
          </p:nvSpPr>
          <p:spPr bwMode="auto">
            <a:xfrm flipV="1">
              <a:off x="995" y="1823"/>
              <a:ext cx="61" cy="6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 name="Line 47"/>
            <p:cNvSpPr>
              <a:spLocks noChangeShapeType="1"/>
            </p:cNvSpPr>
            <p:nvPr/>
          </p:nvSpPr>
          <p:spPr bwMode="auto">
            <a:xfrm flipV="1">
              <a:off x="209" y="2689"/>
              <a:ext cx="27"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 name="Line 48"/>
            <p:cNvSpPr>
              <a:spLocks noChangeShapeType="1"/>
            </p:cNvSpPr>
            <p:nvPr/>
          </p:nvSpPr>
          <p:spPr bwMode="auto">
            <a:xfrm flipV="1">
              <a:off x="1101" y="1789"/>
              <a:ext cx="34" cy="3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 name="Line 49"/>
            <p:cNvSpPr>
              <a:spLocks noChangeShapeType="1"/>
            </p:cNvSpPr>
            <p:nvPr/>
          </p:nvSpPr>
          <p:spPr bwMode="auto">
            <a:xfrm flipV="1">
              <a:off x="1024" y="1823"/>
              <a:ext cx="77" cy="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 name="Line 50"/>
            <p:cNvSpPr>
              <a:spLocks noChangeShapeType="1"/>
            </p:cNvSpPr>
            <p:nvPr/>
          </p:nvSpPr>
          <p:spPr bwMode="auto">
            <a:xfrm flipV="1">
              <a:off x="229" y="2717"/>
              <a:ext cx="24" cy="2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 name="Line 51"/>
            <p:cNvSpPr>
              <a:spLocks noChangeShapeType="1"/>
            </p:cNvSpPr>
            <p:nvPr/>
          </p:nvSpPr>
          <p:spPr bwMode="auto">
            <a:xfrm flipV="1">
              <a:off x="1146" y="1809"/>
              <a:ext cx="15" cy="1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 name="Line 52"/>
            <p:cNvSpPr>
              <a:spLocks noChangeShapeType="1"/>
            </p:cNvSpPr>
            <p:nvPr/>
          </p:nvSpPr>
          <p:spPr bwMode="auto">
            <a:xfrm flipV="1">
              <a:off x="1053" y="1823"/>
              <a:ext cx="93"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 name="Line 53"/>
            <p:cNvSpPr>
              <a:spLocks noChangeShapeType="1"/>
            </p:cNvSpPr>
            <p:nvPr/>
          </p:nvSpPr>
          <p:spPr bwMode="auto">
            <a:xfrm flipV="1">
              <a:off x="250" y="2744"/>
              <a:ext cx="22" cy="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Line 54"/>
            <p:cNvSpPr>
              <a:spLocks noChangeShapeType="1"/>
            </p:cNvSpPr>
            <p:nvPr/>
          </p:nvSpPr>
          <p:spPr bwMode="auto">
            <a:xfrm flipV="1">
              <a:off x="1079" y="1830"/>
              <a:ext cx="105" cy="10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Line 55"/>
            <p:cNvSpPr>
              <a:spLocks noChangeShapeType="1"/>
            </p:cNvSpPr>
            <p:nvPr/>
          </p:nvSpPr>
          <p:spPr bwMode="auto">
            <a:xfrm flipV="1">
              <a:off x="272" y="2769"/>
              <a:ext cx="19" cy="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Line 56"/>
            <p:cNvSpPr>
              <a:spLocks noChangeShapeType="1"/>
            </p:cNvSpPr>
            <p:nvPr/>
          </p:nvSpPr>
          <p:spPr bwMode="auto">
            <a:xfrm flipV="1">
              <a:off x="1104" y="1852"/>
              <a:ext cx="103" cy="10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Line 57"/>
            <p:cNvSpPr>
              <a:spLocks noChangeShapeType="1"/>
            </p:cNvSpPr>
            <p:nvPr/>
          </p:nvSpPr>
          <p:spPr bwMode="auto">
            <a:xfrm flipV="1">
              <a:off x="295" y="2793"/>
              <a:ext cx="17" cy="1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 name="Line 58"/>
            <p:cNvSpPr>
              <a:spLocks noChangeShapeType="1"/>
            </p:cNvSpPr>
            <p:nvPr/>
          </p:nvSpPr>
          <p:spPr bwMode="auto">
            <a:xfrm flipV="1">
              <a:off x="1129" y="1875"/>
              <a:ext cx="100" cy="10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Line 59"/>
            <p:cNvSpPr>
              <a:spLocks noChangeShapeType="1"/>
            </p:cNvSpPr>
            <p:nvPr/>
          </p:nvSpPr>
          <p:spPr bwMode="auto">
            <a:xfrm flipV="1">
              <a:off x="319" y="2816"/>
              <a:ext cx="15" cy="1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 name="Line 60"/>
            <p:cNvSpPr>
              <a:spLocks noChangeShapeType="1"/>
            </p:cNvSpPr>
            <p:nvPr/>
          </p:nvSpPr>
          <p:spPr bwMode="auto">
            <a:xfrm flipV="1">
              <a:off x="1151" y="1899"/>
              <a:ext cx="99" cy="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61"/>
            <p:cNvSpPr>
              <a:spLocks noChangeShapeType="1"/>
            </p:cNvSpPr>
            <p:nvPr/>
          </p:nvSpPr>
          <p:spPr bwMode="auto">
            <a:xfrm flipV="1">
              <a:off x="345" y="2837"/>
              <a:ext cx="13" cy="1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62"/>
            <p:cNvSpPr>
              <a:spLocks noChangeShapeType="1"/>
            </p:cNvSpPr>
            <p:nvPr/>
          </p:nvSpPr>
          <p:spPr bwMode="auto">
            <a:xfrm flipV="1">
              <a:off x="1173" y="1925"/>
              <a:ext cx="97" cy="9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Line 63"/>
            <p:cNvSpPr>
              <a:spLocks noChangeShapeType="1"/>
            </p:cNvSpPr>
            <p:nvPr/>
          </p:nvSpPr>
          <p:spPr bwMode="auto">
            <a:xfrm flipV="1">
              <a:off x="371" y="2858"/>
              <a:ext cx="11" cy="1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 name="Line 64"/>
            <p:cNvSpPr>
              <a:spLocks noChangeShapeType="1"/>
            </p:cNvSpPr>
            <p:nvPr/>
          </p:nvSpPr>
          <p:spPr bwMode="auto">
            <a:xfrm flipV="1">
              <a:off x="1193" y="1951"/>
              <a:ext cx="95" cy="9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Line 65"/>
            <p:cNvSpPr>
              <a:spLocks noChangeShapeType="1"/>
            </p:cNvSpPr>
            <p:nvPr/>
          </p:nvSpPr>
          <p:spPr bwMode="auto">
            <a:xfrm flipV="1">
              <a:off x="399" y="2877"/>
              <a:ext cx="9"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 name="Line 66"/>
            <p:cNvSpPr>
              <a:spLocks noChangeShapeType="1"/>
            </p:cNvSpPr>
            <p:nvPr/>
          </p:nvSpPr>
          <p:spPr bwMode="auto">
            <a:xfrm flipV="1">
              <a:off x="1212" y="1979"/>
              <a:ext cx="93" cy="9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Line 67"/>
            <p:cNvSpPr>
              <a:spLocks noChangeShapeType="1"/>
            </p:cNvSpPr>
            <p:nvPr/>
          </p:nvSpPr>
          <p:spPr bwMode="auto">
            <a:xfrm flipV="1">
              <a:off x="428" y="2894"/>
              <a:ext cx="8"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Line 68"/>
            <p:cNvSpPr>
              <a:spLocks noChangeShapeType="1"/>
            </p:cNvSpPr>
            <p:nvPr/>
          </p:nvSpPr>
          <p:spPr bwMode="auto">
            <a:xfrm flipV="1">
              <a:off x="1230" y="2008"/>
              <a:ext cx="91" cy="9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Line 69"/>
            <p:cNvSpPr>
              <a:spLocks noChangeShapeType="1"/>
            </p:cNvSpPr>
            <p:nvPr/>
          </p:nvSpPr>
          <p:spPr bwMode="auto">
            <a:xfrm flipV="1">
              <a:off x="458" y="2911"/>
              <a:ext cx="6"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Line 70"/>
            <p:cNvSpPr>
              <a:spLocks noChangeShapeType="1"/>
            </p:cNvSpPr>
            <p:nvPr/>
          </p:nvSpPr>
          <p:spPr bwMode="auto">
            <a:xfrm flipV="1">
              <a:off x="1246" y="2038"/>
              <a:ext cx="90" cy="9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Line 71"/>
            <p:cNvSpPr>
              <a:spLocks noChangeShapeType="1"/>
            </p:cNvSpPr>
            <p:nvPr/>
          </p:nvSpPr>
          <p:spPr bwMode="auto">
            <a:xfrm flipV="1">
              <a:off x="489" y="2926"/>
              <a:ext cx="5" cy="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 name="Line 72"/>
            <p:cNvSpPr>
              <a:spLocks noChangeShapeType="1"/>
            </p:cNvSpPr>
            <p:nvPr/>
          </p:nvSpPr>
          <p:spPr bwMode="auto">
            <a:xfrm flipV="1">
              <a:off x="1261" y="2069"/>
              <a:ext cx="89" cy="8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Line 73"/>
            <p:cNvSpPr>
              <a:spLocks noChangeShapeType="1"/>
            </p:cNvSpPr>
            <p:nvPr/>
          </p:nvSpPr>
          <p:spPr bwMode="auto">
            <a:xfrm flipV="1">
              <a:off x="522" y="2939"/>
              <a:ext cx="4" cy="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 name="Line 74"/>
            <p:cNvSpPr>
              <a:spLocks noChangeShapeType="1"/>
            </p:cNvSpPr>
            <p:nvPr/>
          </p:nvSpPr>
          <p:spPr bwMode="auto">
            <a:xfrm flipV="1">
              <a:off x="1274" y="2102"/>
              <a:ext cx="89"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75"/>
            <p:cNvSpPr>
              <a:spLocks noChangeShapeType="1"/>
            </p:cNvSpPr>
            <p:nvPr/>
          </p:nvSpPr>
          <p:spPr bwMode="auto">
            <a:xfrm flipV="1">
              <a:off x="555" y="2952"/>
              <a:ext cx="4" cy="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76"/>
            <p:cNvSpPr>
              <a:spLocks noChangeShapeType="1"/>
            </p:cNvSpPr>
            <p:nvPr/>
          </p:nvSpPr>
          <p:spPr bwMode="auto">
            <a:xfrm flipV="1">
              <a:off x="1287" y="2136"/>
              <a:ext cx="86"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Line 77"/>
            <p:cNvSpPr>
              <a:spLocks noChangeShapeType="1"/>
            </p:cNvSpPr>
            <p:nvPr/>
          </p:nvSpPr>
          <p:spPr bwMode="auto">
            <a:xfrm flipV="1">
              <a:off x="591" y="2962"/>
              <a:ext cx="2" cy="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Line 78"/>
            <p:cNvSpPr>
              <a:spLocks noChangeShapeType="1"/>
            </p:cNvSpPr>
            <p:nvPr/>
          </p:nvSpPr>
          <p:spPr bwMode="auto">
            <a:xfrm flipV="1">
              <a:off x="1297" y="2172"/>
              <a:ext cx="85" cy="8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Line 79"/>
            <p:cNvSpPr>
              <a:spLocks noChangeShapeType="1"/>
            </p:cNvSpPr>
            <p:nvPr/>
          </p:nvSpPr>
          <p:spPr bwMode="auto">
            <a:xfrm flipV="1">
              <a:off x="629" y="2970"/>
              <a:ext cx="1" cy="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 name="Line 80"/>
            <p:cNvSpPr>
              <a:spLocks noChangeShapeType="1"/>
            </p:cNvSpPr>
            <p:nvPr/>
          </p:nvSpPr>
          <p:spPr bwMode="auto">
            <a:xfrm flipV="1">
              <a:off x="1305" y="2210"/>
              <a:ext cx="85" cy="8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 name="Line 81"/>
            <p:cNvSpPr>
              <a:spLocks noChangeShapeType="1"/>
            </p:cNvSpPr>
            <p:nvPr/>
          </p:nvSpPr>
          <p:spPr bwMode="auto">
            <a:xfrm flipV="1">
              <a:off x="669" y="2976"/>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 name="Line 82"/>
            <p:cNvSpPr>
              <a:spLocks noChangeShapeType="1"/>
            </p:cNvSpPr>
            <p:nvPr/>
          </p:nvSpPr>
          <p:spPr bwMode="auto">
            <a:xfrm flipV="1">
              <a:off x="1326" y="2249"/>
              <a:ext cx="69" cy="6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83"/>
            <p:cNvSpPr>
              <a:spLocks noChangeShapeType="1"/>
            </p:cNvSpPr>
            <p:nvPr/>
          </p:nvSpPr>
          <p:spPr bwMode="auto">
            <a:xfrm flipV="1">
              <a:off x="1311" y="2318"/>
              <a:ext cx="15" cy="1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84"/>
            <p:cNvSpPr>
              <a:spLocks noChangeShapeType="1"/>
            </p:cNvSpPr>
            <p:nvPr/>
          </p:nvSpPr>
          <p:spPr bwMode="auto">
            <a:xfrm>
              <a:off x="710" y="2979"/>
              <a:ext cx="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Line 85"/>
            <p:cNvSpPr>
              <a:spLocks noChangeShapeType="1"/>
            </p:cNvSpPr>
            <p:nvPr/>
          </p:nvSpPr>
          <p:spPr bwMode="auto">
            <a:xfrm flipV="1">
              <a:off x="1372" y="2291"/>
              <a:ext cx="26"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 name="Line 86"/>
            <p:cNvSpPr>
              <a:spLocks noChangeShapeType="1"/>
            </p:cNvSpPr>
            <p:nvPr/>
          </p:nvSpPr>
          <p:spPr bwMode="auto">
            <a:xfrm flipV="1">
              <a:off x="1315" y="2318"/>
              <a:ext cx="57" cy="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Line 87"/>
            <p:cNvSpPr>
              <a:spLocks noChangeShapeType="1"/>
            </p:cNvSpPr>
            <p:nvPr/>
          </p:nvSpPr>
          <p:spPr bwMode="auto">
            <a:xfrm flipV="1">
              <a:off x="1315" y="2336"/>
              <a:ext cx="83" cy="8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 name="Line 88"/>
            <p:cNvSpPr>
              <a:spLocks noChangeShapeType="1"/>
            </p:cNvSpPr>
            <p:nvPr/>
          </p:nvSpPr>
          <p:spPr bwMode="auto">
            <a:xfrm flipV="1">
              <a:off x="804" y="2976"/>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 name="Line 89"/>
            <p:cNvSpPr>
              <a:spLocks noChangeShapeType="1"/>
            </p:cNvSpPr>
            <p:nvPr/>
          </p:nvSpPr>
          <p:spPr bwMode="auto">
            <a:xfrm flipV="1">
              <a:off x="1311" y="2384"/>
              <a:ext cx="84" cy="8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 name="Line 90"/>
            <p:cNvSpPr>
              <a:spLocks noChangeShapeType="1"/>
            </p:cNvSpPr>
            <p:nvPr/>
          </p:nvSpPr>
          <p:spPr bwMode="auto">
            <a:xfrm flipV="1">
              <a:off x="856" y="2967"/>
              <a:ext cx="1" cy="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 name="Line 91"/>
            <p:cNvSpPr>
              <a:spLocks noChangeShapeType="1"/>
            </p:cNvSpPr>
            <p:nvPr/>
          </p:nvSpPr>
          <p:spPr bwMode="auto">
            <a:xfrm flipV="1">
              <a:off x="1302" y="2436"/>
              <a:ext cx="86" cy="8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 name="Line 92"/>
            <p:cNvSpPr>
              <a:spLocks noChangeShapeType="1"/>
            </p:cNvSpPr>
            <p:nvPr/>
          </p:nvSpPr>
          <p:spPr bwMode="auto">
            <a:xfrm flipV="1">
              <a:off x="914" y="2950"/>
              <a:ext cx="6"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 name="Line 93"/>
            <p:cNvSpPr>
              <a:spLocks noChangeShapeType="1"/>
            </p:cNvSpPr>
            <p:nvPr/>
          </p:nvSpPr>
          <p:spPr bwMode="auto">
            <a:xfrm flipV="1">
              <a:off x="1286" y="2495"/>
              <a:ext cx="88" cy="8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 name="Line 94"/>
            <p:cNvSpPr>
              <a:spLocks noChangeShapeType="1"/>
            </p:cNvSpPr>
            <p:nvPr/>
          </p:nvSpPr>
          <p:spPr bwMode="auto">
            <a:xfrm flipV="1">
              <a:off x="982" y="2919"/>
              <a:ext cx="14" cy="1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 name="Line 95"/>
            <p:cNvSpPr>
              <a:spLocks noChangeShapeType="1"/>
            </p:cNvSpPr>
            <p:nvPr/>
          </p:nvSpPr>
          <p:spPr bwMode="auto">
            <a:xfrm flipV="1">
              <a:off x="1254" y="2563"/>
              <a:ext cx="98" cy="9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 name="Line 96"/>
            <p:cNvSpPr>
              <a:spLocks noChangeShapeType="1"/>
            </p:cNvSpPr>
            <p:nvPr/>
          </p:nvSpPr>
          <p:spPr bwMode="auto">
            <a:xfrm flipV="1">
              <a:off x="1069" y="2650"/>
              <a:ext cx="240" cy="24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97"/>
            <p:cNvSpPr>
              <a:spLocks noChangeShapeType="1"/>
            </p:cNvSpPr>
            <p:nvPr/>
          </p:nvSpPr>
          <p:spPr bwMode="auto">
            <a:xfrm flipH="1" flipV="1">
              <a:off x="222" y="2733"/>
              <a:ext cx="101" cy="10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98"/>
            <p:cNvSpPr>
              <a:spLocks noChangeShapeType="1"/>
            </p:cNvSpPr>
            <p:nvPr/>
          </p:nvSpPr>
          <p:spPr bwMode="auto">
            <a:xfrm flipH="1" flipV="1">
              <a:off x="416" y="2882"/>
              <a:ext cx="30" cy="3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Line 99"/>
            <p:cNvSpPr>
              <a:spLocks noChangeShapeType="1"/>
            </p:cNvSpPr>
            <p:nvPr/>
          </p:nvSpPr>
          <p:spPr bwMode="auto">
            <a:xfrm flipH="1" flipV="1">
              <a:off x="143" y="2609"/>
              <a:ext cx="114" cy="11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 name="Line 100"/>
            <p:cNvSpPr>
              <a:spLocks noChangeShapeType="1"/>
            </p:cNvSpPr>
            <p:nvPr/>
          </p:nvSpPr>
          <p:spPr bwMode="auto">
            <a:xfrm flipH="1" flipV="1">
              <a:off x="514" y="2935"/>
              <a:ext cx="9"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 name="Line 101"/>
            <p:cNvSpPr>
              <a:spLocks noChangeShapeType="1"/>
            </p:cNvSpPr>
            <p:nvPr/>
          </p:nvSpPr>
          <p:spPr bwMode="auto">
            <a:xfrm flipH="1" flipV="1">
              <a:off x="112" y="2532"/>
              <a:ext cx="93"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 name="Line 102"/>
            <p:cNvSpPr>
              <a:spLocks noChangeShapeType="1"/>
            </p:cNvSpPr>
            <p:nvPr/>
          </p:nvSpPr>
          <p:spPr bwMode="auto">
            <a:xfrm flipH="1" flipV="1">
              <a:off x="583" y="2959"/>
              <a:ext cx="3" cy="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 name="Line 103"/>
            <p:cNvSpPr>
              <a:spLocks noChangeShapeType="1"/>
            </p:cNvSpPr>
            <p:nvPr/>
          </p:nvSpPr>
          <p:spPr bwMode="auto">
            <a:xfrm flipH="1" flipV="1">
              <a:off x="94" y="2469"/>
              <a:ext cx="87"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 name="Line 104"/>
            <p:cNvSpPr>
              <a:spLocks noChangeShapeType="1"/>
            </p:cNvSpPr>
            <p:nvPr/>
          </p:nvSpPr>
          <p:spPr bwMode="auto">
            <a:xfrm flipH="1" flipV="1">
              <a:off x="640" y="2971"/>
              <a:ext cx="2" cy="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 name="Line 105"/>
            <p:cNvSpPr>
              <a:spLocks noChangeShapeType="1"/>
            </p:cNvSpPr>
            <p:nvPr/>
          </p:nvSpPr>
          <p:spPr bwMode="auto">
            <a:xfrm flipH="1" flipV="1">
              <a:off x="83" y="2413"/>
              <a:ext cx="85" cy="8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 name="Line 106"/>
            <p:cNvSpPr>
              <a:spLocks noChangeShapeType="1"/>
            </p:cNvSpPr>
            <p:nvPr/>
          </p:nvSpPr>
          <p:spPr bwMode="auto">
            <a:xfrm flipH="1" flipV="1">
              <a:off x="692" y="2978"/>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 name="Line 107"/>
            <p:cNvSpPr>
              <a:spLocks noChangeShapeType="1"/>
            </p:cNvSpPr>
            <p:nvPr/>
          </p:nvSpPr>
          <p:spPr bwMode="auto">
            <a:xfrm flipH="1" flipV="1">
              <a:off x="78" y="2363"/>
              <a:ext cx="84" cy="8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 name="Line 108"/>
            <p:cNvSpPr>
              <a:spLocks noChangeShapeType="1"/>
            </p:cNvSpPr>
            <p:nvPr/>
          </p:nvSpPr>
          <p:spPr bwMode="auto">
            <a:xfrm flipH="1" flipV="1">
              <a:off x="76" y="2317"/>
              <a:ext cx="1" cy="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 name="Line 109"/>
            <p:cNvSpPr>
              <a:spLocks noChangeShapeType="1"/>
            </p:cNvSpPr>
            <p:nvPr/>
          </p:nvSpPr>
          <p:spPr bwMode="auto">
            <a:xfrm flipH="1" flipV="1">
              <a:off x="77" y="2318"/>
              <a:ext cx="83" cy="8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 name="Line 110"/>
            <p:cNvSpPr>
              <a:spLocks noChangeShapeType="1"/>
            </p:cNvSpPr>
            <p:nvPr/>
          </p:nvSpPr>
          <p:spPr bwMode="auto">
            <a:xfrm flipH="1" flipV="1">
              <a:off x="782" y="2978"/>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Line 111"/>
            <p:cNvSpPr>
              <a:spLocks noChangeShapeType="1"/>
            </p:cNvSpPr>
            <p:nvPr/>
          </p:nvSpPr>
          <p:spPr bwMode="auto">
            <a:xfrm flipH="1" flipV="1">
              <a:off x="78" y="2273"/>
              <a:ext cx="44" cy="4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 name="Line 112"/>
            <p:cNvSpPr>
              <a:spLocks noChangeShapeType="1"/>
            </p:cNvSpPr>
            <p:nvPr/>
          </p:nvSpPr>
          <p:spPr bwMode="auto">
            <a:xfrm flipH="1" flipV="1">
              <a:off x="122" y="2318"/>
              <a:ext cx="40" cy="3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Line 113"/>
            <p:cNvSpPr>
              <a:spLocks noChangeShapeType="1"/>
            </p:cNvSpPr>
            <p:nvPr/>
          </p:nvSpPr>
          <p:spPr bwMode="auto">
            <a:xfrm flipH="1" flipV="1">
              <a:off x="822" y="2974"/>
              <a:ext cx="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 name="Line 114"/>
            <p:cNvSpPr>
              <a:spLocks noChangeShapeType="1"/>
            </p:cNvSpPr>
            <p:nvPr/>
          </p:nvSpPr>
          <p:spPr bwMode="auto">
            <a:xfrm flipH="1" flipV="1">
              <a:off x="81" y="2232"/>
              <a:ext cx="85" cy="8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 name="Line 115"/>
            <p:cNvSpPr>
              <a:spLocks noChangeShapeType="1"/>
            </p:cNvSpPr>
            <p:nvPr/>
          </p:nvSpPr>
          <p:spPr bwMode="auto">
            <a:xfrm flipH="1" flipV="1">
              <a:off x="860" y="2967"/>
              <a:ext cx="2" cy="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116"/>
            <p:cNvSpPr>
              <a:spLocks noChangeShapeType="1"/>
            </p:cNvSpPr>
            <p:nvPr/>
          </p:nvSpPr>
          <p:spPr bwMode="auto">
            <a:xfrm flipH="1" flipV="1">
              <a:off x="88" y="2193"/>
              <a:ext cx="85" cy="8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Line 117"/>
            <p:cNvSpPr>
              <a:spLocks noChangeShapeType="1"/>
            </p:cNvSpPr>
            <p:nvPr/>
          </p:nvSpPr>
          <p:spPr bwMode="auto">
            <a:xfrm flipH="1" flipV="1">
              <a:off x="896" y="2958"/>
              <a:ext cx="3" cy="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 name="Line 118"/>
            <p:cNvSpPr>
              <a:spLocks noChangeShapeType="1"/>
            </p:cNvSpPr>
            <p:nvPr/>
          </p:nvSpPr>
          <p:spPr bwMode="auto">
            <a:xfrm flipH="1" flipV="1">
              <a:off x="96" y="2156"/>
              <a:ext cx="86" cy="8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 name="Line 119"/>
            <p:cNvSpPr>
              <a:spLocks noChangeShapeType="1"/>
            </p:cNvSpPr>
            <p:nvPr/>
          </p:nvSpPr>
          <p:spPr bwMode="auto">
            <a:xfrm flipH="1" flipV="1">
              <a:off x="930" y="2947"/>
              <a:ext cx="3" cy="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120"/>
            <p:cNvSpPr>
              <a:spLocks noChangeShapeType="1"/>
            </p:cNvSpPr>
            <p:nvPr/>
          </p:nvSpPr>
          <p:spPr bwMode="auto">
            <a:xfrm flipH="1" flipV="1">
              <a:off x="106" y="2121"/>
              <a:ext cx="87"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Line 121"/>
            <p:cNvSpPr>
              <a:spLocks noChangeShapeType="1"/>
            </p:cNvSpPr>
            <p:nvPr/>
          </p:nvSpPr>
          <p:spPr bwMode="auto">
            <a:xfrm flipH="1" flipV="1">
              <a:off x="963" y="2934"/>
              <a:ext cx="4" cy="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 name="Line 122"/>
            <p:cNvSpPr>
              <a:spLocks noChangeShapeType="1"/>
            </p:cNvSpPr>
            <p:nvPr/>
          </p:nvSpPr>
          <p:spPr bwMode="auto">
            <a:xfrm flipH="1" flipV="1">
              <a:off x="117" y="2088"/>
              <a:ext cx="88" cy="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Line 123"/>
            <p:cNvSpPr>
              <a:spLocks noChangeShapeType="1"/>
            </p:cNvSpPr>
            <p:nvPr/>
          </p:nvSpPr>
          <p:spPr bwMode="auto">
            <a:xfrm flipH="1" flipV="1">
              <a:off x="993" y="2920"/>
              <a:ext cx="6" cy="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 name="Line 124"/>
            <p:cNvSpPr>
              <a:spLocks noChangeShapeType="1"/>
            </p:cNvSpPr>
            <p:nvPr/>
          </p:nvSpPr>
          <p:spPr bwMode="auto">
            <a:xfrm flipH="1" flipV="1">
              <a:off x="130" y="2056"/>
              <a:ext cx="90" cy="8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Line 125"/>
            <p:cNvSpPr>
              <a:spLocks noChangeShapeType="1"/>
            </p:cNvSpPr>
            <p:nvPr/>
          </p:nvSpPr>
          <p:spPr bwMode="auto">
            <a:xfrm flipH="1" flipV="1">
              <a:off x="1023" y="2904"/>
              <a:ext cx="7" cy="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126"/>
            <p:cNvSpPr>
              <a:spLocks noChangeShapeType="1"/>
            </p:cNvSpPr>
            <p:nvPr/>
          </p:nvSpPr>
          <p:spPr bwMode="auto">
            <a:xfrm flipH="1" flipV="1">
              <a:off x="144" y="2025"/>
              <a:ext cx="91" cy="9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Line 127"/>
            <p:cNvSpPr>
              <a:spLocks noChangeShapeType="1"/>
            </p:cNvSpPr>
            <p:nvPr/>
          </p:nvSpPr>
          <p:spPr bwMode="auto">
            <a:xfrm flipH="1" flipV="1">
              <a:off x="1051" y="2888"/>
              <a:ext cx="9" cy="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 name="Line 128"/>
            <p:cNvSpPr>
              <a:spLocks noChangeShapeType="1"/>
            </p:cNvSpPr>
            <p:nvPr/>
          </p:nvSpPr>
          <p:spPr bwMode="auto">
            <a:xfrm flipH="1" flipV="1">
              <a:off x="160" y="1995"/>
              <a:ext cx="92" cy="9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 name="Line 129"/>
            <p:cNvSpPr>
              <a:spLocks noChangeShapeType="1"/>
            </p:cNvSpPr>
            <p:nvPr/>
          </p:nvSpPr>
          <p:spPr bwMode="auto">
            <a:xfrm flipH="1" flipV="1">
              <a:off x="1077" y="2869"/>
              <a:ext cx="11" cy="1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 name="Line 130"/>
            <p:cNvSpPr>
              <a:spLocks noChangeShapeType="1"/>
            </p:cNvSpPr>
            <p:nvPr/>
          </p:nvSpPr>
          <p:spPr bwMode="auto">
            <a:xfrm flipH="1" flipV="1">
              <a:off x="176" y="1967"/>
              <a:ext cx="95"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Line 131"/>
            <p:cNvSpPr>
              <a:spLocks noChangeShapeType="1"/>
            </p:cNvSpPr>
            <p:nvPr/>
          </p:nvSpPr>
          <p:spPr bwMode="auto">
            <a:xfrm flipH="1" flipV="1">
              <a:off x="1103" y="2850"/>
              <a:ext cx="12" cy="1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 name="Line 132"/>
            <p:cNvSpPr>
              <a:spLocks noChangeShapeType="1"/>
            </p:cNvSpPr>
            <p:nvPr/>
          </p:nvSpPr>
          <p:spPr bwMode="auto">
            <a:xfrm flipH="1" flipV="1">
              <a:off x="194" y="1940"/>
              <a:ext cx="96" cy="9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 name="Line 133"/>
            <p:cNvSpPr>
              <a:spLocks noChangeShapeType="1"/>
            </p:cNvSpPr>
            <p:nvPr/>
          </p:nvSpPr>
          <p:spPr bwMode="auto">
            <a:xfrm flipH="1" flipV="1">
              <a:off x="1127" y="2828"/>
              <a:ext cx="14" cy="1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 name="Line 134"/>
            <p:cNvSpPr>
              <a:spLocks noChangeShapeType="1"/>
            </p:cNvSpPr>
            <p:nvPr/>
          </p:nvSpPr>
          <p:spPr bwMode="auto">
            <a:xfrm flipH="1" flipV="1">
              <a:off x="213" y="1914"/>
              <a:ext cx="98" cy="9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 name="Line 135"/>
            <p:cNvSpPr>
              <a:spLocks noChangeShapeType="1"/>
            </p:cNvSpPr>
            <p:nvPr/>
          </p:nvSpPr>
          <p:spPr bwMode="auto">
            <a:xfrm flipH="1" flipV="1">
              <a:off x="1150" y="2806"/>
              <a:ext cx="15" cy="1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136"/>
            <p:cNvSpPr>
              <a:spLocks noChangeShapeType="1"/>
            </p:cNvSpPr>
            <p:nvPr/>
          </p:nvSpPr>
          <p:spPr bwMode="auto">
            <a:xfrm flipH="1" flipV="1">
              <a:off x="234" y="1889"/>
              <a:ext cx="99" cy="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Line 137"/>
            <p:cNvSpPr>
              <a:spLocks noChangeShapeType="1"/>
            </p:cNvSpPr>
            <p:nvPr/>
          </p:nvSpPr>
          <p:spPr bwMode="auto">
            <a:xfrm flipH="1" flipV="1">
              <a:off x="1171" y="2783"/>
              <a:ext cx="18"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Line 138"/>
            <p:cNvSpPr>
              <a:spLocks noChangeShapeType="1"/>
            </p:cNvSpPr>
            <p:nvPr/>
          </p:nvSpPr>
          <p:spPr bwMode="auto">
            <a:xfrm flipH="1" flipV="1">
              <a:off x="255" y="1865"/>
              <a:ext cx="101" cy="10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139"/>
            <p:cNvSpPr>
              <a:spLocks noChangeShapeType="1"/>
            </p:cNvSpPr>
            <p:nvPr/>
          </p:nvSpPr>
          <p:spPr bwMode="auto">
            <a:xfrm flipH="1" flipV="1">
              <a:off x="1192" y="2758"/>
              <a:ext cx="20" cy="2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140"/>
            <p:cNvSpPr>
              <a:spLocks noChangeShapeType="1"/>
            </p:cNvSpPr>
            <p:nvPr/>
          </p:nvSpPr>
          <p:spPr bwMode="auto">
            <a:xfrm flipH="1" flipV="1">
              <a:off x="277" y="1843"/>
              <a:ext cx="104" cy="10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141"/>
            <p:cNvSpPr>
              <a:spLocks noChangeShapeType="1"/>
            </p:cNvSpPr>
            <p:nvPr/>
          </p:nvSpPr>
          <p:spPr bwMode="auto">
            <a:xfrm flipH="1" flipV="1">
              <a:off x="1211" y="2733"/>
              <a:ext cx="23" cy="2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142"/>
            <p:cNvSpPr>
              <a:spLocks noChangeShapeType="1"/>
            </p:cNvSpPr>
            <p:nvPr/>
          </p:nvSpPr>
          <p:spPr bwMode="auto">
            <a:xfrm flipH="1" flipV="1">
              <a:off x="300" y="1821"/>
              <a:ext cx="107" cy="10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Line 143"/>
            <p:cNvSpPr>
              <a:spLocks noChangeShapeType="1"/>
            </p:cNvSpPr>
            <p:nvPr/>
          </p:nvSpPr>
          <p:spPr bwMode="auto">
            <a:xfrm flipH="1" flipV="1">
              <a:off x="1229" y="2705"/>
              <a:ext cx="25" cy="2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 name="Line 144"/>
            <p:cNvSpPr>
              <a:spLocks noChangeShapeType="1"/>
            </p:cNvSpPr>
            <p:nvPr/>
          </p:nvSpPr>
          <p:spPr bwMode="auto">
            <a:xfrm flipH="1" flipV="1">
              <a:off x="325" y="1800"/>
              <a:ext cx="109" cy="10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Line 145"/>
            <p:cNvSpPr>
              <a:spLocks noChangeShapeType="1"/>
            </p:cNvSpPr>
            <p:nvPr/>
          </p:nvSpPr>
          <p:spPr bwMode="auto">
            <a:xfrm flipH="1" flipV="1">
              <a:off x="1245" y="2677"/>
              <a:ext cx="28" cy="2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 name="Line 146"/>
            <p:cNvSpPr>
              <a:spLocks noChangeShapeType="1"/>
            </p:cNvSpPr>
            <p:nvPr/>
          </p:nvSpPr>
          <p:spPr bwMode="auto">
            <a:xfrm flipH="1" flipV="1">
              <a:off x="350" y="1781"/>
              <a:ext cx="112" cy="1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Line 147"/>
            <p:cNvSpPr>
              <a:spLocks noChangeShapeType="1"/>
            </p:cNvSpPr>
            <p:nvPr/>
          </p:nvSpPr>
          <p:spPr bwMode="auto">
            <a:xfrm flipH="1" flipV="1">
              <a:off x="1261" y="2647"/>
              <a:ext cx="31" cy="3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 name="Line 148"/>
            <p:cNvSpPr>
              <a:spLocks noChangeShapeType="1"/>
            </p:cNvSpPr>
            <p:nvPr/>
          </p:nvSpPr>
          <p:spPr bwMode="auto">
            <a:xfrm flipH="1" flipV="1">
              <a:off x="377" y="1762"/>
              <a:ext cx="115" cy="11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 name="Line 149"/>
            <p:cNvSpPr>
              <a:spLocks noChangeShapeType="1"/>
            </p:cNvSpPr>
            <p:nvPr/>
          </p:nvSpPr>
          <p:spPr bwMode="auto">
            <a:xfrm flipH="1" flipV="1">
              <a:off x="1274" y="2615"/>
              <a:ext cx="35" cy="3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150"/>
            <p:cNvSpPr>
              <a:spLocks noChangeShapeType="1"/>
            </p:cNvSpPr>
            <p:nvPr/>
          </p:nvSpPr>
          <p:spPr bwMode="auto">
            <a:xfrm flipH="1" flipV="1">
              <a:off x="405" y="1745"/>
              <a:ext cx="118" cy="1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151"/>
            <p:cNvSpPr>
              <a:spLocks noChangeShapeType="1"/>
            </p:cNvSpPr>
            <p:nvPr/>
          </p:nvSpPr>
          <p:spPr bwMode="auto">
            <a:xfrm flipH="1" flipV="1">
              <a:off x="1286" y="2582"/>
              <a:ext cx="39" cy="3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152"/>
            <p:cNvSpPr>
              <a:spLocks noChangeShapeType="1"/>
            </p:cNvSpPr>
            <p:nvPr/>
          </p:nvSpPr>
          <p:spPr bwMode="auto">
            <a:xfrm flipH="1" flipV="1">
              <a:off x="434" y="1730"/>
              <a:ext cx="123" cy="12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153"/>
            <p:cNvSpPr>
              <a:spLocks noChangeShapeType="1"/>
            </p:cNvSpPr>
            <p:nvPr/>
          </p:nvSpPr>
          <p:spPr bwMode="auto">
            <a:xfrm flipH="1" flipV="1">
              <a:off x="1296" y="2548"/>
              <a:ext cx="44" cy="4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154"/>
            <p:cNvSpPr>
              <a:spLocks noChangeShapeType="1"/>
            </p:cNvSpPr>
            <p:nvPr/>
          </p:nvSpPr>
          <p:spPr bwMode="auto">
            <a:xfrm flipH="1" flipV="1">
              <a:off x="464" y="1715"/>
              <a:ext cx="127" cy="1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155"/>
            <p:cNvSpPr>
              <a:spLocks noChangeShapeType="1"/>
            </p:cNvSpPr>
            <p:nvPr/>
          </p:nvSpPr>
          <p:spPr bwMode="auto">
            <a:xfrm flipH="1" flipV="1">
              <a:off x="1304" y="2511"/>
              <a:ext cx="49" cy="4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156"/>
            <p:cNvSpPr>
              <a:spLocks noChangeShapeType="1"/>
            </p:cNvSpPr>
            <p:nvPr/>
          </p:nvSpPr>
          <p:spPr bwMode="auto">
            <a:xfrm flipH="1" flipV="1">
              <a:off x="496" y="1701"/>
              <a:ext cx="132" cy="1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157"/>
            <p:cNvSpPr>
              <a:spLocks noChangeShapeType="1"/>
            </p:cNvSpPr>
            <p:nvPr/>
          </p:nvSpPr>
          <p:spPr bwMode="auto">
            <a:xfrm flipH="1" flipV="1">
              <a:off x="1311" y="2472"/>
              <a:ext cx="54" cy="5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158"/>
            <p:cNvSpPr>
              <a:spLocks noChangeShapeType="1"/>
            </p:cNvSpPr>
            <p:nvPr/>
          </p:nvSpPr>
          <p:spPr bwMode="auto">
            <a:xfrm flipH="1" flipV="1">
              <a:off x="529" y="1690"/>
              <a:ext cx="138" cy="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159"/>
            <p:cNvSpPr>
              <a:spLocks noChangeShapeType="1"/>
            </p:cNvSpPr>
            <p:nvPr/>
          </p:nvSpPr>
          <p:spPr bwMode="auto">
            <a:xfrm flipH="1" flipV="1">
              <a:off x="1314" y="2431"/>
              <a:ext cx="61" cy="6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Line 160"/>
            <p:cNvSpPr>
              <a:spLocks noChangeShapeType="1"/>
            </p:cNvSpPr>
            <p:nvPr/>
          </p:nvSpPr>
          <p:spPr bwMode="auto">
            <a:xfrm flipH="1" flipV="1">
              <a:off x="563" y="1679"/>
              <a:ext cx="145" cy="14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Line 161"/>
            <p:cNvSpPr>
              <a:spLocks noChangeShapeType="1"/>
            </p:cNvSpPr>
            <p:nvPr/>
          </p:nvSpPr>
          <p:spPr bwMode="auto">
            <a:xfrm flipH="1" flipV="1">
              <a:off x="1315" y="2386"/>
              <a:ext cx="69" cy="7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162"/>
            <p:cNvSpPr>
              <a:spLocks noChangeShapeType="1"/>
            </p:cNvSpPr>
            <p:nvPr/>
          </p:nvSpPr>
          <p:spPr bwMode="auto">
            <a:xfrm flipH="1" flipV="1">
              <a:off x="599" y="1670"/>
              <a:ext cx="138" cy="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Freeform 163"/>
            <p:cNvSpPr>
              <a:spLocks/>
            </p:cNvSpPr>
            <p:nvPr/>
          </p:nvSpPr>
          <p:spPr bwMode="auto">
            <a:xfrm>
              <a:off x="737" y="1808"/>
              <a:ext cx="16" cy="15"/>
            </a:xfrm>
            <a:custGeom>
              <a:avLst/>
              <a:gdLst>
                <a:gd name="T0" fmla="*/ 31 w 31"/>
                <a:gd name="T1" fmla="*/ 30 h 30"/>
                <a:gd name="T2" fmla="*/ 30 w 31"/>
                <a:gd name="T3" fmla="*/ 30 h 30"/>
                <a:gd name="T4" fmla="*/ 0 w 31"/>
                <a:gd name="T5" fmla="*/ 0 h 30"/>
              </a:gdLst>
              <a:ahLst/>
              <a:cxnLst>
                <a:cxn ang="0">
                  <a:pos x="T0" y="T1"/>
                </a:cxn>
                <a:cxn ang="0">
                  <a:pos x="T2" y="T3"/>
                </a:cxn>
                <a:cxn ang="0">
                  <a:pos x="T4" y="T5"/>
                </a:cxn>
              </a:cxnLst>
              <a:rect l="0" t="0" r="r" b="b"/>
              <a:pathLst>
                <a:path w="31" h="30">
                  <a:moveTo>
                    <a:pt x="31" y="30"/>
                  </a:moveTo>
                  <a:lnTo>
                    <a:pt x="30" y="3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164"/>
            <p:cNvSpPr>
              <a:spLocks noChangeShapeType="1"/>
            </p:cNvSpPr>
            <p:nvPr/>
          </p:nvSpPr>
          <p:spPr bwMode="auto">
            <a:xfrm flipH="1" flipV="1">
              <a:off x="1311" y="2338"/>
              <a:ext cx="80" cy="8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165"/>
            <p:cNvSpPr>
              <a:spLocks noChangeShapeType="1"/>
            </p:cNvSpPr>
            <p:nvPr/>
          </p:nvSpPr>
          <p:spPr bwMode="auto">
            <a:xfrm flipH="1" flipV="1">
              <a:off x="638" y="1663"/>
              <a:ext cx="99" cy="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Freeform 166"/>
            <p:cNvSpPr>
              <a:spLocks/>
            </p:cNvSpPr>
            <p:nvPr/>
          </p:nvSpPr>
          <p:spPr bwMode="auto">
            <a:xfrm>
              <a:off x="737" y="1763"/>
              <a:ext cx="64" cy="64"/>
            </a:xfrm>
            <a:custGeom>
              <a:avLst/>
              <a:gdLst>
                <a:gd name="T0" fmla="*/ 128 w 128"/>
                <a:gd name="T1" fmla="*/ 127 h 127"/>
                <a:gd name="T2" fmla="*/ 121 w 128"/>
                <a:gd name="T3" fmla="*/ 120 h 127"/>
                <a:gd name="T4" fmla="*/ 0 w 128"/>
                <a:gd name="T5" fmla="*/ 0 h 127"/>
              </a:gdLst>
              <a:ahLst/>
              <a:cxnLst>
                <a:cxn ang="0">
                  <a:pos x="T0" y="T1"/>
                </a:cxn>
                <a:cxn ang="0">
                  <a:pos x="T2" y="T3"/>
                </a:cxn>
                <a:cxn ang="0">
                  <a:pos x="T4" y="T5"/>
                </a:cxn>
              </a:cxnLst>
              <a:rect l="0" t="0" r="r" b="b"/>
              <a:pathLst>
                <a:path w="128" h="127">
                  <a:moveTo>
                    <a:pt x="128" y="127"/>
                  </a:moveTo>
                  <a:lnTo>
                    <a:pt x="121" y="12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 name="Line 167"/>
            <p:cNvSpPr>
              <a:spLocks noChangeShapeType="1"/>
            </p:cNvSpPr>
            <p:nvPr/>
          </p:nvSpPr>
          <p:spPr bwMode="auto">
            <a:xfrm flipH="1" flipV="1">
              <a:off x="1336" y="2318"/>
              <a:ext cx="60" cy="6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168"/>
            <p:cNvSpPr>
              <a:spLocks noChangeShapeType="1"/>
            </p:cNvSpPr>
            <p:nvPr/>
          </p:nvSpPr>
          <p:spPr bwMode="auto">
            <a:xfrm flipH="1" flipV="1">
              <a:off x="678" y="1659"/>
              <a:ext cx="59" cy="5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169"/>
            <p:cNvSpPr>
              <a:spLocks noChangeShapeType="1"/>
            </p:cNvSpPr>
            <p:nvPr/>
          </p:nvSpPr>
          <p:spPr bwMode="auto">
            <a:xfrm flipH="1" flipV="1">
              <a:off x="1303" y="2285"/>
              <a:ext cx="33" cy="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170"/>
            <p:cNvSpPr>
              <a:spLocks noChangeShapeType="1"/>
            </p:cNvSpPr>
            <p:nvPr/>
          </p:nvSpPr>
          <p:spPr bwMode="auto">
            <a:xfrm flipH="1" flipV="1">
              <a:off x="737" y="1718"/>
              <a:ext cx="106" cy="10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171"/>
            <p:cNvSpPr>
              <a:spLocks noChangeShapeType="1"/>
            </p:cNvSpPr>
            <p:nvPr/>
          </p:nvSpPr>
          <p:spPr bwMode="auto">
            <a:xfrm flipH="1" flipV="1">
              <a:off x="843" y="1823"/>
              <a:ext cx="11" cy="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Line 172"/>
            <p:cNvSpPr>
              <a:spLocks noChangeShapeType="1"/>
            </p:cNvSpPr>
            <p:nvPr/>
          </p:nvSpPr>
          <p:spPr bwMode="auto">
            <a:xfrm flipH="1" flipV="1">
              <a:off x="1381" y="2318"/>
              <a:ext cx="17" cy="1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Line 173"/>
            <p:cNvSpPr>
              <a:spLocks noChangeShapeType="1"/>
            </p:cNvSpPr>
            <p:nvPr/>
          </p:nvSpPr>
          <p:spPr bwMode="auto">
            <a:xfrm flipH="1" flipV="1">
              <a:off x="720" y="1656"/>
              <a:ext cx="17" cy="1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174"/>
            <p:cNvSpPr>
              <a:spLocks noChangeShapeType="1"/>
            </p:cNvSpPr>
            <p:nvPr/>
          </p:nvSpPr>
          <p:spPr bwMode="auto">
            <a:xfrm flipH="1" flipV="1">
              <a:off x="1287" y="2223"/>
              <a:ext cx="94" cy="9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175"/>
            <p:cNvSpPr>
              <a:spLocks noChangeShapeType="1"/>
            </p:cNvSpPr>
            <p:nvPr/>
          </p:nvSpPr>
          <p:spPr bwMode="auto">
            <a:xfrm flipH="1" flipV="1">
              <a:off x="737" y="1673"/>
              <a:ext cx="150" cy="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176"/>
            <p:cNvSpPr>
              <a:spLocks noChangeShapeType="1"/>
            </p:cNvSpPr>
            <p:nvPr/>
          </p:nvSpPr>
          <p:spPr bwMode="auto">
            <a:xfrm flipH="1" flipV="1">
              <a:off x="887" y="1823"/>
              <a:ext cx="28" cy="2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177"/>
            <p:cNvSpPr>
              <a:spLocks noChangeShapeType="1"/>
            </p:cNvSpPr>
            <p:nvPr/>
          </p:nvSpPr>
          <p:spPr bwMode="auto">
            <a:xfrm flipH="1" flipV="1">
              <a:off x="1256" y="2148"/>
              <a:ext cx="142" cy="14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5" name="Line 178"/>
            <p:cNvSpPr>
              <a:spLocks noChangeShapeType="1"/>
            </p:cNvSpPr>
            <p:nvPr/>
          </p:nvSpPr>
          <p:spPr bwMode="auto">
            <a:xfrm flipH="1" flipV="1">
              <a:off x="766" y="1657"/>
              <a:ext cx="166" cy="16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Line 179"/>
            <p:cNvSpPr>
              <a:spLocks noChangeShapeType="1"/>
            </p:cNvSpPr>
            <p:nvPr/>
          </p:nvSpPr>
          <p:spPr bwMode="auto">
            <a:xfrm flipH="1" flipV="1">
              <a:off x="932" y="1823"/>
              <a:ext cx="59" cy="5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7" name="Freeform 180"/>
            <p:cNvSpPr>
              <a:spLocks/>
            </p:cNvSpPr>
            <p:nvPr/>
          </p:nvSpPr>
          <p:spPr bwMode="auto">
            <a:xfrm>
              <a:off x="814" y="1660"/>
              <a:ext cx="580" cy="581"/>
            </a:xfrm>
            <a:custGeom>
              <a:avLst/>
              <a:gdLst>
                <a:gd name="T0" fmla="*/ 1160 w 1160"/>
                <a:gd name="T1" fmla="*/ 1161 h 1161"/>
                <a:gd name="T2" fmla="*/ 326 w 1160"/>
                <a:gd name="T3" fmla="*/ 326 h 1161"/>
                <a:gd name="T4" fmla="*/ 0 w 1160"/>
                <a:gd name="T5" fmla="*/ 0 h 1161"/>
              </a:gdLst>
              <a:ahLst/>
              <a:cxnLst>
                <a:cxn ang="0">
                  <a:pos x="T0" y="T1"/>
                </a:cxn>
                <a:cxn ang="0">
                  <a:pos x="T2" y="T3"/>
                </a:cxn>
                <a:cxn ang="0">
                  <a:pos x="T4" y="T5"/>
                </a:cxn>
              </a:cxnLst>
              <a:rect l="0" t="0" r="r" b="b"/>
              <a:pathLst>
                <a:path w="1160" h="1161">
                  <a:moveTo>
                    <a:pt x="1160" y="1161"/>
                  </a:moveTo>
                  <a:lnTo>
                    <a:pt x="326" y="326"/>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Freeform 181"/>
            <p:cNvSpPr>
              <a:spLocks/>
            </p:cNvSpPr>
            <p:nvPr/>
          </p:nvSpPr>
          <p:spPr bwMode="auto">
            <a:xfrm>
              <a:off x="868" y="1669"/>
              <a:ext cx="518" cy="518"/>
            </a:xfrm>
            <a:custGeom>
              <a:avLst/>
              <a:gdLst>
                <a:gd name="T0" fmla="*/ 1036 w 1036"/>
                <a:gd name="T1" fmla="*/ 1037 h 1037"/>
                <a:gd name="T2" fmla="*/ 309 w 1036"/>
                <a:gd name="T3" fmla="*/ 309 h 1037"/>
                <a:gd name="T4" fmla="*/ 0 w 1036"/>
                <a:gd name="T5" fmla="*/ 0 h 1037"/>
              </a:gdLst>
              <a:ahLst/>
              <a:cxnLst>
                <a:cxn ang="0">
                  <a:pos x="T0" y="T1"/>
                </a:cxn>
                <a:cxn ang="0">
                  <a:pos x="T2" y="T3"/>
                </a:cxn>
                <a:cxn ang="0">
                  <a:pos x="T4" y="T5"/>
                </a:cxn>
              </a:cxnLst>
              <a:rect l="0" t="0" r="r" b="b"/>
              <a:pathLst>
                <a:path w="1036" h="1037">
                  <a:moveTo>
                    <a:pt x="1036" y="1037"/>
                  </a:moveTo>
                  <a:lnTo>
                    <a:pt x="309" y="30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9" name="Freeform 182"/>
            <p:cNvSpPr>
              <a:spLocks/>
            </p:cNvSpPr>
            <p:nvPr/>
          </p:nvSpPr>
          <p:spPr bwMode="auto">
            <a:xfrm>
              <a:off x="928" y="1684"/>
              <a:ext cx="443" cy="443"/>
            </a:xfrm>
            <a:custGeom>
              <a:avLst/>
              <a:gdLst>
                <a:gd name="T0" fmla="*/ 886 w 886"/>
                <a:gd name="T1" fmla="*/ 886 h 886"/>
                <a:gd name="T2" fmla="*/ 279 w 886"/>
                <a:gd name="T3" fmla="*/ 279 h 886"/>
                <a:gd name="T4" fmla="*/ 0 w 886"/>
                <a:gd name="T5" fmla="*/ 0 h 886"/>
              </a:gdLst>
              <a:ahLst/>
              <a:cxnLst>
                <a:cxn ang="0">
                  <a:pos x="T0" y="T1"/>
                </a:cxn>
                <a:cxn ang="0">
                  <a:pos x="T2" y="T3"/>
                </a:cxn>
                <a:cxn ang="0">
                  <a:pos x="T4" y="T5"/>
                </a:cxn>
              </a:cxnLst>
              <a:rect l="0" t="0" r="r" b="b"/>
              <a:pathLst>
                <a:path w="886" h="886">
                  <a:moveTo>
                    <a:pt x="886" y="886"/>
                  </a:moveTo>
                  <a:lnTo>
                    <a:pt x="279" y="27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Freeform 183"/>
            <p:cNvSpPr>
              <a:spLocks/>
            </p:cNvSpPr>
            <p:nvPr/>
          </p:nvSpPr>
          <p:spPr bwMode="auto">
            <a:xfrm>
              <a:off x="999" y="1709"/>
              <a:ext cx="346" cy="347"/>
            </a:xfrm>
            <a:custGeom>
              <a:avLst/>
              <a:gdLst>
                <a:gd name="T0" fmla="*/ 693 w 693"/>
                <a:gd name="T1" fmla="*/ 694 h 694"/>
                <a:gd name="T2" fmla="*/ 227 w 693"/>
                <a:gd name="T3" fmla="*/ 228 h 694"/>
                <a:gd name="T4" fmla="*/ 0 w 693"/>
                <a:gd name="T5" fmla="*/ 0 h 694"/>
              </a:gdLst>
              <a:ahLst/>
              <a:cxnLst>
                <a:cxn ang="0">
                  <a:pos x="T0" y="T1"/>
                </a:cxn>
                <a:cxn ang="0">
                  <a:pos x="T2" y="T3"/>
                </a:cxn>
                <a:cxn ang="0">
                  <a:pos x="T4" y="T5"/>
                </a:cxn>
              </a:cxnLst>
              <a:rect l="0" t="0" r="r" b="b"/>
              <a:pathLst>
                <a:path w="693" h="694">
                  <a:moveTo>
                    <a:pt x="693" y="694"/>
                  </a:moveTo>
                  <a:lnTo>
                    <a:pt x="227" y="228"/>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Freeform 184"/>
            <p:cNvSpPr>
              <a:spLocks/>
            </p:cNvSpPr>
            <p:nvPr/>
          </p:nvSpPr>
          <p:spPr bwMode="auto">
            <a:xfrm>
              <a:off x="1094" y="1761"/>
              <a:ext cx="200" cy="199"/>
            </a:xfrm>
            <a:custGeom>
              <a:avLst/>
              <a:gdLst>
                <a:gd name="T0" fmla="*/ 398 w 398"/>
                <a:gd name="T1" fmla="*/ 399 h 399"/>
                <a:gd name="T2" fmla="*/ 125 w 398"/>
                <a:gd name="T3" fmla="*/ 126 h 399"/>
                <a:gd name="T4" fmla="*/ 0 w 398"/>
                <a:gd name="T5" fmla="*/ 0 h 399"/>
              </a:gdLst>
              <a:ahLst/>
              <a:cxnLst>
                <a:cxn ang="0">
                  <a:pos x="T0" y="T1"/>
                </a:cxn>
                <a:cxn ang="0">
                  <a:pos x="T2" y="T3"/>
                </a:cxn>
                <a:cxn ang="0">
                  <a:pos x="T4" y="T5"/>
                </a:cxn>
              </a:cxnLst>
              <a:rect l="0" t="0" r="r" b="b"/>
              <a:pathLst>
                <a:path w="398" h="399">
                  <a:moveTo>
                    <a:pt x="398" y="399"/>
                  </a:moveTo>
                  <a:lnTo>
                    <a:pt x="125" y="126"/>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Line 185"/>
            <p:cNvSpPr>
              <a:spLocks noChangeShapeType="1"/>
            </p:cNvSpPr>
            <p:nvPr/>
          </p:nvSpPr>
          <p:spPr bwMode="auto">
            <a:xfrm flipV="1">
              <a:off x="409" y="2228"/>
              <a:ext cx="63" cy="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3" name="Line 186"/>
            <p:cNvSpPr>
              <a:spLocks noChangeShapeType="1"/>
            </p:cNvSpPr>
            <p:nvPr/>
          </p:nvSpPr>
          <p:spPr bwMode="auto">
            <a:xfrm flipV="1">
              <a:off x="345" y="2164"/>
              <a:ext cx="236" cy="23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Line 187"/>
            <p:cNvSpPr>
              <a:spLocks noChangeShapeType="1"/>
            </p:cNvSpPr>
            <p:nvPr/>
          </p:nvSpPr>
          <p:spPr bwMode="auto">
            <a:xfrm flipV="1">
              <a:off x="325" y="2145"/>
              <a:ext cx="320" cy="32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5" name="Line 188"/>
            <p:cNvSpPr>
              <a:spLocks noChangeShapeType="1"/>
            </p:cNvSpPr>
            <p:nvPr/>
          </p:nvSpPr>
          <p:spPr bwMode="auto">
            <a:xfrm flipV="1">
              <a:off x="317" y="2136"/>
              <a:ext cx="382" cy="38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Line 189"/>
            <p:cNvSpPr>
              <a:spLocks noChangeShapeType="1"/>
            </p:cNvSpPr>
            <p:nvPr/>
          </p:nvSpPr>
          <p:spPr bwMode="auto">
            <a:xfrm flipV="1">
              <a:off x="315" y="2480"/>
              <a:ext cx="85" cy="8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7" name="Line 190"/>
            <p:cNvSpPr>
              <a:spLocks noChangeShapeType="1"/>
            </p:cNvSpPr>
            <p:nvPr/>
          </p:nvSpPr>
          <p:spPr bwMode="auto">
            <a:xfrm flipV="1">
              <a:off x="737" y="2134"/>
              <a:ext cx="8" cy="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Line 191"/>
            <p:cNvSpPr>
              <a:spLocks noChangeShapeType="1"/>
            </p:cNvSpPr>
            <p:nvPr/>
          </p:nvSpPr>
          <p:spPr bwMode="auto">
            <a:xfrm flipV="1">
              <a:off x="601" y="2142"/>
              <a:ext cx="136" cy="13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9" name="Line 192"/>
            <p:cNvSpPr>
              <a:spLocks noChangeShapeType="1"/>
            </p:cNvSpPr>
            <p:nvPr/>
          </p:nvSpPr>
          <p:spPr bwMode="auto">
            <a:xfrm flipV="1">
              <a:off x="318" y="2544"/>
              <a:ext cx="63" cy="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Line 193"/>
            <p:cNvSpPr>
              <a:spLocks noChangeShapeType="1"/>
            </p:cNvSpPr>
            <p:nvPr/>
          </p:nvSpPr>
          <p:spPr bwMode="auto">
            <a:xfrm flipV="1">
              <a:off x="737" y="2137"/>
              <a:ext cx="50" cy="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1" name="Line 194"/>
            <p:cNvSpPr>
              <a:spLocks noChangeShapeType="1"/>
            </p:cNvSpPr>
            <p:nvPr/>
          </p:nvSpPr>
          <p:spPr bwMode="auto">
            <a:xfrm flipV="1">
              <a:off x="666" y="2187"/>
              <a:ext cx="71" cy="7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2" name="Line 195"/>
            <p:cNvSpPr>
              <a:spLocks noChangeShapeType="1"/>
            </p:cNvSpPr>
            <p:nvPr/>
          </p:nvSpPr>
          <p:spPr bwMode="auto">
            <a:xfrm flipV="1">
              <a:off x="325" y="2596"/>
              <a:ext cx="49" cy="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196"/>
            <p:cNvSpPr>
              <a:spLocks noChangeShapeType="1"/>
            </p:cNvSpPr>
            <p:nvPr/>
          </p:nvSpPr>
          <p:spPr bwMode="auto">
            <a:xfrm flipV="1">
              <a:off x="737" y="2143"/>
              <a:ext cx="89" cy="8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Line 197"/>
            <p:cNvSpPr>
              <a:spLocks noChangeShapeType="1"/>
            </p:cNvSpPr>
            <p:nvPr/>
          </p:nvSpPr>
          <p:spPr bwMode="auto">
            <a:xfrm flipV="1">
              <a:off x="717" y="2232"/>
              <a:ext cx="20" cy="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Line 198"/>
            <p:cNvSpPr>
              <a:spLocks noChangeShapeType="1"/>
            </p:cNvSpPr>
            <p:nvPr/>
          </p:nvSpPr>
          <p:spPr bwMode="auto">
            <a:xfrm flipV="1">
              <a:off x="334" y="2641"/>
              <a:ext cx="41" cy="4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6" name="Line 199"/>
            <p:cNvSpPr>
              <a:spLocks noChangeShapeType="1"/>
            </p:cNvSpPr>
            <p:nvPr/>
          </p:nvSpPr>
          <p:spPr bwMode="auto">
            <a:xfrm flipV="1">
              <a:off x="763" y="2153"/>
              <a:ext cx="99" cy="9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200"/>
            <p:cNvSpPr>
              <a:spLocks noChangeShapeType="1"/>
            </p:cNvSpPr>
            <p:nvPr/>
          </p:nvSpPr>
          <p:spPr bwMode="auto">
            <a:xfrm flipV="1">
              <a:off x="762" y="2252"/>
              <a:ext cx="1" cy="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8" name="Line 201"/>
            <p:cNvSpPr>
              <a:spLocks noChangeShapeType="1"/>
            </p:cNvSpPr>
            <p:nvPr/>
          </p:nvSpPr>
          <p:spPr bwMode="auto">
            <a:xfrm flipV="1">
              <a:off x="345" y="2681"/>
              <a:ext cx="35" cy="3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9" name="Line 202"/>
            <p:cNvSpPr>
              <a:spLocks noChangeShapeType="1"/>
            </p:cNvSpPr>
            <p:nvPr/>
          </p:nvSpPr>
          <p:spPr bwMode="auto">
            <a:xfrm flipV="1">
              <a:off x="808" y="2165"/>
              <a:ext cx="87" cy="8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0" name="Line 203"/>
            <p:cNvSpPr>
              <a:spLocks noChangeShapeType="1"/>
            </p:cNvSpPr>
            <p:nvPr/>
          </p:nvSpPr>
          <p:spPr bwMode="auto">
            <a:xfrm flipV="1">
              <a:off x="802" y="2252"/>
              <a:ext cx="6" cy="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1" name="Line 204"/>
            <p:cNvSpPr>
              <a:spLocks noChangeShapeType="1"/>
            </p:cNvSpPr>
            <p:nvPr/>
          </p:nvSpPr>
          <p:spPr bwMode="auto">
            <a:xfrm flipV="1">
              <a:off x="359" y="2717"/>
              <a:ext cx="29" cy="2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4" name="Group 853"/>
          <p:cNvGrpSpPr/>
          <p:nvPr/>
        </p:nvGrpSpPr>
        <p:grpSpPr>
          <a:xfrm>
            <a:off x="120650" y="1169988"/>
            <a:ext cx="7926388" cy="5008563"/>
            <a:chOff x="120650" y="1169988"/>
            <a:chExt cx="7926388" cy="5008563"/>
          </a:xfrm>
        </p:grpSpPr>
        <p:sp>
          <p:nvSpPr>
            <p:cNvPr id="252" name="Line 206"/>
            <p:cNvSpPr>
              <a:spLocks noChangeShapeType="1"/>
            </p:cNvSpPr>
            <p:nvPr/>
          </p:nvSpPr>
          <p:spPr bwMode="auto">
            <a:xfrm flipV="1">
              <a:off x="1354138" y="3459163"/>
              <a:ext cx="115888" cy="115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Line 207"/>
            <p:cNvSpPr>
              <a:spLocks noChangeShapeType="1"/>
            </p:cNvSpPr>
            <p:nvPr/>
          </p:nvSpPr>
          <p:spPr bwMode="auto">
            <a:xfrm flipV="1">
              <a:off x="1330325" y="3575051"/>
              <a:ext cx="23813" cy="2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208"/>
            <p:cNvSpPr>
              <a:spLocks noChangeShapeType="1"/>
            </p:cNvSpPr>
            <p:nvPr/>
          </p:nvSpPr>
          <p:spPr bwMode="auto">
            <a:xfrm flipV="1">
              <a:off x="595313" y="4367213"/>
              <a:ext cx="38100" cy="38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209"/>
            <p:cNvSpPr>
              <a:spLocks noChangeShapeType="1"/>
            </p:cNvSpPr>
            <p:nvPr/>
          </p:nvSpPr>
          <p:spPr bwMode="auto">
            <a:xfrm flipV="1">
              <a:off x="1425575" y="3484563"/>
              <a:ext cx="90488" cy="90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210"/>
            <p:cNvSpPr>
              <a:spLocks noChangeShapeType="1"/>
            </p:cNvSpPr>
            <p:nvPr/>
          </p:nvSpPr>
          <p:spPr bwMode="auto">
            <a:xfrm flipV="1">
              <a:off x="1384300" y="3575051"/>
              <a:ext cx="41275" cy="4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211"/>
            <p:cNvSpPr>
              <a:spLocks noChangeShapeType="1"/>
            </p:cNvSpPr>
            <p:nvPr/>
          </p:nvSpPr>
          <p:spPr bwMode="auto">
            <a:xfrm flipV="1">
              <a:off x="623888" y="4416426"/>
              <a:ext cx="33338" cy="31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212"/>
            <p:cNvSpPr>
              <a:spLocks noChangeShapeType="1"/>
            </p:cNvSpPr>
            <p:nvPr/>
          </p:nvSpPr>
          <p:spPr bwMode="auto">
            <a:xfrm flipV="1">
              <a:off x="1495425" y="3511551"/>
              <a:ext cx="63500" cy="63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213"/>
            <p:cNvSpPr>
              <a:spLocks noChangeShapeType="1"/>
            </p:cNvSpPr>
            <p:nvPr/>
          </p:nvSpPr>
          <p:spPr bwMode="auto">
            <a:xfrm flipV="1">
              <a:off x="1433513" y="3575051"/>
              <a:ext cx="61913" cy="63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214"/>
            <p:cNvSpPr>
              <a:spLocks noChangeShapeType="1"/>
            </p:cNvSpPr>
            <p:nvPr/>
          </p:nvSpPr>
          <p:spPr bwMode="auto">
            <a:xfrm flipV="1">
              <a:off x="655638" y="4460876"/>
              <a:ext cx="26988"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215"/>
            <p:cNvSpPr>
              <a:spLocks noChangeShapeType="1"/>
            </p:cNvSpPr>
            <p:nvPr/>
          </p:nvSpPr>
          <p:spPr bwMode="auto">
            <a:xfrm flipV="1">
              <a:off x="1566863" y="3543301"/>
              <a:ext cx="33338" cy="31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Line 216"/>
            <p:cNvSpPr>
              <a:spLocks noChangeShapeType="1"/>
            </p:cNvSpPr>
            <p:nvPr/>
          </p:nvSpPr>
          <p:spPr bwMode="auto">
            <a:xfrm flipV="1">
              <a:off x="1477963" y="3575051"/>
              <a:ext cx="88900" cy="8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217"/>
            <p:cNvSpPr>
              <a:spLocks noChangeShapeType="1"/>
            </p:cNvSpPr>
            <p:nvPr/>
          </p:nvSpPr>
          <p:spPr bwMode="auto">
            <a:xfrm flipV="1">
              <a:off x="688975" y="4503738"/>
              <a:ext cx="23813" cy="2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Line 218"/>
            <p:cNvSpPr>
              <a:spLocks noChangeShapeType="1"/>
            </p:cNvSpPr>
            <p:nvPr/>
          </p:nvSpPr>
          <p:spPr bwMode="auto">
            <a:xfrm flipV="1">
              <a:off x="1520825" y="3578226"/>
              <a:ext cx="115888" cy="115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Line 219"/>
            <p:cNvSpPr>
              <a:spLocks noChangeShapeType="1"/>
            </p:cNvSpPr>
            <p:nvPr/>
          </p:nvSpPr>
          <p:spPr bwMode="auto">
            <a:xfrm flipV="1">
              <a:off x="725488" y="4541838"/>
              <a:ext cx="19050" cy="19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Line 220"/>
            <p:cNvSpPr>
              <a:spLocks noChangeShapeType="1"/>
            </p:cNvSpPr>
            <p:nvPr/>
          </p:nvSpPr>
          <p:spPr bwMode="auto">
            <a:xfrm flipV="1">
              <a:off x="1560513" y="3614738"/>
              <a:ext cx="111125"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Line 221"/>
            <p:cNvSpPr>
              <a:spLocks noChangeShapeType="1"/>
            </p:cNvSpPr>
            <p:nvPr/>
          </p:nvSpPr>
          <p:spPr bwMode="auto">
            <a:xfrm flipV="1">
              <a:off x="765175" y="4578351"/>
              <a:ext cx="14288" cy="14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Line 222"/>
            <p:cNvSpPr>
              <a:spLocks noChangeShapeType="1"/>
            </p:cNvSpPr>
            <p:nvPr/>
          </p:nvSpPr>
          <p:spPr bwMode="auto">
            <a:xfrm flipV="1">
              <a:off x="1595438" y="3652838"/>
              <a:ext cx="107950" cy="10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223"/>
            <p:cNvSpPr>
              <a:spLocks noChangeShapeType="1"/>
            </p:cNvSpPr>
            <p:nvPr/>
          </p:nvSpPr>
          <p:spPr bwMode="auto">
            <a:xfrm flipV="1">
              <a:off x="806450" y="4611688"/>
              <a:ext cx="1270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224"/>
            <p:cNvSpPr>
              <a:spLocks noChangeShapeType="1"/>
            </p:cNvSpPr>
            <p:nvPr/>
          </p:nvSpPr>
          <p:spPr bwMode="auto">
            <a:xfrm flipV="1">
              <a:off x="1627188" y="3694113"/>
              <a:ext cx="106363" cy="106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225"/>
            <p:cNvSpPr>
              <a:spLocks noChangeShapeType="1"/>
            </p:cNvSpPr>
            <p:nvPr/>
          </p:nvSpPr>
          <p:spPr bwMode="auto">
            <a:xfrm flipV="1">
              <a:off x="850900" y="4640263"/>
              <a:ext cx="9525" cy="9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226"/>
            <p:cNvSpPr>
              <a:spLocks noChangeShapeType="1"/>
            </p:cNvSpPr>
            <p:nvPr/>
          </p:nvSpPr>
          <p:spPr bwMode="auto">
            <a:xfrm flipV="1">
              <a:off x="1657350" y="3740151"/>
              <a:ext cx="103188" cy="101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227"/>
            <p:cNvSpPr>
              <a:spLocks noChangeShapeType="1"/>
            </p:cNvSpPr>
            <p:nvPr/>
          </p:nvSpPr>
          <p:spPr bwMode="auto">
            <a:xfrm flipV="1">
              <a:off x="898525" y="4665663"/>
              <a:ext cx="7938" cy="7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228"/>
            <p:cNvSpPr>
              <a:spLocks noChangeShapeType="1"/>
            </p:cNvSpPr>
            <p:nvPr/>
          </p:nvSpPr>
          <p:spPr bwMode="auto">
            <a:xfrm flipV="1">
              <a:off x="1684338" y="3787776"/>
              <a:ext cx="100013" cy="100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229"/>
            <p:cNvSpPr>
              <a:spLocks noChangeShapeType="1"/>
            </p:cNvSpPr>
            <p:nvPr/>
          </p:nvSpPr>
          <p:spPr bwMode="auto">
            <a:xfrm flipV="1">
              <a:off x="950913" y="4687888"/>
              <a:ext cx="3175"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230"/>
            <p:cNvSpPr>
              <a:spLocks noChangeShapeType="1"/>
            </p:cNvSpPr>
            <p:nvPr/>
          </p:nvSpPr>
          <p:spPr bwMode="auto">
            <a:xfrm flipV="1">
              <a:off x="1706563" y="3838576"/>
              <a:ext cx="96838" cy="98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Line 231"/>
            <p:cNvSpPr>
              <a:spLocks noChangeShapeType="1"/>
            </p:cNvSpPr>
            <p:nvPr/>
          </p:nvSpPr>
          <p:spPr bwMode="auto">
            <a:xfrm flipV="1">
              <a:off x="1006475" y="4706938"/>
              <a:ext cx="1588" cy="3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Line 232"/>
            <p:cNvSpPr>
              <a:spLocks noChangeShapeType="1"/>
            </p:cNvSpPr>
            <p:nvPr/>
          </p:nvSpPr>
          <p:spPr bwMode="auto">
            <a:xfrm flipV="1">
              <a:off x="1724025" y="3894138"/>
              <a:ext cx="96838" cy="9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Line 233"/>
            <p:cNvSpPr>
              <a:spLocks noChangeShapeType="1"/>
            </p:cNvSpPr>
            <p:nvPr/>
          </p:nvSpPr>
          <p:spPr bwMode="auto">
            <a:xfrm flipV="1">
              <a:off x="1063625" y="4721226"/>
              <a:ext cx="1588" cy="1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Line 234"/>
            <p:cNvSpPr>
              <a:spLocks noChangeShapeType="1"/>
            </p:cNvSpPr>
            <p:nvPr/>
          </p:nvSpPr>
          <p:spPr bwMode="auto">
            <a:xfrm flipV="1">
              <a:off x="1738313" y="3952876"/>
              <a:ext cx="93663" cy="9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Line 235"/>
            <p:cNvSpPr>
              <a:spLocks noChangeShapeType="1"/>
            </p:cNvSpPr>
            <p:nvPr/>
          </p:nvSpPr>
          <p:spPr bwMode="auto">
            <a:xfrm flipV="1">
              <a:off x="1746250" y="4016376"/>
              <a:ext cx="93663" cy="9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Line 236"/>
            <p:cNvSpPr>
              <a:spLocks noChangeShapeType="1"/>
            </p:cNvSpPr>
            <p:nvPr/>
          </p:nvSpPr>
          <p:spPr bwMode="auto">
            <a:xfrm flipV="1">
              <a:off x="1746250" y="4087813"/>
              <a:ext cx="95250" cy="93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Line 237"/>
            <p:cNvSpPr>
              <a:spLocks noChangeShapeType="1"/>
            </p:cNvSpPr>
            <p:nvPr/>
          </p:nvSpPr>
          <p:spPr bwMode="auto">
            <a:xfrm flipV="1">
              <a:off x="1279525" y="4719638"/>
              <a:ext cx="1588" cy="1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Line 238"/>
            <p:cNvSpPr>
              <a:spLocks noChangeShapeType="1"/>
            </p:cNvSpPr>
            <p:nvPr/>
          </p:nvSpPr>
          <p:spPr bwMode="auto">
            <a:xfrm flipV="1">
              <a:off x="1736725" y="4168776"/>
              <a:ext cx="95250" cy="93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Line 239"/>
            <p:cNvSpPr>
              <a:spLocks noChangeShapeType="1"/>
            </p:cNvSpPr>
            <p:nvPr/>
          </p:nvSpPr>
          <p:spPr bwMode="auto">
            <a:xfrm flipV="1">
              <a:off x="1373188" y="4691063"/>
              <a:ext cx="7938" cy="7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Line 240"/>
            <p:cNvSpPr>
              <a:spLocks noChangeShapeType="1"/>
            </p:cNvSpPr>
            <p:nvPr/>
          </p:nvSpPr>
          <p:spPr bwMode="auto">
            <a:xfrm flipV="1">
              <a:off x="1708150" y="4260851"/>
              <a:ext cx="101600" cy="103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241"/>
            <p:cNvSpPr>
              <a:spLocks noChangeShapeType="1"/>
            </p:cNvSpPr>
            <p:nvPr/>
          </p:nvSpPr>
          <p:spPr bwMode="auto">
            <a:xfrm flipV="1">
              <a:off x="1498600" y="4387851"/>
              <a:ext cx="257175" cy="255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242"/>
            <p:cNvSpPr>
              <a:spLocks noChangeShapeType="1"/>
            </p:cNvSpPr>
            <p:nvPr/>
          </p:nvSpPr>
          <p:spPr bwMode="auto">
            <a:xfrm flipH="1" flipV="1">
              <a:off x="879475" y="4651376"/>
              <a:ext cx="22225" cy="2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243"/>
            <p:cNvSpPr>
              <a:spLocks noChangeShapeType="1"/>
            </p:cNvSpPr>
            <p:nvPr/>
          </p:nvSpPr>
          <p:spPr bwMode="auto">
            <a:xfrm flipH="1" flipV="1">
              <a:off x="555625" y="4327526"/>
              <a:ext cx="115888" cy="115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244"/>
            <p:cNvSpPr>
              <a:spLocks noChangeShapeType="1"/>
            </p:cNvSpPr>
            <p:nvPr/>
          </p:nvSpPr>
          <p:spPr bwMode="auto">
            <a:xfrm flipH="1" flipV="1">
              <a:off x="1006475" y="4706938"/>
              <a:ext cx="3175"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Line 245"/>
            <p:cNvSpPr>
              <a:spLocks noChangeShapeType="1"/>
            </p:cNvSpPr>
            <p:nvPr/>
          </p:nvSpPr>
          <p:spPr bwMode="auto">
            <a:xfrm flipH="1" flipV="1">
              <a:off x="519113" y="4219576"/>
              <a:ext cx="98425" cy="98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Line 246"/>
            <p:cNvSpPr>
              <a:spLocks noChangeShapeType="1"/>
            </p:cNvSpPr>
            <p:nvPr/>
          </p:nvSpPr>
          <p:spPr bwMode="auto">
            <a:xfrm flipH="1" flipV="1">
              <a:off x="1096963" y="4725988"/>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247"/>
            <p:cNvSpPr>
              <a:spLocks noChangeShapeType="1"/>
            </p:cNvSpPr>
            <p:nvPr/>
          </p:nvSpPr>
          <p:spPr bwMode="auto">
            <a:xfrm flipH="1" flipV="1">
              <a:off x="504825" y="4132263"/>
              <a:ext cx="93663" cy="9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248"/>
            <p:cNvSpPr>
              <a:spLocks noChangeShapeType="1"/>
            </p:cNvSpPr>
            <p:nvPr/>
          </p:nvSpPr>
          <p:spPr bwMode="auto">
            <a:xfrm flipH="1" flipV="1">
              <a:off x="500063" y="4057651"/>
              <a:ext cx="93663" cy="92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Line 249"/>
            <p:cNvSpPr>
              <a:spLocks noChangeShapeType="1"/>
            </p:cNvSpPr>
            <p:nvPr/>
          </p:nvSpPr>
          <p:spPr bwMode="auto">
            <a:xfrm flipH="1" flipV="1">
              <a:off x="503238" y="3989388"/>
              <a:ext cx="93663" cy="93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250"/>
            <p:cNvSpPr>
              <a:spLocks noChangeShapeType="1"/>
            </p:cNvSpPr>
            <p:nvPr/>
          </p:nvSpPr>
          <p:spPr bwMode="auto">
            <a:xfrm flipH="1" flipV="1">
              <a:off x="1300163" y="4714876"/>
              <a:ext cx="1588" cy="1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Line 251"/>
            <p:cNvSpPr>
              <a:spLocks noChangeShapeType="1"/>
            </p:cNvSpPr>
            <p:nvPr/>
          </p:nvSpPr>
          <p:spPr bwMode="auto">
            <a:xfrm flipH="1" flipV="1">
              <a:off x="512763" y="3927476"/>
              <a:ext cx="95250" cy="9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Line 252"/>
            <p:cNvSpPr>
              <a:spLocks noChangeShapeType="1"/>
            </p:cNvSpPr>
            <p:nvPr/>
          </p:nvSpPr>
          <p:spPr bwMode="auto">
            <a:xfrm flipH="1" flipV="1">
              <a:off x="1355725" y="4700588"/>
              <a:ext cx="3175" cy="3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253"/>
            <p:cNvSpPr>
              <a:spLocks noChangeShapeType="1"/>
            </p:cNvSpPr>
            <p:nvPr/>
          </p:nvSpPr>
          <p:spPr bwMode="auto">
            <a:xfrm flipH="1" flipV="1">
              <a:off x="527050" y="3870326"/>
              <a:ext cx="96838" cy="96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254"/>
            <p:cNvSpPr>
              <a:spLocks noChangeShapeType="1"/>
            </p:cNvSpPr>
            <p:nvPr/>
          </p:nvSpPr>
          <p:spPr bwMode="auto">
            <a:xfrm flipH="1" flipV="1">
              <a:off x="1406525" y="4679951"/>
              <a:ext cx="635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255"/>
            <p:cNvSpPr>
              <a:spLocks noChangeShapeType="1"/>
            </p:cNvSpPr>
            <p:nvPr/>
          </p:nvSpPr>
          <p:spPr bwMode="auto">
            <a:xfrm flipH="1" flipV="1">
              <a:off x="544513" y="3816351"/>
              <a:ext cx="100013" cy="100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256"/>
            <p:cNvSpPr>
              <a:spLocks noChangeShapeType="1"/>
            </p:cNvSpPr>
            <p:nvPr/>
          </p:nvSpPr>
          <p:spPr bwMode="auto">
            <a:xfrm flipH="1" flipV="1">
              <a:off x="1454150" y="4654551"/>
              <a:ext cx="7938" cy="9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257"/>
            <p:cNvSpPr>
              <a:spLocks noChangeShapeType="1"/>
            </p:cNvSpPr>
            <p:nvPr/>
          </p:nvSpPr>
          <p:spPr bwMode="auto">
            <a:xfrm flipH="1" flipV="1">
              <a:off x="566738" y="3767138"/>
              <a:ext cx="101600" cy="101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258"/>
            <p:cNvSpPr>
              <a:spLocks noChangeShapeType="1"/>
            </p:cNvSpPr>
            <p:nvPr/>
          </p:nvSpPr>
          <p:spPr bwMode="auto">
            <a:xfrm flipH="1" flipV="1">
              <a:off x="1498600" y="4627563"/>
              <a:ext cx="11113"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259"/>
            <p:cNvSpPr>
              <a:spLocks noChangeShapeType="1"/>
            </p:cNvSpPr>
            <p:nvPr/>
          </p:nvSpPr>
          <p:spPr bwMode="auto">
            <a:xfrm flipH="1" flipV="1">
              <a:off x="592138" y="3719513"/>
              <a:ext cx="103188" cy="104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260"/>
            <p:cNvSpPr>
              <a:spLocks noChangeShapeType="1"/>
            </p:cNvSpPr>
            <p:nvPr/>
          </p:nvSpPr>
          <p:spPr bwMode="auto">
            <a:xfrm flipH="1" flipV="1">
              <a:off x="1539875" y="4597401"/>
              <a:ext cx="12700" cy="14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261"/>
            <p:cNvSpPr>
              <a:spLocks noChangeShapeType="1"/>
            </p:cNvSpPr>
            <p:nvPr/>
          </p:nvSpPr>
          <p:spPr bwMode="auto">
            <a:xfrm flipH="1" flipV="1">
              <a:off x="619125" y="3676651"/>
              <a:ext cx="107950" cy="106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Line 262"/>
            <p:cNvSpPr>
              <a:spLocks noChangeShapeType="1"/>
            </p:cNvSpPr>
            <p:nvPr/>
          </p:nvSpPr>
          <p:spPr bwMode="auto">
            <a:xfrm flipH="1" flipV="1">
              <a:off x="1576388" y="4564063"/>
              <a:ext cx="15875"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Line 263"/>
            <p:cNvSpPr>
              <a:spLocks noChangeShapeType="1"/>
            </p:cNvSpPr>
            <p:nvPr/>
          </p:nvSpPr>
          <p:spPr bwMode="auto">
            <a:xfrm flipH="1" flipV="1">
              <a:off x="650875" y="3635376"/>
              <a:ext cx="109538"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Line 264"/>
            <p:cNvSpPr>
              <a:spLocks noChangeShapeType="1"/>
            </p:cNvSpPr>
            <p:nvPr/>
          </p:nvSpPr>
          <p:spPr bwMode="auto">
            <a:xfrm flipH="1" flipV="1">
              <a:off x="1611313" y="4525963"/>
              <a:ext cx="19050" cy="20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Line 265"/>
            <p:cNvSpPr>
              <a:spLocks noChangeShapeType="1"/>
            </p:cNvSpPr>
            <p:nvPr/>
          </p:nvSpPr>
          <p:spPr bwMode="auto">
            <a:xfrm flipH="1" flipV="1">
              <a:off x="682625" y="3597276"/>
              <a:ext cx="115888" cy="114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 name="Line 266"/>
            <p:cNvSpPr>
              <a:spLocks noChangeShapeType="1"/>
            </p:cNvSpPr>
            <p:nvPr/>
          </p:nvSpPr>
          <p:spPr bwMode="auto">
            <a:xfrm flipH="1" flipV="1">
              <a:off x="1641475" y="4486276"/>
              <a:ext cx="25400" cy="25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Line 267"/>
            <p:cNvSpPr>
              <a:spLocks noChangeShapeType="1"/>
            </p:cNvSpPr>
            <p:nvPr/>
          </p:nvSpPr>
          <p:spPr bwMode="auto">
            <a:xfrm flipH="1" flipV="1">
              <a:off x="719138" y="3562351"/>
              <a:ext cx="119063" cy="119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 name="Line 268"/>
            <p:cNvSpPr>
              <a:spLocks noChangeShapeType="1"/>
            </p:cNvSpPr>
            <p:nvPr/>
          </p:nvSpPr>
          <p:spPr bwMode="auto">
            <a:xfrm flipH="1" flipV="1">
              <a:off x="1670050" y="4441826"/>
              <a:ext cx="28575" cy="30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Line 269"/>
            <p:cNvSpPr>
              <a:spLocks noChangeShapeType="1"/>
            </p:cNvSpPr>
            <p:nvPr/>
          </p:nvSpPr>
          <p:spPr bwMode="auto">
            <a:xfrm flipH="1" flipV="1">
              <a:off x="758825" y="3530601"/>
              <a:ext cx="122238" cy="122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 name="Line 270"/>
            <p:cNvSpPr>
              <a:spLocks noChangeShapeType="1"/>
            </p:cNvSpPr>
            <p:nvPr/>
          </p:nvSpPr>
          <p:spPr bwMode="auto">
            <a:xfrm flipH="1" flipV="1">
              <a:off x="1693863" y="4395788"/>
              <a:ext cx="34925" cy="34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Line 271"/>
            <p:cNvSpPr>
              <a:spLocks noChangeShapeType="1"/>
            </p:cNvSpPr>
            <p:nvPr/>
          </p:nvSpPr>
          <p:spPr bwMode="auto">
            <a:xfrm flipH="1" flipV="1">
              <a:off x="800100" y="3500438"/>
              <a:ext cx="128588" cy="128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 name="Line 272"/>
            <p:cNvSpPr>
              <a:spLocks noChangeShapeType="1"/>
            </p:cNvSpPr>
            <p:nvPr/>
          </p:nvSpPr>
          <p:spPr bwMode="auto">
            <a:xfrm flipH="1" flipV="1">
              <a:off x="1714500" y="4344988"/>
              <a:ext cx="41275" cy="4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 name="Line 273"/>
            <p:cNvSpPr>
              <a:spLocks noChangeShapeType="1"/>
            </p:cNvSpPr>
            <p:nvPr/>
          </p:nvSpPr>
          <p:spPr bwMode="auto">
            <a:xfrm flipH="1" flipV="1">
              <a:off x="844550" y="3473451"/>
              <a:ext cx="133350" cy="134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Line 274"/>
            <p:cNvSpPr>
              <a:spLocks noChangeShapeType="1"/>
            </p:cNvSpPr>
            <p:nvPr/>
          </p:nvSpPr>
          <p:spPr bwMode="auto">
            <a:xfrm flipH="1" flipV="1">
              <a:off x="1731963" y="4289426"/>
              <a:ext cx="49213" cy="49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Line 275"/>
            <p:cNvSpPr>
              <a:spLocks noChangeShapeType="1"/>
            </p:cNvSpPr>
            <p:nvPr/>
          </p:nvSpPr>
          <p:spPr bwMode="auto">
            <a:xfrm flipH="1" flipV="1">
              <a:off x="892175" y="3448051"/>
              <a:ext cx="141288" cy="142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Line 276"/>
            <p:cNvSpPr>
              <a:spLocks noChangeShapeType="1"/>
            </p:cNvSpPr>
            <p:nvPr/>
          </p:nvSpPr>
          <p:spPr bwMode="auto">
            <a:xfrm flipH="1" flipV="1">
              <a:off x="1743075" y="4229101"/>
              <a:ext cx="57150" cy="58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Line 277"/>
            <p:cNvSpPr>
              <a:spLocks noChangeShapeType="1"/>
            </p:cNvSpPr>
            <p:nvPr/>
          </p:nvSpPr>
          <p:spPr bwMode="auto">
            <a:xfrm flipH="1" flipV="1">
              <a:off x="941388" y="3429001"/>
              <a:ext cx="152400" cy="150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Line 278"/>
            <p:cNvSpPr>
              <a:spLocks noChangeShapeType="1"/>
            </p:cNvSpPr>
            <p:nvPr/>
          </p:nvSpPr>
          <p:spPr bwMode="auto">
            <a:xfrm flipH="1" flipV="1">
              <a:off x="1747838" y="4162426"/>
              <a:ext cx="69850" cy="71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Line 279"/>
            <p:cNvSpPr>
              <a:spLocks noChangeShapeType="1"/>
            </p:cNvSpPr>
            <p:nvPr/>
          </p:nvSpPr>
          <p:spPr bwMode="auto">
            <a:xfrm flipH="1" flipV="1">
              <a:off x="996950" y="3411538"/>
              <a:ext cx="163513" cy="16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Line 280"/>
            <p:cNvSpPr>
              <a:spLocks noChangeShapeType="1"/>
            </p:cNvSpPr>
            <p:nvPr/>
          </p:nvSpPr>
          <p:spPr bwMode="auto">
            <a:xfrm flipH="1" flipV="1">
              <a:off x="1744663" y="4087813"/>
              <a:ext cx="85725" cy="87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 name="Line 281"/>
            <p:cNvSpPr>
              <a:spLocks noChangeShapeType="1"/>
            </p:cNvSpPr>
            <p:nvPr/>
          </p:nvSpPr>
          <p:spPr bwMode="auto">
            <a:xfrm flipH="1" flipV="1">
              <a:off x="1055688" y="3397251"/>
              <a:ext cx="114300" cy="115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2"/>
            <p:cNvSpPr>
              <a:spLocks/>
            </p:cNvSpPr>
            <p:nvPr/>
          </p:nvSpPr>
          <p:spPr bwMode="auto">
            <a:xfrm>
              <a:off x="1169988" y="3513138"/>
              <a:ext cx="65088" cy="65088"/>
            </a:xfrm>
            <a:custGeom>
              <a:avLst/>
              <a:gdLst>
                <a:gd name="T0" fmla="*/ 83 w 83"/>
                <a:gd name="T1" fmla="*/ 81 h 81"/>
                <a:gd name="T2" fmla="*/ 77 w 83"/>
                <a:gd name="T3" fmla="*/ 77 h 81"/>
                <a:gd name="T4" fmla="*/ 0 w 83"/>
                <a:gd name="T5" fmla="*/ 0 h 81"/>
              </a:gdLst>
              <a:ahLst/>
              <a:cxnLst>
                <a:cxn ang="0">
                  <a:pos x="T0" y="T1"/>
                </a:cxn>
                <a:cxn ang="0">
                  <a:pos x="T2" y="T3"/>
                </a:cxn>
                <a:cxn ang="0">
                  <a:pos x="T4" y="T5"/>
                </a:cxn>
              </a:cxnLst>
              <a:rect l="0" t="0" r="r" b="b"/>
              <a:pathLst>
                <a:path w="83" h="81">
                  <a:moveTo>
                    <a:pt x="83" y="81"/>
                  </a:moveTo>
                  <a:lnTo>
                    <a:pt x="77" y="7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283"/>
            <p:cNvSpPr>
              <a:spLocks noChangeShapeType="1"/>
            </p:cNvSpPr>
            <p:nvPr/>
          </p:nvSpPr>
          <p:spPr bwMode="auto">
            <a:xfrm flipH="1" flipV="1">
              <a:off x="1727200" y="3998913"/>
              <a:ext cx="111125" cy="112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Line 284"/>
            <p:cNvSpPr>
              <a:spLocks noChangeShapeType="1"/>
            </p:cNvSpPr>
            <p:nvPr/>
          </p:nvSpPr>
          <p:spPr bwMode="auto">
            <a:xfrm flipH="1" flipV="1">
              <a:off x="1119188" y="3389313"/>
              <a:ext cx="50800" cy="52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Freeform 285"/>
            <p:cNvSpPr>
              <a:spLocks/>
            </p:cNvSpPr>
            <p:nvPr/>
          </p:nvSpPr>
          <p:spPr bwMode="auto">
            <a:xfrm>
              <a:off x="1169988" y="3441701"/>
              <a:ext cx="153988" cy="153988"/>
            </a:xfrm>
            <a:custGeom>
              <a:avLst/>
              <a:gdLst>
                <a:gd name="T0" fmla="*/ 194 w 194"/>
                <a:gd name="T1" fmla="*/ 194 h 194"/>
                <a:gd name="T2" fmla="*/ 167 w 194"/>
                <a:gd name="T3" fmla="*/ 168 h 194"/>
                <a:gd name="T4" fmla="*/ 0 w 194"/>
                <a:gd name="T5" fmla="*/ 0 h 194"/>
              </a:gdLst>
              <a:ahLst/>
              <a:cxnLst>
                <a:cxn ang="0">
                  <a:pos x="T0" y="T1"/>
                </a:cxn>
                <a:cxn ang="0">
                  <a:pos x="T2" y="T3"/>
                </a:cxn>
                <a:cxn ang="0">
                  <a:pos x="T4" y="T5"/>
                </a:cxn>
              </a:cxnLst>
              <a:rect l="0" t="0" r="r" b="b"/>
              <a:pathLst>
                <a:path w="194" h="194">
                  <a:moveTo>
                    <a:pt x="194" y="194"/>
                  </a:moveTo>
                  <a:lnTo>
                    <a:pt x="167" y="168"/>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 name="Line 286"/>
            <p:cNvSpPr>
              <a:spLocks noChangeShapeType="1"/>
            </p:cNvSpPr>
            <p:nvPr/>
          </p:nvSpPr>
          <p:spPr bwMode="auto">
            <a:xfrm flipH="1" flipV="1">
              <a:off x="1679575" y="3879851"/>
              <a:ext cx="161925" cy="161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 name="Line 287"/>
            <p:cNvSpPr>
              <a:spLocks noChangeShapeType="1"/>
            </p:cNvSpPr>
            <p:nvPr/>
          </p:nvSpPr>
          <p:spPr bwMode="auto">
            <a:xfrm flipH="1" flipV="1">
              <a:off x="1187450" y="3387726"/>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Line 288"/>
            <p:cNvSpPr>
              <a:spLocks noChangeShapeType="1"/>
            </p:cNvSpPr>
            <p:nvPr/>
          </p:nvSpPr>
          <p:spPr bwMode="auto">
            <a:xfrm flipH="1" flipV="1">
              <a:off x="1374775" y="3575051"/>
              <a:ext cx="68263" cy="68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 name="Freeform 289"/>
            <p:cNvSpPr>
              <a:spLocks/>
            </p:cNvSpPr>
            <p:nvPr/>
          </p:nvSpPr>
          <p:spPr bwMode="auto">
            <a:xfrm>
              <a:off x="1266825" y="3395663"/>
              <a:ext cx="566738" cy="568325"/>
            </a:xfrm>
            <a:custGeom>
              <a:avLst/>
              <a:gdLst>
                <a:gd name="T0" fmla="*/ 715 w 715"/>
                <a:gd name="T1" fmla="*/ 717 h 717"/>
                <a:gd name="T2" fmla="*/ 227 w 715"/>
                <a:gd name="T3" fmla="*/ 227 h 717"/>
                <a:gd name="T4" fmla="*/ 0 w 715"/>
                <a:gd name="T5" fmla="*/ 0 h 717"/>
              </a:gdLst>
              <a:ahLst/>
              <a:cxnLst>
                <a:cxn ang="0">
                  <a:pos x="T0" y="T1"/>
                </a:cxn>
                <a:cxn ang="0">
                  <a:pos x="T2" y="T3"/>
                </a:cxn>
                <a:cxn ang="0">
                  <a:pos x="T4" y="T5"/>
                </a:cxn>
              </a:cxnLst>
              <a:rect l="0" t="0" r="r" b="b"/>
              <a:pathLst>
                <a:path w="715" h="717">
                  <a:moveTo>
                    <a:pt x="715" y="717"/>
                  </a:moveTo>
                  <a:lnTo>
                    <a:pt x="227" y="22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 name="Freeform 290"/>
            <p:cNvSpPr>
              <a:spLocks/>
            </p:cNvSpPr>
            <p:nvPr/>
          </p:nvSpPr>
          <p:spPr bwMode="auto">
            <a:xfrm>
              <a:off x="1357313" y="3414713"/>
              <a:ext cx="457200" cy="458788"/>
            </a:xfrm>
            <a:custGeom>
              <a:avLst/>
              <a:gdLst>
                <a:gd name="T0" fmla="*/ 576 w 576"/>
                <a:gd name="T1" fmla="*/ 577 h 577"/>
                <a:gd name="T2" fmla="*/ 202 w 576"/>
                <a:gd name="T3" fmla="*/ 202 h 577"/>
                <a:gd name="T4" fmla="*/ 0 w 576"/>
                <a:gd name="T5" fmla="*/ 0 h 577"/>
              </a:gdLst>
              <a:ahLst/>
              <a:cxnLst>
                <a:cxn ang="0">
                  <a:pos x="T0" y="T1"/>
                </a:cxn>
                <a:cxn ang="0">
                  <a:pos x="T2" y="T3"/>
                </a:cxn>
                <a:cxn ang="0">
                  <a:pos x="T4" y="T5"/>
                </a:cxn>
              </a:cxnLst>
              <a:rect l="0" t="0" r="r" b="b"/>
              <a:pathLst>
                <a:path w="576" h="577">
                  <a:moveTo>
                    <a:pt x="576" y="577"/>
                  </a:moveTo>
                  <a:lnTo>
                    <a:pt x="202" y="20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 name="Freeform 291"/>
            <p:cNvSpPr>
              <a:spLocks/>
            </p:cNvSpPr>
            <p:nvPr/>
          </p:nvSpPr>
          <p:spPr bwMode="auto">
            <a:xfrm>
              <a:off x="1474788" y="3460751"/>
              <a:ext cx="293688" cy="293688"/>
            </a:xfrm>
            <a:custGeom>
              <a:avLst/>
              <a:gdLst>
                <a:gd name="T0" fmla="*/ 369 w 369"/>
                <a:gd name="T1" fmla="*/ 369 h 369"/>
                <a:gd name="T2" fmla="*/ 144 w 369"/>
                <a:gd name="T3" fmla="*/ 143 h 369"/>
                <a:gd name="T4" fmla="*/ 0 w 369"/>
                <a:gd name="T5" fmla="*/ 0 h 369"/>
              </a:gdLst>
              <a:ahLst/>
              <a:cxnLst>
                <a:cxn ang="0">
                  <a:pos x="T0" y="T1"/>
                </a:cxn>
                <a:cxn ang="0">
                  <a:pos x="T2" y="T3"/>
                </a:cxn>
                <a:cxn ang="0">
                  <a:pos x="T4" y="T5"/>
                </a:cxn>
              </a:cxnLst>
              <a:rect l="0" t="0" r="r" b="b"/>
              <a:pathLst>
                <a:path w="369" h="369">
                  <a:moveTo>
                    <a:pt x="369" y="369"/>
                  </a:moveTo>
                  <a:lnTo>
                    <a:pt x="144" y="14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Line 292"/>
            <p:cNvSpPr>
              <a:spLocks noChangeShapeType="1"/>
            </p:cNvSpPr>
            <p:nvPr/>
          </p:nvSpPr>
          <p:spPr bwMode="auto">
            <a:xfrm>
              <a:off x="1169988" y="2360613"/>
              <a:ext cx="0" cy="2668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Freeform 293"/>
            <p:cNvSpPr>
              <a:spLocks/>
            </p:cNvSpPr>
            <p:nvPr/>
          </p:nvSpPr>
          <p:spPr bwMode="auto">
            <a:xfrm>
              <a:off x="120650" y="2628901"/>
              <a:ext cx="2098675" cy="2100263"/>
            </a:xfrm>
            <a:custGeom>
              <a:avLst/>
              <a:gdLst>
                <a:gd name="T0" fmla="*/ 2640 w 2645"/>
                <a:gd name="T1" fmla="*/ 1205 h 2647"/>
                <a:gd name="T2" fmla="*/ 2612 w 2645"/>
                <a:gd name="T3" fmla="*/ 1029 h 2647"/>
                <a:gd name="T4" fmla="*/ 2560 w 2645"/>
                <a:gd name="T5" fmla="*/ 858 h 2647"/>
                <a:gd name="T6" fmla="*/ 2487 w 2645"/>
                <a:gd name="T7" fmla="*/ 696 h 2647"/>
                <a:gd name="T8" fmla="*/ 2393 w 2645"/>
                <a:gd name="T9" fmla="*/ 545 h 2647"/>
                <a:gd name="T10" fmla="*/ 2278 w 2645"/>
                <a:gd name="T11" fmla="*/ 408 h 2647"/>
                <a:gd name="T12" fmla="*/ 2147 w 2645"/>
                <a:gd name="T13" fmla="*/ 289 h 2647"/>
                <a:gd name="T14" fmla="*/ 2000 w 2645"/>
                <a:gd name="T15" fmla="*/ 187 h 2647"/>
                <a:gd name="T16" fmla="*/ 1842 w 2645"/>
                <a:gd name="T17" fmla="*/ 107 h 2647"/>
                <a:gd name="T18" fmla="*/ 1674 w 2645"/>
                <a:gd name="T19" fmla="*/ 48 h 2647"/>
                <a:gd name="T20" fmla="*/ 1500 w 2645"/>
                <a:gd name="T21" fmla="*/ 12 h 2647"/>
                <a:gd name="T22" fmla="*/ 1322 w 2645"/>
                <a:gd name="T23" fmla="*/ 0 h 2647"/>
                <a:gd name="T24" fmla="*/ 1145 w 2645"/>
                <a:gd name="T25" fmla="*/ 12 h 2647"/>
                <a:gd name="T26" fmla="*/ 971 w 2645"/>
                <a:gd name="T27" fmla="*/ 48 h 2647"/>
                <a:gd name="T28" fmla="*/ 803 w 2645"/>
                <a:gd name="T29" fmla="*/ 107 h 2647"/>
                <a:gd name="T30" fmla="*/ 645 w 2645"/>
                <a:gd name="T31" fmla="*/ 187 h 2647"/>
                <a:gd name="T32" fmla="*/ 498 w 2645"/>
                <a:gd name="T33" fmla="*/ 289 h 2647"/>
                <a:gd name="T34" fmla="*/ 367 w 2645"/>
                <a:gd name="T35" fmla="*/ 408 h 2647"/>
                <a:gd name="T36" fmla="*/ 252 w 2645"/>
                <a:gd name="T37" fmla="*/ 545 h 2647"/>
                <a:gd name="T38" fmla="*/ 158 w 2645"/>
                <a:gd name="T39" fmla="*/ 696 h 2647"/>
                <a:gd name="T40" fmla="*/ 84 w 2645"/>
                <a:gd name="T41" fmla="*/ 858 h 2647"/>
                <a:gd name="T42" fmla="*/ 33 w 2645"/>
                <a:gd name="T43" fmla="*/ 1029 h 2647"/>
                <a:gd name="T44" fmla="*/ 5 w 2645"/>
                <a:gd name="T45" fmla="*/ 1205 h 2647"/>
                <a:gd name="T46" fmla="*/ 1 w 2645"/>
                <a:gd name="T47" fmla="*/ 1383 h 2647"/>
                <a:gd name="T48" fmla="*/ 21 w 2645"/>
                <a:gd name="T49" fmla="*/ 1560 h 2647"/>
                <a:gd name="T50" fmla="*/ 65 w 2645"/>
                <a:gd name="T51" fmla="*/ 1733 h 2647"/>
                <a:gd name="T52" fmla="*/ 131 w 2645"/>
                <a:gd name="T53" fmla="*/ 1898 h 2647"/>
                <a:gd name="T54" fmla="*/ 219 w 2645"/>
                <a:gd name="T55" fmla="*/ 2053 h 2647"/>
                <a:gd name="T56" fmla="*/ 326 w 2645"/>
                <a:gd name="T57" fmla="*/ 2195 h 2647"/>
                <a:gd name="T58" fmla="*/ 452 w 2645"/>
                <a:gd name="T59" fmla="*/ 2320 h 2647"/>
                <a:gd name="T60" fmla="*/ 594 w 2645"/>
                <a:gd name="T61" fmla="*/ 2428 h 2647"/>
                <a:gd name="T62" fmla="*/ 748 w 2645"/>
                <a:gd name="T63" fmla="*/ 2515 h 2647"/>
                <a:gd name="T64" fmla="*/ 914 w 2645"/>
                <a:gd name="T65" fmla="*/ 2582 h 2647"/>
                <a:gd name="T66" fmla="*/ 1086 w 2645"/>
                <a:gd name="T67" fmla="*/ 2626 h 2647"/>
                <a:gd name="T68" fmla="*/ 1264 w 2645"/>
                <a:gd name="T69" fmla="*/ 2646 h 2647"/>
                <a:gd name="T70" fmla="*/ 1441 w 2645"/>
                <a:gd name="T71" fmla="*/ 2642 h 2647"/>
                <a:gd name="T72" fmla="*/ 1616 w 2645"/>
                <a:gd name="T73" fmla="*/ 2614 h 2647"/>
                <a:gd name="T74" fmla="*/ 1788 w 2645"/>
                <a:gd name="T75" fmla="*/ 2563 h 2647"/>
                <a:gd name="T76" fmla="*/ 1949 w 2645"/>
                <a:gd name="T77" fmla="*/ 2489 h 2647"/>
                <a:gd name="T78" fmla="*/ 2100 w 2645"/>
                <a:gd name="T79" fmla="*/ 2395 h 2647"/>
                <a:gd name="T80" fmla="*/ 2237 w 2645"/>
                <a:gd name="T81" fmla="*/ 2280 h 2647"/>
                <a:gd name="T82" fmla="*/ 2356 w 2645"/>
                <a:gd name="T83" fmla="*/ 2149 h 2647"/>
                <a:gd name="T84" fmla="*/ 2458 w 2645"/>
                <a:gd name="T85" fmla="*/ 2002 h 2647"/>
                <a:gd name="T86" fmla="*/ 2538 w 2645"/>
                <a:gd name="T87" fmla="*/ 1844 h 2647"/>
                <a:gd name="T88" fmla="*/ 2597 w 2645"/>
                <a:gd name="T89" fmla="*/ 1675 h 2647"/>
                <a:gd name="T90" fmla="*/ 2633 w 2645"/>
                <a:gd name="T91" fmla="*/ 1501 h 2647"/>
                <a:gd name="T92" fmla="*/ 2645 w 2645"/>
                <a:gd name="T93" fmla="*/ 1323 h 2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45" h="2647">
                  <a:moveTo>
                    <a:pt x="2645" y="1323"/>
                  </a:moveTo>
                  <a:lnTo>
                    <a:pt x="2644" y="1264"/>
                  </a:lnTo>
                  <a:lnTo>
                    <a:pt x="2640" y="1205"/>
                  </a:lnTo>
                  <a:lnTo>
                    <a:pt x="2633" y="1146"/>
                  </a:lnTo>
                  <a:lnTo>
                    <a:pt x="2624" y="1087"/>
                  </a:lnTo>
                  <a:lnTo>
                    <a:pt x="2612" y="1029"/>
                  </a:lnTo>
                  <a:lnTo>
                    <a:pt x="2597" y="972"/>
                  </a:lnTo>
                  <a:lnTo>
                    <a:pt x="2580" y="914"/>
                  </a:lnTo>
                  <a:lnTo>
                    <a:pt x="2560" y="858"/>
                  </a:lnTo>
                  <a:lnTo>
                    <a:pt x="2538" y="803"/>
                  </a:lnTo>
                  <a:lnTo>
                    <a:pt x="2513" y="749"/>
                  </a:lnTo>
                  <a:lnTo>
                    <a:pt x="2487" y="696"/>
                  </a:lnTo>
                  <a:lnTo>
                    <a:pt x="2458" y="645"/>
                  </a:lnTo>
                  <a:lnTo>
                    <a:pt x="2426" y="594"/>
                  </a:lnTo>
                  <a:lnTo>
                    <a:pt x="2393" y="545"/>
                  </a:lnTo>
                  <a:lnTo>
                    <a:pt x="2356" y="498"/>
                  </a:lnTo>
                  <a:lnTo>
                    <a:pt x="2319" y="452"/>
                  </a:lnTo>
                  <a:lnTo>
                    <a:pt x="2278" y="408"/>
                  </a:lnTo>
                  <a:lnTo>
                    <a:pt x="2237" y="367"/>
                  </a:lnTo>
                  <a:lnTo>
                    <a:pt x="2193" y="327"/>
                  </a:lnTo>
                  <a:lnTo>
                    <a:pt x="2147" y="289"/>
                  </a:lnTo>
                  <a:lnTo>
                    <a:pt x="2100" y="252"/>
                  </a:lnTo>
                  <a:lnTo>
                    <a:pt x="2050" y="219"/>
                  </a:lnTo>
                  <a:lnTo>
                    <a:pt x="2000" y="187"/>
                  </a:lnTo>
                  <a:lnTo>
                    <a:pt x="1949" y="158"/>
                  </a:lnTo>
                  <a:lnTo>
                    <a:pt x="1897" y="131"/>
                  </a:lnTo>
                  <a:lnTo>
                    <a:pt x="1842" y="107"/>
                  </a:lnTo>
                  <a:lnTo>
                    <a:pt x="1788" y="84"/>
                  </a:lnTo>
                  <a:lnTo>
                    <a:pt x="1731" y="65"/>
                  </a:lnTo>
                  <a:lnTo>
                    <a:pt x="1674" y="48"/>
                  </a:lnTo>
                  <a:lnTo>
                    <a:pt x="1616" y="33"/>
                  </a:lnTo>
                  <a:lnTo>
                    <a:pt x="1559" y="21"/>
                  </a:lnTo>
                  <a:lnTo>
                    <a:pt x="1500" y="12"/>
                  </a:lnTo>
                  <a:lnTo>
                    <a:pt x="1441" y="5"/>
                  </a:lnTo>
                  <a:lnTo>
                    <a:pt x="1381" y="1"/>
                  </a:lnTo>
                  <a:lnTo>
                    <a:pt x="1322" y="0"/>
                  </a:lnTo>
                  <a:lnTo>
                    <a:pt x="1264" y="1"/>
                  </a:lnTo>
                  <a:lnTo>
                    <a:pt x="1204" y="5"/>
                  </a:lnTo>
                  <a:lnTo>
                    <a:pt x="1145" y="12"/>
                  </a:lnTo>
                  <a:lnTo>
                    <a:pt x="1086" y="21"/>
                  </a:lnTo>
                  <a:lnTo>
                    <a:pt x="1028" y="33"/>
                  </a:lnTo>
                  <a:lnTo>
                    <a:pt x="971" y="48"/>
                  </a:lnTo>
                  <a:lnTo>
                    <a:pt x="914" y="65"/>
                  </a:lnTo>
                  <a:lnTo>
                    <a:pt x="857" y="84"/>
                  </a:lnTo>
                  <a:lnTo>
                    <a:pt x="803" y="107"/>
                  </a:lnTo>
                  <a:lnTo>
                    <a:pt x="748" y="131"/>
                  </a:lnTo>
                  <a:lnTo>
                    <a:pt x="696" y="158"/>
                  </a:lnTo>
                  <a:lnTo>
                    <a:pt x="645" y="187"/>
                  </a:lnTo>
                  <a:lnTo>
                    <a:pt x="594" y="219"/>
                  </a:lnTo>
                  <a:lnTo>
                    <a:pt x="545" y="252"/>
                  </a:lnTo>
                  <a:lnTo>
                    <a:pt x="498" y="289"/>
                  </a:lnTo>
                  <a:lnTo>
                    <a:pt x="452" y="327"/>
                  </a:lnTo>
                  <a:lnTo>
                    <a:pt x="408" y="367"/>
                  </a:lnTo>
                  <a:lnTo>
                    <a:pt x="367" y="408"/>
                  </a:lnTo>
                  <a:lnTo>
                    <a:pt x="326" y="452"/>
                  </a:lnTo>
                  <a:lnTo>
                    <a:pt x="289" y="498"/>
                  </a:lnTo>
                  <a:lnTo>
                    <a:pt x="252" y="545"/>
                  </a:lnTo>
                  <a:lnTo>
                    <a:pt x="219" y="594"/>
                  </a:lnTo>
                  <a:lnTo>
                    <a:pt x="187" y="645"/>
                  </a:lnTo>
                  <a:lnTo>
                    <a:pt x="158" y="696"/>
                  </a:lnTo>
                  <a:lnTo>
                    <a:pt x="131" y="749"/>
                  </a:lnTo>
                  <a:lnTo>
                    <a:pt x="107" y="803"/>
                  </a:lnTo>
                  <a:lnTo>
                    <a:pt x="84" y="858"/>
                  </a:lnTo>
                  <a:lnTo>
                    <a:pt x="65" y="914"/>
                  </a:lnTo>
                  <a:lnTo>
                    <a:pt x="48" y="972"/>
                  </a:lnTo>
                  <a:lnTo>
                    <a:pt x="33" y="1029"/>
                  </a:lnTo>
                  <a:lnTo>
                    <a:pt x="21" y="1087"/>
                  </a:lnTo>
                  <a:lnTo>
                    <a:pt x="12" y="1146"/>
                  </a:lnTo>
                  <a:lnTo>
                    <a:pt x="5" y="1205"/>
                  </a:lnTo>
                  <a:lnTo>
                    <a:pt x="1" y="1264"/>
                  </a:lnTo>
                  <a:lnTo>
                    <a:pt x="0" y="1323"/>
                  </a:lnTo>
                  <a:lnTo>
                    <a:pt x="1" y="1383"/>
                  </a:lnTo>
                  <a:lnTo>
                    <a:pt x="5" y="1442"/>
                  </a:lnTo>
                  <a:lnTo>
                    <a:pt x="12" y="1501"/>
                  </a:lnTo>
                  <a:lnTo>
                    <a:pt x="21" y="1560"/>
                  </a:lnTo>
                  <a:lnTo>
                    <a:pt x="33" y="1617"/>
                  </a:lnTo>
                  <a:lnTo>
                    <a:pt x="48" y="1675"/>
                  </a:lnTo>
                  <a:lnTo>
                    <a:pt x="65" y="1733"/>
                  </a:lnTo>
                  <a:lnTo>
                    <a:pt x="84" y="1789"/>
                  </a:lnTo>
                  <a:lnTo>
                    <a:pt x="107" y="1844"/>
                  </a:lnTo>
                  <a:lnTo>
                    <a:pt x="131" y="1898"/>
                  </a:lnTo>
                  <a:lnTo>
                    <a:pt x="158" y="1951"/>
                  </a:lnTo>
                  <a:lnTo>
                    <a:pt x="187" y="2002"/>
                  </a:lnTo>
                  <a:lnTo>
                    <a:pt x="219" y="2053"/>
                  </a:lnTo>
                  <a:lnTo>
                    <a:pt x="252" y="2102"/>
                  </a:lnTo>
                  <a:lnTo>
                    <a:pt x="289" y="2149"/>
                  </a:lnTo>
                  <a:lnTo>
                    <a:pt x="326" y="2195"/>
                  </a:lnTo>
                  <a:lnTo>
                    <a:pt x="367" y="2239"/>
                  </a:lnTo>
                  <a:lnTo>
                    <a:pt x="408" y="2280"/>
                  </a:lnTo>
                  <a:lnTo>
                    <a:pt x="452" y="2320"/>
                  </a:lnTo>
                  <a:lnTo>
                    <a:pt x="498" y="2358"/>
                  </a:lnTo>
                  <a:lnTo>
                    <a:pt x="545" y="2395"/>
                  </a:lnTo>
                  <a:lnTo>
                    <a:pt x="594" y="2428"/>
                  </a:lnTo>
                  <a:lnTo>
                    <a:pt x="645" y="2460"/>
                  </a:lnTo>
                  <a:lnTo>
                    <a:pt x="696" y="2489"/>
                  </a:lnTo>
                  <a:lnTo>
                    <a:pt x="748" y="2515"/>
                  </a:lnTo>
                  <a:lnTo>
                    <a:pt x="803" y="2540"/>
                  </a:lnTo>
                  <a:lnTo>
                    <a:pt x="857" y="2563"/>
                  </a:lnTo>
                  <a:lnTo>
                    <a:pt x="914" y="2582"/>
                  </a:lnTo>
                  <a:lnTo>
                    <a:pt x="971" y="2599"/>
                  </a:lnTo>
                  <a:lnTo>
                    <a:pt x="1028" y="2614"/>
                  </a:lnTo>
                  <a:lnTo>
                    <a:pt x="1086" y="2626"/>
                  </a:lnTo>
                  <a:lnTo>
                    <a:pt x="1145" y="2635"/>
                  </a:lnTo>
                  <a:lnTo>
                    <a:pt x="1204" y="2642"/>
                  </a:lnTo>
                  <a:lnTo>
                    <a:pt x="1264" y="2646"/>
                  </a:lnTo>
                  <a:lnTo>
                    <a:pt x="1322" y="2647"/>
                  </a:lnTo>
                  <a:lnTo>
                    <a:pt x="1381" y="2646"/>
                  </a:lnTo>
                  <a:lnTo>
                    <a:pt x="1441" y="2642"/>
                  </a:lnTo>
                  <a:lnTo>
                    <a:pt x="1500" y="2635"/>
                  </a:lnTo>
                  <a:lnTo>
                    <a:pt x="1559" y="2626"/>
                  </a:lnTo>
                  <a:lnTo>
                    <a:pt x="1616" y="2614"/>
                  </a:lnTo>
                  <a:lnTo>
                    <a:pt x="1674" y="2599"/>
                  </a:lnTo>
                  <a:lnTo>
                    <a:pt x="1731" y="2582"/>
                  </a:lnTo>
                  <a:lnTo>
                    <a:pt x="1788" y="2563"/>
                  </a:lnTo>
                  <a:lnTo>
                    <a:pt x="1842" y="2540"/>
                  </a:lnTo>
                  <a:lnTo>
                    <a:pt x="1897" y="2515"/>
                  </a:lnTo>
                  <a:lnTo>
                    <a:pt x="1949" y="2489"/>
                  </a:lnTo>
                  <a:lnTo>
                    <a:pt x="2000" y="2460"/>
                  </a:lnTo>
                  <a:lnTo>
                    <a:pt x="2050" y="2428"/>
                  </a:lnTo>
                  <a:lnTo>
                    <a:pt x="2100" y="2395"/>
                  </a:lnTo>
                  <a:lnTo>
                    <a:pt x="2147" y="2358"/>
                  </a:lnTo>
                  <a:lnTo>
                    <a:pt x="2193" y="2320"/>
                  </a:lnTo>
                  <a:lnTo>
                    <a:pt x="2237" y="2280"/>
                  </a:lnTo>
                  <a:lnTo>
                    <a:pt x="2278" y="2239"/>
                  </a:lnTo>
                  <a:lnTo>
                    <a:pt x="2319" y="2195"/>
                  </a:lnTo>
                  <a:lnTo>
                    <a:pt x="2356" y="2149"/>
                  </a:lnTo>
                  <a:lnTo>
                    <a:pt x="2393" y="2102"/>
                  </a:lnTo>
                  <a:lnTo>
                    <a:pt x="2426" y="2053"/>
                  </a:lnTo>
                  <a:lnTo>
                    <a:pt x="2458" y="2002"/>
                  </a:lnTo>
                  <a:lnTo>
                    <a:pt x="2487" y="1951"/>
                  </a:lnTo>
                  <a:lnTo>
                    <a:pt x="2513" y="1898"/>
                  </a:lnTo>
                  <a:lnTo>
                    <a:pt x="2538" y="1844"/>
                  </a:lnTo>
                  <a:lnTo>
                    <a:pt x="2560" y="1789"/>
                  </a:lnTo>
                  <a:lnTo>
                    <a:pt x="2580" y="1733"/>
                  </a:lnTo>
                  <a:lnTo>
                    <a:pt x="2597" y="1675"/>
                  </a:lnTo>
                  <a:lnTo>
                    <a:pt x="2612" y="1617"/>
                  </a:lnTo>
                  <a:lnTo>
                    <a:pt x="2624" y="1560"/>
                  </a:lnTo>
                  <a:lnTo>
                    <a:pt x="2633" y="1501"/>
                  </a:lnTo>
                  <a:lnTo>
                    <a:pt x="2640" y="1442"/>
                  </a:lnTo>
                  <a:lnTo>
                    <a:pt x="2644" y="1383"/>
                  </a:lnTo>
                  <a:lnTo>
                    <a:pt x="2645" y="1323"/>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Freeform 294"/>
            <p:cNvSpPr>
              <a:spLocks/>
            </p:cNvSpPr>
            <p:nvPr/>
          </p:nvSpPr>
          <p:spPr bwMode="auto">
            <a:xfrm>
              <a:off x="604838" y="3586163"/>
              <a:ext cx="452438" cy="452438"/>
            </a:xfrm>
            <a:custGeom>
              <a:avLst/>
              <a:gdLst>
                <a:gd name="T0" fmla="*/ 0 w 570"/>
                <a:gd name="T1" fmla="*/ 571 h 571"/>
                <a:gd name="T2" fmla="*/ 454 w 570"/>
                <a:gd name="T3" fmla="*/ 117 h 571"/>
                <a:gd name="T4" fmla="*/ 570 w 570"/>
                <a:gd name="T5" fmla="*/ 0 h 571"/>
              </a:gdLst>
              <a:ahLst/>
              <a:cxnLst>
                <a:cxn ang="0">
                  <a:pos x="T0" y="T1"/>
                </a:cxn>
                <a:cxn ang="0">
                  <a:pos x="T2" y="T3"/>
                </a:cxn>
                <a:cxn ang="0">
                  <a:pos x="T4" y="T5"/>
                </a:cxn>
              </a:cxnLst>
              <a:rect l="0" t="0" r="r" b="b"/>
              <a:pathLst>
                <a:path w="570" h="571">
                  <a:moveTo>
                    <a:pt x="0" y="571"/>
                  </a:moveTo>
                  <a:lnTo>
                    <a:pt x="454" y="117"/>
                  </a:lnTo>
                  <a:lnTo>
                    <a:pt x="57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 name="Line 295"/>
            <p:cNvSpPr>
              <a:spLocks noChangeShapeType="1"/>
            </p:cNvSpPr>
            <p:nvPr/>
          </p:nvSpPr>
          <p:spPr bwMode="auto">
            <a:xfrm flipV="1">
              <a:off x="603250" y="3687763"/>
              <a:ext cx="566738" cy="568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296"/>
            <p:cNvSpPr>
              <a:spLocks noChangeShapeType="1"/>
            </p:cNvSpPr>
            <p:nvPr/>
          </p:nvSpPr>
          <p:spPr bwMode="auto">
            <a:xfrm flipV="1">
              <a:off x="1177925" y="3584576"/>
              <a:ext cx="95250" cy="9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 name="Line 297"/>
            <p:cNvSpPr>
              <a:spLocks noChangeShapeType="1"/>
            </p:cNvSpPr>
            <p:nvPr/>
          </p:nvSpPr>
          <p:spPr bwMode="auto">
            <a:xfrm flipV="1">
              <a:off x="1169988" y="3679826"/>
              <a:ext cx="7938" cy="7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Line 298"/>
            <p:cNvSpPr>
              <a:spLocks noChangeShapeType="1"/>
            </p:cNvSpPr>
            <p:nvPr/>
          </p:nvSpPr>
          <p:spPr bwMode="auto">
            <a:xfrm flipV="1">
              <a:off x="657225" y="3902076"/>
              <a:ext cx="512763" cy="514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Line 299"/>
            <p:cNvSpPr>
              <a:spLocks noChangeShapeType="1"/>
            </p:cNvSpPr>
            <p:nvPr/>
          </p:nvSpPr>
          <p:spPr bwMode="auto">
            <a:xfrm flipV="1">
              <a:off x="1392238" y="3638551"/>
              <a:ext cx="41275" cy="4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Line 300"/>
            <p:cNvSpPr>
              <a:spLocks noChangeShapeType="1"/>
            </p:cNvSpPr>
            <p:nvPr/>
          </p:nvSpPr>
          <p:spPr bwMode="auto">
            <a:xfrm flipV="1">
              <a:off x="1169988" y="3679826"/>
              <a:ext cx="222250" cy="222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Freeform 301"/>
            <p:cNvSpPr>
              <a:spLocks/>
            </p:cNvSpPr>
            <p:nvPr/>
          </p:nvSpPr>
          <p:spPr bwMode="auto">
            <a:xfrm>
              <a:off x="744538" y="3725863"/>
              <a:ext cx="815975" cy="815975"/>
            </a:xfrm>
            <a:custGeom>
              <a:avLst/>
              <a:gdLst>
                <a:gd name="T0" fmla="*/ 0 w 1027"/>
                <a:gd name="T1" fmla="*/ 1029 h 1029"/>
                <a:gd name="T2" fmla="*/ 536 w 1027"/>
                <a:gd name="T3" fmla="*/ 491 h 1029"/>
                <a:gd name="T4" fmla="*/ 1027 w 1027"/>
                <a:gd name="T5" fmla="*/ 0 h 1029"/>
              </a:gdLst>
              <a:ahLst/>
              <a:cxnLst>
                <a:cxn ang="0">
                  <a:pos x="T0" y="T1"/>
                </a:cxn>
                <a:cxn ang="0">
                  <a:pos x="T2" y="T3"/>
                </a:cxn>
                <a:cxn ang="0">
                  <a:pos x="T4" y="T5"/>
                </a:cxn>
              </a:cxnLst>
              <a:rect l="0" t="0" r="r" b="b"/>
              <a:pathLst>
                <a:path w="1027" h="1029">
                  <a:moveTo>
                    <a:pt x="0" y="1029"/>
                  </a:moveTo>
                  <a:lnTo>
                    <a:pt x="536" y="491"/>
                  </a:lnTo>
                  <a:lnTo>
                    <a:pt x="102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Freeform 302"/>
            <p:cNvSpPr>
              <a:spLocks/>
            </p:cNvSpPr>
            <p:nvPr/>
          </p:nvSpPr>
          <p:spPr bwMode="auto">
            <a:xfrm>
              <a:off x="860425" y="3841751"/>
              <a:ext cx="796925" cy="798513"/>
            </a:xfrm>
            <a:custGeom>
              <a:avLst/>
              <a:gdLst>
                <a:gd name="T0" fmla="*/ 0 w 1004"/>
                <a:gd name="T1" fmla="*/ 1005 h 1005"/>
                <a:gd name="T2" fmla="*/ 390 w 1004"/>
                <a:gd name="T3" fmla="*/ 614 h 1005"/>
                <a:gd name="T4" fmla="*/ 1004 w 1004"/>
                <a:gd name="T5" fmla="*/ 0 h 1005"/>
              </a:gdLst>
              <a:ahLst/>
              <a:cxnLst>
                <a:cxn ang="0">
                  <a:pos x="T0" y="T1"/>
                </a:cxn>
                <a:cxn ang="0">
                  <a:pos x="T2" y="T3"/>
                </a:cxn>
                <a:cxn ang="0">
                  <a:pos x="T4" y="T5"/>
                </a:cxn>
              </a:cxnLst>
              <a:rect l="0" t="0" r="r" b="b"/>
              <a:pathLst>
                <a:path w="1004" h="1005">
                  <a:moveTo>
                    <a:pt x="0" y="1005"/>
                  </a:moveTo>
                  <a:lnTo>
                    <a:pt x="390" y="614"/>
                  </a:lnTo>
                  <a:lnTo>
                    <a:pt x="10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Freeform 303"/>
            <p:cNvSpPr>
              <a:spLocks/>
            </p:cNvSpPr>
            <p:nvPr/>
          </p:nvSpPr>
          <p:spPr bwMode="auto">
            <a:xfrm>
              <a:off x="1008063" y="3989388"/>
              <a:ext cx="715963" cy="717550"/>
            </a:xfrm>
            <a:custGeom>
              <a:avLst/>
              <a:gdLst>
                <a:gd name="T0" fmla="*/ 0 w 903"/>
                <a:gd name="T1" fmla="*/ 903 h 903"/>
                <a:gd name="T2" fmla="*/ 204 w 903"/>
                <a:gd name="T3" fmla="*/ 698 h 903"/>
                <a:gd name="T4" fmla="*/ 903 w 903"/>
                <a:gd name="T5" fmla="*/ 0 h 903"/>
              </a:gdLst>
              <a:ahLst/>
              <a:cxnLst>
                <a:cxn ang="0">
                  <a:pos x="T0" y="T1"/>
                </a:cxn>
                <a:cxn ang="0">
                  <a:pos x="T2" y="T3"/>
                </a:cxn>
                <a:cxn ang="0">
                  <a:pos x="T4" y="T5"/>
                </a:cxn>
              </a:cxnLst>
              <a:rect l="0" t="0" r="r" b="b"/>
              <a:pathLst>
                <a:path w="903" h="903">
                  <a:moveTo>
                    <a:pt x="0" y="903"/>
                  </a:moveTo>
                  <a:lnTo>
                    <a:pt x="204" y="698"/>
                  </a:lnTo>
                  <a:lnTo>
                    <a:pt x="90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Line 304"/>
            <p:cNvSpPr>
              <a:spLocks noChangeShapeType="1"/>
            </p:cNvSpPr>
            <p:nvPr/>
          </p:nvSpPr>
          <p:spPr bwMode="auto">
            <a:xfrm flipV="1">
              <a:off x="1198563" y="4181476"/>
              <a:ext cx="547688" cy="547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Freeform 305"/>
            <p:cNvSpPr>
              <a:spLocks/>
            </p:cNvSpPr>
            <p:nvPr/>
          </p:nvSpPr>
          <p:spPr bwMode="auto">
            <a:xfrm>
              <a:off x="593725" y="3576638"/>
              <a:ext cx="544513" cy="544513"/>
            </a:xfrm>
            <a:custGeom>
              <a:avLst/>
              <a:gdLst>
                <a:gd name="T0" fmla="*/ 0 w 686"/>
                <a:gd name="T1" fmla="*/ 686 h 686"/>
                <a:gd name="T2" fmla="*/ 555 w 686"/>
                <a:gd name="T3" fmla="*/ 130 h 686"/>
                <a:gd name="T4" fmla="*/ 686 w 686"/>
                <a:gd name="T5" fmla="*/ 0 h 686"/>
              </a:gdLst>
              <a:ahLst/>
              <a:cxnLst>
                <a:cxn ang="0">
                  <a:pos x="T0" y="T1"/>
                </a:cxn>
                <a:cxn ang="0">
                  <a:pos x="T2" y="T3"/>
                </a:cxn>
                <a:cxn ang="0">
                  <a:pos x="T4" y="T5"/>
                </a:cxn>
              </a:cxnLst>
              <a:rect l="0" t="0" r="r" b="b"/>
              <a:pathLst>
                <a:path w="686" h="686">
                  <a:moveTo>
                    <a:pt x="0" y="686"/>
                  </a:moveTo>
                  <a:lnTo>
                    <a:pt x="555" y="130"/>
                  </a:lnTo>
                  <a:lnTo>
                    <a:pt x="68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Line 306"/>
            <p:cNvSpPr>
              <a:spLocks noChangeShapeType="1"/>
            </p:cNvSpPr>
            <p:nvPr/>
          </p:nvSpPr>
          <p:spPr bwMode="auto">
            <a:xfrm flipV="1">
              <a:off x="615950" y="3757613"/>
              <a:ext cx="554038" cy="555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Line 307"/>
            <p:cNvSpPr>
              <a:spLocks noChangeShapeType="1"/>
            </p:cNvSpPr>
            <p:nvPr/>
          </p:nvSpPr>
          <p:spPr bwMode="auto">
            <a:xfrm flipV="1">
              <a:off x="1249363" y="3597276"/>
              <a:ext cx="80963" cy="82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Line 308"/>
            <p:cNvSpPr>
              <a:spLocks noChangeShapeType="1"/>
            </p:cNvSpPr>
            <p:nvPr/>
          </p:nvSpPr>
          <p:spPr bwMode="auto">
            <a:xfrm flipV="1">
              <a:off x="1169988" y="3679826"/>
              <a:ext cx="79375" cy="77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Line 309"/>
            <p:cNvSpPr>
              <a:spLocks noChangeShapeType="1"/>
            </p:cNvSpPr>
            <p:nvPr/>
          </p:nvSpPr>
          <p:spPr bwMode="auto">
            <a:xfrm flipV="1">
              <a:off x="682625" y="3973513"/>
              <a:ext cx="487363" cy="487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Line 310"/>
            <p:cNvSpPr>
              <a:spLocks noChangeShapeType="1"/>
            </p:cNvSpPr>
            <p:nvPr/>
          </p:nvSpPr>
          <p:spPr bwMode="auto">
            <a:xfrm flipV="1">
              <a:off x="1463675" y="3663951"/>
              <a:ext cx="14288"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Line 311"/>
            <p:cNvSpPr>
              <a:spLocks noChangeShapeType="1"/>
            </p:cNvSpPr>
            <p:nvPr/>
          </p:nvSpPr>
          <p:spPr bwMode="auto">
            <a:xfrm flipV="1">
              <a:off x="1169988" y="3679826"/>
              <a:ext cx="293688" cy="293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Freeform 312"/>
            <p:cNvSpPr>
              <a:spLocks/>
            </p:cNvSpPr>
            <p:nvPr/>
          </p:nvSpPr>
          <p:spPr bwMode="auto">
            <a:xfrm>
              <a:off x="779463" y="3762376"/>
              <a:ext cx="815975" cy="815975"/>
            </a:xfrm>
            <a:custGeom>
              <a:avLst/>
              <a:gdLst>
                <a:gd name="T0" fmla="*/ 0 w 1027"/>
                <a:gd name="T1" fmla="*/ 1029 h 1029"/>
                <a:gd name="T2" fmla="*/ 491 w 1027"/>
                <a:gd name="T3" fmla="*/ 536 h 1029"/>
                <a:gd name="T4" fmla="*/ 1027 w 1027"/>
                <a:gd name="T5" fmla="*/ 0 h 1029"/>
              </a:gdLst>
              <a:ahLst/>
              <a:cxnLst>
                <a:cxn ang="0">
                  <a:pos x="T0" y="T1"/>
                </a:cxn>
                <a:cxn ang="0">
                  <a:pos x="T2" y="T3"/>
                </a:cxn>
                <a:cxn ang="0">
                  <a:pos x="T4" y="T5"/>
                </a:cxn>
              </a:cxnLst>
              <a:rect l="0" t="0" r="r" b="b"/>
              <a:pathLst>
                <a:path w="1027" h="1029">
                  <a:moveTo>
                    <a:pt x="0" y="1029"/>
                  </a:moveTo>
                  <a:lnTo>
                    <a:pt x="491" y="536"/>
                  </a:lnTo>
                  <a:lnTo>
                    <a:pt x="102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Freeform 313"/>
            <p:cNvSpPr>
              <a:spLocks/>
            </p:cNvSpPr>
            <p:nvPr/>
          </p:nvSpPr>
          <p:spPr bwMode="auto">
            <a:xfrm>
              <a:off x="906463" y="3887788"/>
              <a:ext cx="777875" cy="777875"/>
            </a:xfrm>
            <a:custGeom>
              <a:avLst/>
              <a:gdLst>
                <a:gd name="T0" fmla="*/ 0 w 979"/>
                <a:gd name="T1" fmla="*/ 981 h 981"/>
                <a:gd name="T2" fmla="*/ 332 w 979"/>
                <a:gd name="T3" fmla="*/ 647 h 981"/>
                <a:gd name="T4" fmla="*/ 979 w 979"/>
                <a:gd name="T5" fmla="*/ 0 h 981"/>
              </a:gdLst>
              <a:ahLst/>
              <a:cxnLst>
                <a:cxn ang="0">
                  <a:pos x="T0" y="T1"/>
                </a:cxn>
                <a:cxn ang="0">
                  <a:pos x="T2" y="T3"/>
                </a:cxn>
                <a:cxn ang="0">
                  <a:pos x="T4" y="T5"/>
                </a:cxn>
              </a:cxnLst>
              <a:rect l="0" t="0" r="r" b="b"/>
              <a:pathLst>
                <a:path w="979" h="981">
                  <a:moveTo>
                    <a:pt x="0" y="981"/>
                  </a:moveTo>
                  <a:lnTo>
                    <a:pt x="332" y="647"/>
                  </a:lnTo>
                  <a:lnTo>
                    <a:pt x="979"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Freeform 314"/>
            <p:cNvSpPr>
              <a:spLocks/>
            </p:cNvSpPr>
            <p:nvPr/>
          </p:nvSpPr>
          <p:spPr bwMode="auto">
            <a:xfrm>
              <a:off x="1065213" y="4048126"/>
              <a:ext cx="673100" cy="673100"/>
            </a:xfrm>
            <a:custGeom>
              <a:avLst/>
              <a:gdLst>
                <a:gd name="T0" fmla="*/ 0 w 847"/>
                <a:gd name="T1" fmla="*/ 848 h 848"/>
                <a:gd name="T2" fmla="*/ 131 w 847"/>
                <a:gd name="T3" fmla="*/ 717 h 848"/>
                <a:gd name="T4" fmla="*/ 847 w 847"/>
                <a:gd name="T5" fmla="*/ 0 h 848"/>
              </a:gdLst>
              <a:ahLst/>
              <a:cxnLst>
                <a:cxn ang="0">
                  <a:pos x="T0" y="T1"/>
                </a:cxn>
                <a:cxn ang="0">
                  <a:pos x="T2" y="T3"/>
                </a:cxn>
                <a:cxn ang="0">
                  <a:pos x="T4" y="T5"/>
                </a:cxn>
              </a:cxnLst>
              <a:rect l="0" t="0" r="r" b="b"/>
              <a:pathLst>
                <a:path w="847" h="848">
                  <a:moveTo>
                    <a:pt x="0" y="848"/>
                  </a:moveTo>
                  <a:lnTo>
                    <a:pt x="131" y="717"/>
                  </a:lnTo>
                  <a:lnTo>
                    <a:pt x="84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Line 315"/>
            <p:cNvSpPr>
              <a:spLocks noChangeShapeType="1"/>
            </p:cNvSpPr>
            <p:nvPr/>
          </p:nvSpPr>
          <p:spPr bwMode="auto">
            <a:xfrm flipV="1">
              <a:off x="1281113" y="4262438"/>
              <a:ext cx="455613" cy="457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Line 316"/>
            <p:cNvSpPr>
              <a:spLocks noChangeShapeType="1"/>
            </p:cNvSpPr>
            <p:nvPr/>
          </p:nvSpPr>
          <p:spPr bwMode="auto">
            <a:xfrm>
              <a:off x="1169988" y="2628901"/>
              <a:ext cx="3789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Line 317"/>
            <p:cNvSpPr>
              <a:spLocks noChangeShapeType="1"/>
            </p:cNvSpPr>
            <p:nvPr/>
          </p:nvSpPr>
          <p:spPr bwMode="auto">
            <a:xfrm flipH="1">
              <a:off x="1169988" y="4730751"/>
              <a:ext cx="3789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Line 318"/>
            <p:cNvSpPr>
              <a:spLocks noChangeShapeType="1"/>
            </p:cNvSpPr>
            <p:nvPr/>
          </p:nvSpPr>
          <p:spPr bwMode="auto">
            <a:xfrm flipV="1">
              <a:off x="4959350" y="1465263"/>
              <a:ext cx="287338" cy="285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Line 319"/>
            <p:cNvSpPr>
              <a:spLocks noChangeShapeType="1"/>
            </p:cNvSpPr>
            <p:nvPr/>
          </p:nvSpPr>
          <p:spPr bwMode="auto">
            <a:xfrm flipV="1">
              <a:off x="4959350" y="1281113"/>
              <a:ext cx="541338" cy="541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Line 320"/>
            <p:cNvSpPr>
              <a:spLocks noChangeShapeType="1"/>
            </p:cNvSpPr>
            <p:nvPr/>
          </p:nvSpPr>
          <p:spPr bwMode="auto">
            <a:xfrm flipV="1">
              <a:off x="4959350" y="1212851"/>
              <a:ext cx="681038" cy="681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Line 321"/>
            <p:cNvSpPr>
              <a:spLocks noChangeShapeType="1"/>
            </p:cNvSpPr>
            <p:nvPr/>
          </p:nvSpPr>
          <p:spPr bwMode="auto">
            <a:xfrm flipV="1">
              <a:off x="4959350" y="1181101"/>
              <a:ext cx="784225" cy="785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322"/>
            <p:cNvSpPr>
              <a:spLocks noChangeShapeType="1"/>
            </p:cNvSpPr>
            <p:nvPr/>
          </p:nvSpPr>
          <p:spPr bwMode="auto">
            <a:xfrm flipV="1">
              <a:off x="4959350" y="1169988"/>
              <a:ext cx="866775" cy="866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Line 323"/>
            <p:cNvSpPr>
              <a:spLocks noChangeShapeType="1"/>
            </p:cNvSpPr>
            <p:nvPr/>
          </p:nvSpPr>
          <p:spPr bwMode="auto">
            <a:xfrm flipV="1">
              <a:off x="4959350" y="1169988"/>
              <a:ext cx="938213" cy="938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Line 324"/>
            <p:cNvSpPr>
              <a:spLocks noChangeShapeType="1"/>
            </p:cNvSpPr>
            <p:nvPr/>
          </p:nvSpPr>
          <p:spPr bwMode="auto">
            <a:xfrm flipV="1">
              <a:off x="4959350" y="1179513"/>
              <a:ext cx="1000125" cy="1000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325"/>
            <p:cNvSpPr>
              <a:spLocks noChangeShapeType="1"/>
            </p:cNvSpPr>
            <p:nvPr/>
          </p:nvSpPr>
          <p:spPr bwMode="auto">
            <a:xfrm flipV="1">
              <a:off x="4959350" y="1193801"/>
              <a:ext cx="1057275" cy="1058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326"/>
            <p:cNvSpPr>
              <a:spLocks noChangeShapeType="1"/>
            </p:cNvSpPr>
            <p:nvPr/>
          </p:nvSpPr>
          <p:spPr bwMode="auto">
            <a:xfrm flipV="1">
              <a:off x="4959350" y="1211263"/>
              <a:ext cx="1111250" cy="1112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327"/>
            <p:cNvSpPr>
              <a:spLocks noChangeShapeType="1"/>
            </p:cNvSpPr>
            <p:nvPr/>
          </p:nvSpPr>
          <p:spPr bwMode="auto">
            <a:xfrm flipV="1">
              <a:off x="4959350" y="1231901"/>
              <a:ext cx="1160463" cy="1162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328"/>
            <p:cNvSpPr>
              <a:spLocks noChangeShapeType="1"/>
            </p:cNvSpPr>
            <p:nvPr/>
          </p:nvSpPr>
          <p:spPr bwMode="auto">
            <a:xfrm flipV="1">
              <a:off x="4959350" y="1255713"/>
              <a:ext cx="1209675" cy="1209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Line 329"/>
            <p:cNvSpPr>
              <a:spLocks noChangeShapeType="1"/>
            </p:cNvSpPr>
            <p:nvPr/>
          </p:nvSpPr>
          <p:spPr bwMode="auto">
            <a:xfrm flipV="1">
              <a:off x="4959350" y="1281113"/>
              <a:ext cx="1255713" cy="1255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Line 330"/>
            <p:cNvSpPr>
              <a:spLocks noChangeShapeType="1"/>
            </p:cNvSpPr>
            <p:nvPr/>
          </p:nvSpPr>
          <p:spPr bwMode="auto">
            <a:xfrm flipV="1">
              <a:off x="4959350" y="1306513"/>
              <a:ext cx="1300163" cy="1303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Line 331"/>
            <p:cNvSpPr>
              <a:spLocks noChangeShapeType="1"/>
            </p:cNvSpPr>
            <p:nvPr/>
          </p:nvSpPr>
          <p:spPr bwMode="auto">
            <a:xfrm flipV="1">
              <a:off x="5011738" y="1333501"/>
              <a:ext cx="1292225" cy="1295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Line 332"/>
            <p:cNvSpPr>
              <a:spLocks noChangeShapeType="1"/>
            </p:cNvSpPr>
            <p:nvPr/>
          </p:nvSpPr>
          <p:spPr bwMode="auto">
            <a:xfrm flipV="1">
              <a:off x="5083175" y="1362076"/>
              <a:ext cx="1263650" cy="1266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Line 333"/>
            <p:cNvSpPr>
              <a:spLocks noChangeShapeType="1"/>
            </p:cNvSpPr>
            <p:nvPr/>
          </p:nvSpPr>
          <p:spPr bwMode="auto">
            <a:xfrm flipV="1">
              <a:off x="5154613" y="1392238"/>
              <a:ext cx="1235075" cy="1236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Line 334"/>
            <p:cNvSpPr>
              <a:spLocks noChangeShapeType="1"/>
            </p:cNvSpPr>
            <p:nvPr/>
          </p:nvSpPr>
          <p:spPr bwMode="auto">
            <a:xfrm flipV="1">
              <a:off x="5226050" y="1420813"/>
              <a:ext cx="1204913"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Line 335"/>
            <p:cNvSpPr>
              <a:spLocks noChangeShapeType="1"/>
            </p:cNvSpPr>
            <p:nvPr/>
          </p:nvSpPr>
          <p:spPr bwMode="auto">
            <a:xfrm flipV="1">
              <a:off x="5297488" y="1450976"/>
              <a:ext cx="1176338" cy="1177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Line 336"/>
            <p:cNvSpPr>
              <a:spLocks noChangeShapeType="1"/>
            </p:cNvSpPr>
            <p:nvPr/>
          </p:nvSpPr>
          <p:spPr bwMode="auto">
            <a:xfrm flipV="1">
              <a:off x="5368925" y="1481138"/>
              <a:ext cx="1146175" cy="1147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Line 337"/>
            <p:cNvSpPr>
              <a:spLocks noChangeShapeType="1"/>
            </p:cNvSpPr>
            <p:nvPr/>
          </p:nvSpPr>
          <p:spPr bwMode="auto">
            <a:xfrm flipV="1">
              <a:off x="5440363" y="1511301"/>
              <a:ext cx="1114425" cy="1117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Line 338"/>
            <p:cNvSpPr>
              <a:spLocks noChangeShapeType="1"/>
            </p:cNvSpPr>
            <p:nvPr/>
          </p:nvSpPr>
          <p:spPr bwMode="auto">
            <a:xfrm flipV="1">
              <a:off x="5510213" y="1541463"/>
              <a:ext cx="1087438" cy="1087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339"/>
            <p:cNvSpPr>
              <a:spLocks noChangeShapeType="1"/>
            </p:cNvSpPr>
            <p:nvPr/>
          </p:nvSpPr>
          <p:spPr bwMode="auto">
            <a:xfrm flipV="1">
              <a:off x="5581650" y="1571626"/>
              <a:ext cx="1055688" cy="1057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340"/>
            <p:cNvSpPr>
              <a:spLocks noChangeShapeType="1"/>
            </p:cNvSpPr>
            <p:nvPr/>
          </p:nvSpPr>
          <p:spPr bwMode="auto">
            <a:xfrm flipV="1">
              <a:off x="5653088" y="1601788"/>
              <a:ext cx="1027113" cy="1027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Line 341"/>
            <p:cNvSpPr>
              <a:spLocks noChangeShapeType="1"/>
            </p:cNvSpPr>
            <p:nvPr/>
          </p:nvSpPr>
          <p:spPr bwMode="auto">
            <a:xfrm flipV="1">
              <a:off x="5726113" y="1631951"/>
              <a:ext cx="995363" cy="996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Line 342"/>
            <p:cNvSpPr>
              <a:spLocks noChangeShapeType="1"/>
            </p:cNvSpPr>
            <p:nvPr/>
          </p:nvSpPr>
          <p:spPr bwMode="auto">
            <a:xfrm flipV="1">
              <a:off x="5797550" y="1660526"/>
              <a:ext cx="965200" cy="968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Line 343"/>
            <p:cNvSpPr>
              <a:spLocks noChangeShapeType="1"/>
            </p:cNvSpPr>
            <p:nvPr/>
          </p:nvSpPr>
          <p:spPr bwMode="auto">
            <a:xfrm flipV="1">
              <a:off x="5867400" y="1690688"/>
              <a:ext cx="938213" cy="938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Line 344"/>
            <p:cNvSpPr>
              <a:spLocks noChangeShapeType="1"/>
            </p:cNvSpPr>
            <p:nvPr/>
          </p:nvSpPr>
          <p:spPr bwMode="auto">
            <a:xfrm flipV="1">
              <a:off x="5938838" y="1717676"/>
              <a:ext cx="909638" cy="911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Line 345"/>
            <p:cNvSpPr>
              <a:spLocks noChangeShapeType="1"/>
            </p:cNvSpPr>
            <p:nvPr/>
          </p:nvSpPr>
          <p:spPr bwMode="auto">
            <a:xfrm flipV="1">
              <a:off x="6010275" y="1746251"/>
              <a:ext cx="882650" cy="882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Line 346"/>
            <p:cNvSpPr>
              <a:spLocks noChangeShapeType="1"/>
            </p:cNvSpPr>
            <p:nvPr/>
          </p:nvSpPr>
          <p:spPr bwMode="auto">
            <a:xfrm flipV="1">
              <a:off x="6081713" y="1771651"/>
              <a:ext cx="855663" cy="857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Line 347"/>
            <p:cNvSpPr>
              <a:spLocks noChangeShapeType="1"/>
            </p:cNvSpPr>
            <p:nvPr/>
          </p:nvSpPr>
          <p:spPr bwMode="auto">
            <a:xfrm flipV="1">
              <a:off x="6153150" y="1797051"/>
              <a:ext cx="830263" cy="831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Line 348"/>
            <p:cNvSpPr>
              <a:spLocks noChangeShapeType="1"/>
            </p:cNvSpPr>
            <p:nvPr/>
          </p:nvSpPr>
          <p:spPr bwMode="auto">
            <a:xfrm flipV="1">
              <a:off x="6224588" y="1820863"/>
              <a:ext cx="806450" cy="808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Line 349"/>
            <p:cNvSpPr>
              <a:spLocks noChangeShapeType="1"/>
            </p:cNvSpPr>
            <p:nvPr/>
          </p:nvSpPr>
          <p:spPr bwMode="auto">
            <a:xfrm flipV="1">
              <a:off x="6296025" y="1841501"/>
              <a:ext cx="785813" cy="787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Line 350"/>
            <p:cNvSpPr>
              <a:spLocks noChangeShapeType="1"/>
            </p:cNvSpPr>
            <p:nvPr/>
          </p:nvSpPr>
          <p:spPr bwMode="auto">
            <a:xfrm flipV="1">
              <a:off x="6367463" y="1862138"/>
              <a:ext cx="765175" cy="766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Line 351"/>
            <p:cNvSpPr>
              <a:spLocks noChangeShapeType="1"/>
            </p:cNvSpPr>
            <p:nvPr/>
          </p:nvSpPr>
          <p:spPr bwMode="auto">
            <a:xfrm flipV="1">
              <a:off x="6438900" y="1878013"/>
              <a:ext cx="749300" cy="750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Line 352"/>
            <p:cNvSpPr>
              <a:spLocks noChangeShapeType="1"/>
            </p:cNvSpPr>
            <p:nvPr/>
          </p:nvSpPr>
          <p:spPr bwMode="auto">
            <a:xfrm flipV="1">
              <a:off x="6510338" y="1889126"/>
              <a:ext cx="738188" cy="739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Line 353"/>
            <p:cNvSpPr>
              <a:spLocks noChangeShapeType="1"/>
            </p:cNvSpPr>
            <p:nvPr/>
          </p:nvSpPr>
          <p:spPr bwMode="auto">
            <a:xfrm flipV="1">
              <a:off x="6581775" y="1897063"/>
              <a:ext cx="730250" cy="73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Line 354"/>
            <p:cNvSpPr>
              <a:spLocks noChangeShapeType="1"/>
            </p:cNvSpPr>
            <p:nvPr/>
          </p:nvSpPr>
          <p:spPr bwMode="auto">
            <a:xfrm flipV="1">
              <a:off x="6653213" y="1897063"/>
              <a:ext cx="731838" cy="73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Line 355"/>
            <p:cNvSpPr>
              <a:spLocks noChangeShapeType="1"/>
            </p:cNvSpPr>
            <p:nvPr/>
          </p:nvSpPr>
          <p:spPr bwMode="auto">
            <a:xfrm flipV="1">
              <a:off x="6724650" y="1885951"/>
              <a:ext cx="741363" cy="742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Line 356"/>
            <p:cNvSpPr>
              <a:spLocks noChangeShapeType="1"/>
            </p:cNvSpPr>
            <p:nvPr/>
          </p:nvSpPr>
          <p:spPr bwMode="auto">
            <a:xfrm flipV="1">
              <a:off x="6796088" y="1863726"/>
              <a:ext cx="763588" cy="765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Line 357"/>
            <p:cNvSpPr>
              <a:spLocks noChangeShapeType="1"/>
            </p:cNvSpPr>
            <p:nvPr/>
          </p:nvSpPr>
          <p:spPr bwMode="auto">
            <a:xfrm flipV="1">
              <a:off x="6867525" y="1824038"/>
              <a:ext cx="803275" cy="804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Line 358"/>
            <p:cNvSpPr>
              <a:spLocks noChangeShapeType="1"/>
            </p:cNvSpPr>
            <p:nvPr/>
          </p:nvSpPr>
          <p:spPr bwMode="auto">
            <a:xfrm flipV="1">
              <a:off x="6938963" y="1765301"/>
              <a:ext cx="862013" cy="863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Line 359"/>
            <p:cNvSpPr>
              <a:spLocks noChangeShapeType="1"/>
            </p:cNvSpPr>
            <p:nvPr/>
          </p:nvSpPr>
          <p:spPr bwMode="auto">
            <a:xfrm flipV="1">
              <a:off x="7010400" y="1685926"/>
              <a:ext cx="941388" cy="942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Line 360"/>
            <p:cNvSpPr>
              <a:spLocks noChangeShapeType="1"/>
            </p:cNvSpPr>
            <p:nvPr/>
          </p:nvSpPr>
          <p:spPr bwMode="auto">
            <a:xfrm flipV="1">
              <a:off x="4959350" y="4730751"/>
              <a:ext cx="22225" cy="2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 name="Line 361"/>
            <p:cNvSpPr>
              <a:spLocks noChangeShapeType="1"/>
            </p:cNvSpPr>
            <p:nvPr/>
          </p:nvSpPr>
          <p:spPr bwMode="auto">
            <a:xfrm flipV="1">
              <a:off x="7081838" y="1662113"/>
              <a:ext cx="965200" cy="966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Line 362"/>
            <p:cNvSpPr>
              <a:spLocks noChangeShapeType="1"/>
            </p:cNvSpPr>
            <p:nvPr/>
          </p:nvSpPr>
          <p:spPr bwMode="auto">
            <a:xfrm flipV="1">
              <a:off x="4959350" y="4730751"/>
              <a:ext cx="93663" cy="93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Line 363"/>
            <p:cNvSpPr>
              <a:spLocks noChangeShapeType="1"/>
            </p:cNvSpPr>
            <p:nvPr/>
          </p:nvSpPr>
          <p:spPr bwMode="auto">
            <a:xfrm flipV="1">
              <a:off x="7153275" y="1733551"/>
              <a:ext cx="893763" cy="895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Line 364"/>
            <p:cNvSpPr>
              <a:spLocks noChangeShapeType="1"/>
            </p:cNvSpPr>
            <p:nvPr/>
          </p:nvSpPr>
          <p:spPr bwMode="auto">
            <a:xfrm flipV="1">
              <a:off x="4959350" y="4730751"/>
              <a:ext cx="165100" cy="16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 name="Line 365"/>
            <p:cNvSpPr>
              <a:spLocks noChangeShapeType="1"/>
            </p:cNvSpPr>
            <p:nvPr/>
          </p:nvSpPr>
          <p:spPr bwMode="auto">
            <a:xfrm flipV="1">
              <a:off x="7224713" y="1804988"/>
              <a:ext cx="822325" cy="823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Line 366"/>
            <p:cNvSpPr>
              <a:spLocks noChangeShapeType="1"/>
            </p:cNvSpPr>
            <p:nvPr/>
          </p:nvSpPr>
          <p:spPr bwMode="auto">
            <a:xfrm flipV="1">
              <a:off x="4959350" y="4730751"/>
              <a:ext cx="236538" cy="236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 name="Line 367"/>
            <p:cNvSpPr>
              <a:spLocks noChangeShapeType="1"/>
            </p:cNvSpPr>
            <p:nvPr/>
          </p:nvSpPr>
          <p:spPr bwMode="auto">
            <a:xfrm flipV="1">
              <a:off x="7296150" y="1876426"/>
              <a:ext cx="750888" cy="752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 name="Line 368"/>
            <p:cNvSpPr>
              <a:spLocks noChangeShapeType="1"/>
            </p:cNvSpPr>
            <p:nvPr/>
          </p:nvSpPr>
          <p:spPr bwMode="auto">
            <a:xfrm flipV="1">
              <a:off x="4959350" y="4730751"/>
              <a:ext cx="307975" cy="307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 name="Line 369"/>
            <p:cNvSpPr>
              <a:spLocks noChangeShapeType="1"/>
            </p:cNvSpPr>
            <p:nvPr/>
          </p:nvSpPr>
          <p:spPr bwMode="auto">
            <a:xfrm flipV="1">
              <a:off x="7366000" y="1947863"/>
              <a:ext cx="681038" cy="681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Line 370"/>
            <p:cNvSpPr>
              <a:spLocks noChangeShapeType="1"/>
            </p:cNvSpPr>
            <p:nvPr/>
          </p:nvSpPr>
          <p:spPr bwMode="auto">
            <a:xfrm flipV="1">
              <a:off x="4959350" y="4730751"/>
              <a:ext cx="379413" cy="379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 name="Line 371"/>
            <p:cNvSpPr>
              <a:spLocks noChangeShapeType="1"/>
            </p:cNvSpPr>
            <p:nvPr/>
          </p:nvSpPr>
          <p:spPr bwMode="auto">
            <a:xfrm flipV="1">
              <a:off x="7437438" y="2019301"/>
              <a:ext cx="609600" cy="609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 name="Line 372"/>
            <p:cNvSpPr>
              <a:spLocks noChangeShapeType="1"/>
            </p:cNvSpPr>
            <p:nvPr/>
          </p:nvSpPr>
          <p:spPr bwMode="auto">
            <a:xfrm flipV="1">
              <a:off x="4959350" y="4730751"/>
              <a:ext cx="450850" cy="450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Line 373"/>
            <p:cNvSpPr>
              <a:spLocks noChangeShapeType="1"/>
            </p:cNvSpPr>
            <p:nvPr/>
          </p:nvSpPr>
          <p:spPr bwMode="auto">
            <a:xfrm flipV="1">
              <a:off x="7508875" y="2092326"/>
              <a:ext cx="538163" cy="536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 name="Line 374"/>
            <p:cNvSpPr>
              <a:spLocks noChangeShapeType="1"/>
            </p:cNvSpPr>
            <p:nvPr/>
          </p:nvSpPr>
          <p:spPr bwMode="auto">
            <a:xfrm flipV="1">
              <a:off x="4959350" y="4730751"/>
              <a:ext cx="522288" cy="522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 name="Line 375"/>
            <p:cNvSpPr>
              <a:spLocks noChangeShapeType="1"/>
            </p:cNvSpPr>
            <p:nvPr/>
          </p:nvSpPr>
          <p:spPr bwMode="auto">
            <a:xfrm flipV="1">
              <a:off x="7581900" y="2163763"/>
              <a:ext cx="465138" cy="46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 name="Line 376"/>
            <p:cNvSpPr>
              <a:spLocks noChangeShapeType="1"/>
            </p:cNvSpPr>
            <p:nvPr/>
          </p:nvSpPr>
          <p:spPr bwMode="auto">
            <a:xfrm flipV="1">
              <a:off x="4959350" y="4730751"/>
              <a:ext cx="593725" cy="593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 name="Line 377"/>
            <p:cNvSpPr>
              <a:spLocks noChangeShapeType="1"/>
            </p:cNvSpPr>
            <p:nvPr/>
          </p:nvSpPr>
          <p:spPr bwMode="auto">
            <a:xfrm flipV="1">
              <a:off x="7653338" y="2233613"/>
              <a:ext cx="393700" cy="395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 name="Line 378"/>
            <p:cNvSpPr>
              <a:spLocks noChangeShapeType="1"/>
            </p:cNvSpPr>
            <p:nvPr/>
          </p:nvSpPr>
          <p:spPr bwMode="auto">
            <a:xfrm flipV="1">
              <a:off x="4959350" y="4730751"/>
              <a:ext cx="665163" cy="665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Line 379"/>
            <p:cNvSpPr>
              <a:spLocks noChangeShapeType="1"/>
            </p:cNvSpPr>
            <p:nvPr/>
          </p:nvSpPr>
          <p:spPr bwMode="auto">
            <a:xfrm flipV="1">
              <a:off x="7724775" y="2305051"/>
              <a:ext cx="322263" cy="323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 name="Line 380"/>
            <p:cNvSpPr>
              <a:spLocks noChangeShapeType="1"/>
            </p:cNvSpPr>
            <p:nvPr/>
          </p:nvSpPr>
          <p:spPr bwMode="auto">
            <a:xfrm flipV="1">
              <a:off x="4959350" y="4730751"/>
              <a:ext cx="736600" cy="736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 name="Line 381"/>
            <p:cNvSpPr>
              <a:spLocks noChangeShapeType="1"/>
            </p:cNvSpPr>
            <p:nvPr/>
          </p:nvSpPr>
          <p:spPr bwMode="auto">
            <a:xfrm flipV="1">
              <a:off x="7794625" y="2376488"/>
              <a:ext cx="252413"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 name="Line 382"/>
            <p:cNvSpPr>
              <a:spLocks noChangeShapeType="1"/>
            </p:cNvSpPr>
            <p:nvPr/>
          </p:nvSpPr>
          <p:spPr bwMode="auto">
            <a:xfrm flipV="1">
              <a:off x="4959350" y="4730751"/>
              <a:ext cx="808038" cy="808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 name="Line 383"/>
            <p:cNvSpPr>
              <a:spLocks noChangeShapeType="1"/>
            </p:cNvSpPr>
            <p:nvPr/>
          </p:nvSpPr>
          <p:spPr bwMode="auto">
            <a:xfrm flipV="1">
              <a:off x="7866063" y="2449513"/>
              <a:ext cx="180975" cy="179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 name="Line 384"/>
            <p:cNvSpPr>
              <a:spLocks noChangeShapeType="1"/>
            </p:cNvSpPr>
            <p:nvPr/>
          </p:nvSpPr>
          <p:spPr bwMode="auto">
            <a:xfrm flipV="1">
              <a:off x="4959350" y="4730751"/>
              <a:ext cx="879475" cy="879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 name="Line 385"/>
            <p:cNvSpPr>
              <a:spLocks noChangeShapeType="1"/>
            </p:cNvSpPr>
            <p:nvPr/>
          </p:nvSpPr>
          <p:spPr bwMode="auto">
            <a:xfrm flipV="1">
              <a:off x="7937500" y="2520951"/>
              <a:ext cx="109538" cy="107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 name="Line 386"/>
            <p:cNvSpPr>
              <a:spLocks noChangeShapeType="1"/>
            </p:cNvSpPr>
            <p:nvPr/>
          </p:nvSpPr>
          <p:spPr bwMode="auto">
            <a:xfrm flipV="1">
              <a:off x="4981575" y="4730751"/>
              <a:ext cx="928688" cy="928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 name="Line 387"/>
            <p:cNvSpPr>
              <a:spLocks noChangeShapeType="1"/>
            </p:cNvSpPr>
            <p:nvPr/>
          </p:nvSpPr>
          <p:spPr bwMode="auto">
            <a:xfrm flipV="1">
              <a:off x="8008938" y="2590801"/>
              <a:ext cx="38100" cy="38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 name="Line 388"/>
            <p:cNvSpPr>
              <a:spLocks noChangeShapeType="1"/>
            </p:cNvSpPr>
            <p:nvPr/>
          </p:nvSpPr>
          <p:spPr bwMode="auto">
            <a:xfrm flipV="1">
              <a:off x="5019675" y="4730751"/>
              <a:ext cx="962025" cy="962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 name="Line 389"/>
            <p:cNvSpPr>
              <a:spLocks noChangeShapeType="1"/>
            </p:cNvSpPr>
            <p:nvPr/>
          </p:nvSpPr>
          <p:spPr bwMode="auto">
            <a:xfrm flipV="1">
              <a:off x="5056188" y="4730751"/>
              <a:ext cx="995363" cy="996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 name="Line 390"/>
            <p:cNvSpPr>
              <a:spLocks noChangeShapeType="1"/>
            </p:cNvSpPr>
            <p:nvPr/>
          </p:nvSpPr>
          <p:spPr bwMode="auto">
            <a:xfrm flipV="1">
              <a:off x="5094288" y="4730751"/>
              <a:ext cx="1028700" cy="1030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 name="Line 391"/>
            <p:cNvSpPr>
              <a:spLocks noChangeShapeType="1"/>
            </p:cNvSpPr>
            <p:nvPr/>
          </p:nvSpPr>
          <p:spPr bwMode="auto">
            <a:xfrm flipV="1">
              <a:off x="5130800" y="4730751"/>
              <a:ext cx="1063625" cy="1065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Line 392"/>
            <p:cNvSpPr>
              <a:spLocks noChangeShapeType="1"/>
            </p:cNvSpPr>
            <p:nvPr/>
          </p:nvSpPr>
          <p:spPr bwMode="auto">
            <a:xfrm flipV="1">
              <a:off x="5170488" y="4730751"/>
              <a:ext cx="1096963" cy="1098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 name="Line 393"/>
            <p:cNvSpPr>
              <a:spLocks noChangeShapeType="1"/>
            </p:cNvSpPr>
            <p:nvPr/>
          </p:nvSpPr>
          <p:spPr bwMode="auto">
            <a:xfrm flipV="1">
              <a:off x="5208588" y="4730751"/>
              <a:ext cx="1130300" cy="1131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 name="Line 394"/>
            <p:cNvSpPr>
              <a:spLocks noChangeShapeType="1"/>
            </p:cNvSpPr>
            <p:nvPr/>
          </p:nvSpPr>
          <p:spPr bwMode="auto">
            <a:xfrm flipV="1">
              <a:off x="5246688" y="4730751"/>
              <a:ext cx="1163638" cy="1163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 name="Line 395"/>
            <p:cNvSpPr>
              <a:spLocks noChangeShapeType="1"/>
            </p:cNvSpPr>
            <p:nvPr/>
          </p:nvSpPr>
          <p:spPr bwMode="auto">
            <a:xfrm flipV="1">
              <a:off x="5286375" y="4730751"/>
              <a:ext cx="1193800" cy="1196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 name="Line 396"/>
            <p:cNvSpPr>
              <a:spLocks noChangeShapeType="1"/>
            </p:cNvSpPr>
            <p:nvPr/>
          </p:nvSpPr>
          <p:spPr bwMode="auto">
            <a:xfrm flipV="1">
              <a:off x="5326063" y="4730751"/>
              <a:ext cx="1225550" cy="1227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 name="Line 397"/>
            <p:cNvSpPr>
              <a:spLocks noChangeShapeType="1"/>
            </p:cNvSpPr>
            <p:nvPr/>
          </p:nvSpPr>
          <p:spPr bwMode="auto">
            <a:xfrm flipV="1">
              <a:off x="5367338" y="4730751"/>
              <a:ext cx="1255713" cy="1258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 name="Line 398"/>
            <p:cNvSpPr>
              <a:spLocks noChangeShapeType="1"/>
            </p:cNvSpPr>
            <p:nvPr/>
          </p:nvSpPr>
          <p:spPr bwMode="auto">
            <a:xfrm flipV="1">
              <a:off x="5408613" y="4730751"/>
              <a:ext cx="1285875" cy="1287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 name="Line 399"/>
            <p:cNvSpPr>
              <a:spLocks noChangeShapeType="1"/>
            </p:cNvSpPr>
            <p:nvPr/>
          </p:nvSpPr>
          <p:spPr bwMode="auto">
            <a:xfrm flipV="1">
              <a:off x="5449888" y="4730751"/>
              <a:ext cx="1316038" cy="1316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 name="Line 400"/>
            <p:cNvSpPr>
              <a:spLocks noChangeShapeType="1"/>
            </p:cNvSpPr>
            <p:nvPr/>
          </p:nvSpPr>
          <p:spPr bwMode="auto">
            <a:xfrm flipV="1">
              <a:off x="5494338" y="4730751"/>
              <a:ext cx="1343025" cy="1344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 name="Line 401"/>
            <p:cNvSpPr>
              <a:spLocks noChangeShapeType="1"/>
            </p:cNvSpPr>
            <p:nvPr/>
          </p:nvSpPr>
          <p:spPr bwMode="auto">
            <a:xfrm flipV="1">
              <a:off x="5540375" y="4730751"/>
              <a:ext cx="1368425" cy="1370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 name="Line 402"/>
            <p:cNvSpPr>
              <a:spLocks noChangeShapeType="1"/>
            </p:cNvSpPr>
            <p:nvPr/>
          </p:nvSpPr>
          <p:spPr bwMode="auto">
            <a:xfrm flipV="1">
              <a:off x="5588000" y="4730751"/>
              <a:ext cx="1392238" cy="1393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 name="Line 403"/>
            <p:cNvSpPr>
              <a:spLocks noChangeShapeType="1"/>
            </p:cNvSpPr>
            <p:nvPr/>
          </p:nvSpPr>
          <p:spPr bwMode="auto">
            <a:xfrm flipV="1">
              <a:off x="5638800" y="4730751"/>
              <a:ext cx="1412875" cy="1414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 name="Line 404"/>
            <p:cNvSpPr>
              <a:spLocks noChangeShapeType="1"/>
            </p:cNvSpPr>
            <p:nvPr/>
          </p:nvSpPr>
          <p:spPr bwMode="auto">
            <a:xfrm flipV="1">
              <a:off x="5691188" y="4730751"/>
              <a:ext cx="1431925" cy="143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 name="Line 405"/>
            <p:cNvSpPr>
              <a:spLocks noChangeShapeType="1"/>
            </p:cNvSpPr>
            <p:nvPr/>
          </p:nvSpPr>
          <p:spPr bwMode="auto">
            <a:xfrm flipV="1">
              <a:off x="5748338" y="4730751"/>
              <a:ext cx="1446213" cy="1447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607"/>
          <p:cNvGrpSpPr>
            <a:grpSpLocks/>
          </p:cNvGrpSpPr>
          <p:nvPr/>
        </p:nvGrpSpPr>
        <p:grpSpPr bwMode="auto">
          <a:xfrm>
            <a:off x="254000" y="1168400"/>
            <a:ext cx="8748713" cy="5021263"/>
            <a:chOff x="160" y="736"/>
            <a:chExt cx="5511" cy="3163"/>
          </a:xfrm>
        </p:grpSpPr>
        <p:sp>
          <p:nvSpPr>
            <p:cNvPr id="52" name="Line 407"/>
            <p:cNvSpPr>
              <a:spLocks noChangeShapeType="1"/>
            </p:cNvSpPr>
            <p:nvPr/>
          </p:nvSpPr>
          <p:spPr bwMode="auto">
            <a:xfrm flipV="1">
              <a:off x="3660" y="2980"/>
              <a:ext cx="917" cy="9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08"/>
            <p:cNvSpPr>
              <a:spLocks noChangeShapeType="1"/>
            </p:cNvSpPr>
            <p:nvPr/>
          </p:nvSpPr>
          <p:spPr bwMode="auto">
            <a:xfrm flipV="1">
              <a:off x="3704" y="2980"/>
              <a:ext cx="918" cy="91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09"/>
            <p:cNvSpPr>
              <a:spLocks noChangeShapeType="1"/>
            </p:cNvSpPr>
            <p:nvPr/>
          </p:nvSpPr>
          <p:spPr bwMode="auto">
            <a:xfrm flipV="1">
              <a:off x="3755" y="2980"/>
              <a:ext cx="912" cy="9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10"/>
            <p:cNvSpPr>
              <a:spLocks noChangeShapeType="1"/>
            </p:cNvSpPr>
            <p:nvPr/>
          </p:nvSpPr>
          <p:spPr bwMode="auto">
            <a:xfrm flipV="1">
              <a:off x="3818" y="2980"/>
              <a:ext cx="894" cy="8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11"/>
            <p:cNvSpPr>
              <a:spLocks noChangeShapeType="1"/>
            </p:cNvSpPr>
            <p:nvPr/>
          </p:nvSpPr>
          <p:spPr bwMode="auto">
            <a:xfrm flipV="1">
              <a:off x="3901" y="2980"/>
              <a:ext cx="856" cy="8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12"/>
            <p:cNvSpPr>
              <a:spLocks noChangeShapeType="1"/>
            </p:cNvSpPr>
            <p:nvPr/>
          </p:nvSpPr>
          <p:spPr bwMode="auto">
            <a:xfrm flipV="1">
              <a:off x="4019" y="2980"/>
              <a:ext cx="783" cy="78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13"/>
            <p:cNvSpPr>
              <a:spLocks noChangeShapeType="1"/>
            </p:cNvSpPr>
            <p:nvPr/>
          </p:nvSpPr>
          <p:spPr bwMode="auto">
            <a:xfrm flipV="1">
              <a:off x="4183" y="2980"/>
              <a:ext cx="664" cy="66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4"/>
            <p:cNvSpPr>
              <a:spLocks noChangeShapeType="1"/>
            </p:cNvSpPr>
            <p:nvPr/>
          </p:nvSpPr>
          <p:spPr bwMode="auto">
            <a:xfrm flipV="1">
              <a:off x="4327" y="2980"/>
              <a:ext cx="565" cy="56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15"/>
            <p:cNvSpPr>
              <a:spLocks noChangeShapeType="1"/>
            </p:cNvSpPr>
            <p:nvPr/>
          </p:nvSpPr>
          <p:spPr bwMode="auto">
            <a:xfrm flipV="1">
              <a:off x="4427" y="2980"/>
              <a:ext cx="510" cy="51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16"/>
            <p:cNvSpPr>
              <a:spLocks noChangeShapeType="1"/>
            </p:cNvSpPr>
            <p:nvPr/>
          </p:nvSpPr>
          <p:spPr bwMode="auto">
            <a:xfrm flipV="1">
              <a:off x="4502" y="2980"/>
              <a:ext cx="480" cy="48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17"/>
            <p:cNvSpPr>
              <a:spLocks noChangeShapeType="1"/>
            </p:cNvSpPr>
            <p:nvPr/>
          </p:nvSpPr>
          <p:spPr bwMode="auto">
            <a:xfrm flipV="1">
              <a:off x="4561" y="2980"/>
              <a:ext cx="465" cy="46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18"/>
            <p:cNvSpPr>
              <a:spLocks noChangeShapeType="1"/>
            </p:cNvSpPr>
            <p:nvPr/>
          </p:nvSpPr>
          <p:spPr bwMode="auto">
            <a:xfrm flipV="1">
              <a:off x="4612" y="2983"/>
              <a:ext cx="457" cy="4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19"/>
            <p:cNvSpPr>
              <a:spLocks noChangeShapeType="1"/>
            </p:cNvSpPr>
            <p:nvPr/>
          </p:nvSpPr>
          <p:spPr bwMode="auto">
            <a:xfrm flipV="1">
              <a:off x="4655" y="3028"/>
              <a:ext cx="414" cy="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20"/>
            <p:cNvSpPr>
              <a:spLocks noChangeShapeType="1"/>
            </p:cNvSpPr>
            <p:nvPr/>
          </p:nvSpPr>
          <p:spPr bwMode="auto">
            <a:xfrm flipV="1">
              <a:off x="4696" y="3073"/>
              <a:ext cx="373" cy="37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21"/>
            <p:cNvSpPr>
              <a:spLocks noChangeShapeType="1"/>
            </p:cNvSpPr>
            <p:nvPr/>
          </p:nvSpPr>
          <p:spPr bwMode="auto">
            <a:xfrm flipV="1">
              <a:off x="4733" y="3118"/>
              <a:ext cx="336" cy="33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22"/>
            <p:cNvSpPr>
              <a:spLocks noChangeShapeType="1"/>
            </p:cNvSpPr>
            <p:nvPr/>
          </p:nvSpPr>
          <p:spPr bwMode="auto">
            <a:xfrm flipV="1">
              <a:off x="4768" y="3163"/>
              <a:ext cx="301" cy="30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423"/>
            <p:cNvSpPr>
              <a:spLocks noChangeShapeType="1"/>
            </p:cNvSpPr>
            <p:nvPr/>
          </p:nvSpPr>
          <p:spPr bwMode="auto">
            <a:xfrm flipV="1">
              <a:off x="4802" y="3208"/>
              <a:ext cx="267" cy="2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424"/>
            <p:cNvSpPr>
              <a:spLocks noChangeShapeType="1"/>
            </p:cNvSpPr>
            <p:nvPr/>
          </p:nvSpPr>
          <p:spPr bwMode="auto">
            <a:xfrm flipV="1">
              <a:off x="4835" y="3253"/>
              <a:ext cx="234" cy="23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425"/>
            <p:cNvSpPr>
              <a:spLocks noChangeShapeType="1"/>
            </p:cNvSpPr>
            <p:nvPr/>
          </p:nvSpPr>
          <p:spPr bwMode="auto">
            <a:xfrm flipV="1">
              <a:off x="4866" y="3298"/>
              <a:ext cx="203" cy="20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426"/>
            <p:cNvSpPr>
              <a:spLocks noChangeShapeType="1"/>
            </p:cNvSpPr>
            <p:nvPr/>
          </p:nvSpPr>
          <p:spPr bwMode="auto">
            <a:xfrm flipV="1">
              <a:off x="4897" y="3343"/>
              <a:ext cx="172" cy="17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427"/>
            <p:cNvSpPr>
              <a:spLocks noChangeShapeType="1"/>
            </p:cNvSpPr>
            <p:nvPr/>
          </p:nvSpPr>
          <p:spPr bwMode="auto">
            <a:xfrm flipV="1">
              <a:off x="4927" y="3388"/>
              <a:ext cx="142" cy="14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428"/>
            <p:cNvSpPr>
              <a:spLocks noChangeShapeType="1"/>
            </p:cNvSpPr>
            <p:nvPr/>
          </p:nvSpPr>
          <p:spPr bwMode="auto">
            <a:xfrm flipV="1">
              <a:off x="4956" y="3433"/>
              <a:ext cx="113" cy="11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429"/>
            <p:cNvSpPr>
              <a:spLocks noChangeShapeType="1"/>
            </p:cNvSpPr>
            <p:nvPr/>
          </p:nvSpPr>
          <p:spPr bwMode="auto">
            <a:xfrm flipV="1">
              <a:off x="4986" y="3478"/>
              <a:ext cx="83" cy="8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430"/>
            <p:cNvSpPr>
              <a:spLocks noChangeShapeType="1"/>
            </p:cNvSpPr>
            <p:nvPr/>
          </p:nvSpPr>
          <p:spPr bwMode="auto">
            <a:xfrm flipV="1">
              <a:off x="5015" y="3523"/>
              <a:ext cx="54" cy="5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431"/>
            <p:cNvSpPr>
              <a:spLocks noChangeShapeType="1"/>
            </p:cNvSpPr>
            <p:nvPr/>
          </p:nvSpPr>
          <p:spPr bwMode="auto">
            <a:xfrm flipV="1">
              <a:off x="5044" y="3568"/>
              <a:ext cx="25" cy="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432"/>
            <p:cNvSpPr>
              <a:spLocks noChangeShapeType="1"/>
            </p:cNvSpPr>
            <p:nvPr/>
          </p:nvSpPr>
          <p:spPr bwMode="auto">
            <a:xfrm flipV="1">
              <a:off x="3124" y="1656"/>
              <a:ext cx="33" cy="3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433"/>
            <p:cNvSpPr>
              <a:spLocks noChangeShapeType="1"/>
            </p:cNvSpPr>
            <p:nvPr/>
          </p:nvSpPr>
          <p:spPr bwMode="auto">
            <a:xfrm flipV="1">
              <a:off x="3124" y="1656"/>
              <a:ext cx="78" cy="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434"/>
            <p:cNvSpPr>
              <a:spLocks noChangeShapeType="1"/>
            </p:cNvSpPr>
            <p:nvPr/>
          </p:nvSpPr>
          <p:spPr bwMode="auto">
            <a:xfrm flipV="1">
              <a:off x="3124" y="1656"/>
              <a:ext cx="123" cy="12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435"/>
            <p:cNvSpPr>
              <a:spLocks noChangeShapeType="1"/>
            </p:cNvSpPr>
            <p:nvPr/>
          </p:nvSpPr>
          <p:spPr bwMode="auto">
            <a:xfrm flipV="1">
              <a:off x="3125"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436"/>
            <p:cNvSpPr>
              <a:spLocks noChangeShapeType="1"/>
            </p:cNvSpPr>
            <p:nvPr/>
          </p:nvSpPr>
          <p:spPr bwMode="auto">
            <a:xfrm flipV="1">
              <a:off x="3169"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437"/>
            <p:cNvSpPr>
              <a:spLocks noChangeShapeType="1"/>
            </p:cNvSpPr>
            <p:nvPr/>
          </p:nvSpPr>
          <p:spPr bwMode="auto">
            <a:xfrm flipV="1">
              <a:off x="3214"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438"/>
            <p:cNvSpPr>
              <a:spLocks noChangeShapeType="1"/>
            </p:cNvSpPr>
            <p:nvPr/>
          </p:nvSpPr>
          <p:spPr bwMode="auto">
            <a:xfrm flipV="1">
              <a:off x="3259"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439"/>
            <p:cNvSpPr>
              <a:spLocks noChangeShapeType="1"/>
            </p:cNvSpPr>
            <p:nvPr/>
          </p:nvSpPr>
          <p:spPr bwMode="auto">
            <a:xfrm flipV="1">
              <a:off x="3304"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440"/>
            <p:cNvSpPr>
              <a:spLocks noChangeShapeType="1"/>
            </p:cNvSpPr>
            <p:nvPr/>
          </p:nvSpPr>
          <p:spPr bwMode="auto">
            <a:xfrm flipV="1">
              <a:off x="3349"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441"/>
            <p:cNvSpPr>
              <a:spLocks noChangeShapeType="1"/>
            </p:cNvSpPr>
            <p:nvPr/>
          </p:nvSpPr>
          <p:spPr bwMode="auto">
            <a:xfrm flipV="1">
              <a:off x="3394"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442"/>
            <p:cNvSpPr>
              <a:spLocks noChangeShapeType="1"/>
            </p:cNvSpPr>
            <p:nvPr/>
          </p:nvSpPr>
          <p:spPr bwMode="auto">
            <a:xfrm flipV="1">
              <a:off x="3439"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443"/>
            <p:cNvSpPr>
              <a:spLocks noChangeShapeType="1"/>
            </p:cNvSpPr>
            <p:nvPr/>
          </p:nvSpPr>
          <p:spPr bwMode="auto">
            <a:xfrm flipV="1">
              <a:off x="3484"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444"/>
            <p:cNvSpPr>
              <a:spLocks noChangeShapeType="1"/>
            </p:cNvSpPr>
            <p:nvPr/>
          </p:nvSpPr>
          <p:spPr bwMode="auto">
            <a:xfrm flipV="1">
              <a:off x="3529"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445"/>
            <p:cNvSpPr>
              <a:spLocks noChangeShapeType="1"/>
            </p:cNvSpPr>
            <p:nvPr/>
          </p:nvSpPr>
          <p:spPr bwMode="auto">
            <a:xfrm flipV="1">
              <a:off x="3574"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446"/>
            <p:cNvSpPr>
              <a:spLocks noChangeShapeType="1"/>
            </p:cNvSpPr>
            <p:nvPr/>
          </p:nvSpPr>
          <p:spPr bwMode="auto">
            <a:xfrm flipV="1">
              <a:off x="3619"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447"/>
            <p:cNvSpPr>
              <a:spLocks noChangeShapeType="1"/>
            </p:cNvSpPr>
            <p:nvPr/>
          </p:nvSpPr>
          <p:spPr bwMode="auto">
            <a:xfrm flipV="1">
              <a:off x="3664"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448"/>
            <p:cNvSpPr>
              <a:spLocks noChangeShapeType="1"/>
            </p:cNvSpPr>
            <p:nvPr/>
          </p:nvSpPr>
          <p:spPr bwMode="auto">
            <a:xfrm flipV="1">
              <a:off x="3709"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449"/>
            <p:cNvSpPr>
              <a:spLocks noChangeShapeType="1"/>
            </p:cNvSpPr>
            <p:nvPr/>
          </p:nvSpPr>
          <p:spPr bwMode="auto">
            <a:xfrm flipV="1">
              <a:off x="3754"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450"/>
            <p:cNvSpPr>
              <a:spLocks noChangeShapeType="1"/>
            </p:cNvSpPr>
            <p:nvPr/>
          </p:nvSpPr>
          <p:spPr bwMode="auto">
            <a:xfrm flipV="1">
              <a:off x="3799"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451"/>
            <p:cNvSpPr>
              <a:spLocks noChangeShapeType="1"/>
            </p:cNvSpPr>
            <p:nvPr/>
          </p:nvSpPr>
          <p:spPr bwMode="auto">
            <a:xfrm flipV="1">
              <a:off x="3843"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452"/>
            <p:cNvSpPr>
              <a:spLocks noChangeShapeType="1"/>
            </p:cNvSpPr>
            <p:nvPr/>
          </p:nvSpPr>
          <p:spPr bwMode="auto">
            <a:xfrm flipV="1">
              <a:off x="3889"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453"/>
            <p:cNvSpPr>
              <a:spLocks noChangeShapeType="1"/>
            </p:cNvSpPr>
            <p:nvPr/>
          </p:nvSpPr>
          <p:spPr bwMode="auto">
            <a:xfrm flipV="1">
              <a:off x="3934"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454"/>
            <p:cNvSpPr>
              <a:spLocks noChangeShapeType="1"/>
            </p:cNvSpPr>
            <p:nvPr/>
          </p:nvSpPr>
          <p:spPr bwMode="auto">
            <a:xfrm flipV="1">
              <a:off x="3979"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455"/>
            <p:cNvSpPr>
              <a:spLocks noChangeShapeType="1"/>
            </p:cNvSpPr>
            <p:nvPr/>
          </p:nvSpPr>
          <p:spPr bwMode="auto">
            <a:xfrm flipV="1">
              <a:off x="4024"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456"/>
            <p:cNvSpPr>
              <a:spLocks noChangeShapeType="1"/>
            </p:cNvSpPr>
            <p:nvPr/>
          </p:nvSpPr>
          <p:spPr bwMode="auto">
            <a:xfrm flipV="1">
              <a:off x="4069"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457"/>
            <p:cNvSpPr>
              <a:spLocks noChangeShapeType="1"/>
            </p:cNvSpPr>
            <p:nvPr/>
          </p:nvSpPr>
          <p:spPr bwMode="auto">
            <a:xfrm flipV="1">
              <a:off x="4113"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458"/>
            <p:cNvSpPr>
              <a:spLocks noChangeShapeType="1"/>
            </p:cNvSpPr>
            <p:nvPr/>
          </p:nvSpPr>
          <p:spPr bwMode="auto">
            <a:xfrm flipV="1">
              <a:off x="4158"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459"/>
            <p:cNvSpPr>
              <a:spLocks noChangeShapeType="1"/>
            </p:cNvSpPr>
            <p:nvPr/>
          </p:nvSpPr>
          <p:spPr bwMode="auto">
            <a:xfrm flipV="1">
              <a:off x="4203"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460"/>
            <p:cNvSpPr>
              <a:spLocks noChangeShapeType="1"/>
            </p:cNvSpPr>
            <p:nvPr/>
          </p:nvSpPr>
          <p:spPr bwMode="auto">
            <a:xfrm flipV="1">
              <a:off x="4248"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461"/>
            <p:cNvSpPr>
              <a:spLocks noChangeShapeType="1"/>
            </p:cNvSpPr>
            <p:nvPr/>
          </p:nvSpPr>
          <p:spPr bwMode="auto">
            <a:xfrm flipV="1">
              <a:off x="4294"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462"/>
            <p:cNvSpPr>
              <a:spLocks noChangeShapeType="1"/>
            </p:cNvSpPr>
            <p:nvPr/>
          </p:nvSpPr>
          <p:spPr bwMode="auto">
            <a:xfrm flipV="1">
              <a:off x="4338"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463"/>
            <p:cNvSpPr>
              <a:spLocks noChangeShapeType="1"/>
            </p:cNvSpPr>
            <p:nvPr/>
          </p:nvSpPr>
          <p:spPr bwMode="auto">
            <a:xfrm flipV="1">
              <a:off x="4383"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464"/>
            <p:cNvSpPr>
              <a:spLocks noChangeShapeType="1"/>
            </p:cNvSpPr>
            <p:nvPr/>
          </p:nvSpPr>
          <p:spPr bwMode="auto">
            <a:xfrm flipV="1">
              <a:off x="4428"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465"/>
            <p:cNvSpPr>
              <a:spLocks noChangeShapeType="1"/>
            </p:cNvSpPr>
            <p:nvPr/>
          </p:nvSpPr>
          <p:spPr bwMode="auto">
            <a:xfrm flipV="1">
              <a:off x="4473"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466"/>
            <p:cNvSpPr>
              <a:spLocks noChangeShapeType="1"/>
            </p:cNvSpPr>
            <p:nvPr/>
          </p:nvSpPr>
          <p:spPr bwMode="auto">
            <a:xfrm flipV="1">
              <a:off x="4518"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467"/>
            <p:cNvSpPr>
              <a:spLocks noChangeShapeType="1"/>
            </p:cNvSpPr>
            <p:nvPr/>
          </p:nvSpPr>
          <p:spPr bwMode="auto">
            <a:xfrm flipV="1">
              <a:off x="4563"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468"/>
            <p:cNvSpPr>
              <a:spLocks noChangeShapeType="1"/>
            </p:cNvSpPr>
            <p:nvPr/>
          </p:nvSpPr>
          <p:spPr bwMode="auto">
            <a:xfrm flipV="1">
              <a:off x="4608"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469"/>
            <p:cNvSpPr>
              <a:spLocks noChangeShapeType="1"/>
            </p:cNvSpPr>
            <p:nvPr/>
          </p:nvSpPr>
          <p:spPr bwMode="auto">
            <a:xfrm flipV="1">
              <a:off x="4653"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470"/>
            <p:cNvSpPr>
              <a:spLocks noChangeShapeType="1"/>
            </p:cNvSpPr>
            <p:nvPr/>
          </p:nvSpPr>
          <p:spPr bwMode="auto">
            <a:xfrm flipV="1">
              <a:off x="4698"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471"/>
            <p:cNvSpPr>
              <a:spLocks noChangeShapeType="1"/>
            </p:cNvSpPr>
            <p:nvPr/>
          </p:nvSpPr>
          <p:spPr bwMode="auto">
            <a:xfrm flipV="1">
              <a:off x="4743"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472"/>
            <p:cNvSpPr>
              <a:spLocks noChangeShapeType="1"/>
            </p:cNvSpPr>
            <p:nvPr/>
          </p:nvSpPr>
          <p:spPr bwMode="auto">
            <a:xfrm flipV="1">
              <a:off x="4788"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473"/>
            <p:cNvSpPr>
              <a:spLocks noChangeShapeType="1"/>
            </p:cNvSpPr>
            <p:nvPr/>
          </p:nvSpPr>
          <p:spPr bwMode="auto">
            <a:xfrm flipV="1">
              <a:off x="4833"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474"/>
            <p:cNvSpPr>
              <a:spLocks noChangeShapeType="1"/>
            </p:cNvSpPr>
            <p:nvPr/>
          </p:nvSpPr>
          <p:spPr bwMode="auto">
            <a:xfrm flipV="1">
              <a:off x="4878"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475"/>
            <p:cNvSpPr>
              <a:spLocks noChangeShapeType="1"/>
            </p:cNvSpPr>
            <p:nvPr/>
          </p:nvSpPr>
          <p:spPr bwMode="auto">
            <a:xfrm flipV="1">
              <a:off x="4923" y="1677"/>
              <a:ext cx="146" cy="14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476"/>
            <p:cNvSpPr>
              <a:spLocks noChangeShapeType="1"/>
            </p:cNvSpPr>
            <p:nvPr/>
          </p:nvSpPr>
          <p:spPr bwMode="auto">
            <a:xfrm flipV="1">
              <a:off x="4968" y="1722"/>
              <a:ext cx="101" cy="10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477"/>
            <p:cNvSpPr>
              <a:spLocks noChangeShapeType="1"/>
            </p:cNvSpPr>
            <p:nvPr/>
          </p:nvSpPr>
          <p:spPr bwMode="auto">
            <a:xfrm flipV="1">
              <a:off x="5013" y="1768"/>
              <a:ext cx="56" cy="5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478"/>
            <p:cNvSpPr>
              <a:spLocks noChangeShapeType="1"/>
            </p:cNvSpPr>
            <p:nvPr/>
          </p:nvSpPr>
          <p:spPr bwMode="auto">
            <a:xfrm flipV="1">
              <a:off x="5058" y="1813"/>
              <a:ext cx="11" cy="1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479"/>
            <p:cNvSpPr>
              <a:spLocks noChangeShapeType="1"/>
            </p:cNvSpPr>
            <p:nvPr/>
          </p:nvSpPr>
          <p:spPr bwMode="auto">
            <a:xfrm flipH="1" flipV="1">
              <a:off x="3124" y="1812"/>
              <a:ext cx="11" cy="1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480"/>
            <p:cNvSpPr>
              <a:spLocks noChangeShapeType="1"/>
            </p:cNvSpPr>
            <p:nvPr/>
          </p:nvSpPr>
          <p:spPr bwMode="auto">
            <a:xfrm flipH="1" flipV="1">
              <a:off x="3124" y="1767"/>
              <a:ext cx="57" cy="5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481"/>
            <p:cNvSpPr>
              <a:spLocks noChangeShapeType="1"/>
            </p:cNvSpPr>
            <p:nvPr/>
          </p:nvSpPr>
          <p:spPr bwMode="auto">
            <a:xfrm flipH="1" flipV="1">
              <a:off x="3124" y="1722"/>
              <a:ext cx="102" cy="10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482"/>
            <p:cNvSpPr>
              <a:spLocks noChangeShapeType="1"/>
            </p:cNvSpPr>
            <p:nvPr/>
          </p:nvSpPr>
          <p:spPr bwMode="auto">
            <a:xfrm flipH="1" flipV="1">
              <a:off x="3124" y="1677"/>
              <a:ext cx="146" cy="14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483"/>
            <p:cNvSpPr>
              <a:spLocks noChangeShapeType="1"/>
            </p:cNvSpPr>
            <p:nvPr/>
          </p:nvSpPr>
          <p:spPr bwMode="auto">
            <a:xfrm flipH="1" flipV="1">
              <a:off x="3148"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484"/>
            <p:cNvSpPr>
              <a:spLocks noChangeShapeType="1"/>
            </p:cNvSpPr>
            <p:nvPr/>
          </p:nvSpPr>
          <p:spPr bwMode="auto">
            <a:xfrm flipH="1" flipV="1">
              <a:off x="3193"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485"/>
            <p:cNvSpPr>
              <a:spLocks noChangeShapeType="1"/>
            </p:cNvSpPr>
            <p:nvPr/>
          </p:nvSpPr>
          <p:spPr bwMode="auto">
            <a:xfrm flipH="1" flipV="1">
              <a:off x="3238"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486"/>
            <p:cNvSpPr>
              <a:spLocks noChangeShapeType="1"/>
            </p:cNvSpPr>
            <p:nvPr/>
          </p:nvSpPr>
          <p:spPr bwMode="auto">
            <a:xfrm flipH="1" flipV="1">
              <a:off x="3283"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487"/>
            <p:cNvSpPr>
              <a:spLocks noChangeShapeType="1"/>
            </p:cNvSpPr>
            <p:nvPr/>
          </p:nvSpPr>
          <p:spPr bwMode="auto">
            <a:xfrm flipH="1" flipV="1">
              <a:off x="3328"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488"/>
            <p:cNvSpPr>
              <a:spLocks noChangeShapeType="1"/>
            </p:cNvSpPr>
            <p:nvPr/>
          </p:nvSpPr>
          <p:spPr bwMode="auto">
            <a:xfrm flipH="1" flipV="1">
              <a:off x="3373"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489"/>
            <p:cNvSpPr>
              <a:spLocks noChangeShapeType="1"/>
            </p:cNvSpPr>
            <p:nvPr/>
          </p:nvSpPr>
          <p:spPr bwMode="auto">
            <a:xfrm flipH="1" flipV="1">
              <a:off x="3417"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490"/>
            <p:cNvSpPr>
              <a:spLocks noChangeShapeType="1"/>
            </p:cNvSpPr>
            <p:nvPr/>
          </p:nvSpPr>
          <p:spPr bwMode="auto">
            <a:xfrm flipH="1" flipV="1">
              <a:off x="3463"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491"/>
            <p:cNvSpPr>
              <a:spLocks noChangeShapeType="1"/>
            </p:cNvSpPr>
            <p:nvPr/>
          </p:nvSpPr>
          <p:spPr bwMode="auto">
            <a:xfrm flipH="1" flipV="1">
              <a:off x="3508"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492"/>
            <p:cNvSpPr>
              <a:spLocks noChangeShapeType="1"/>
            </p:cNvSpPr>
            <p:nvPr/>
          </p:nvSpPr>
          <p:spPr bwMode="auto">
            <a:xfrm flipH="1" flipV="1">
              <a:off x="3553"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493"/>
            <p:cNvSpPr>
              <a:spLocks noChangeShapeType="1"/>
            </p:cNvSpPr>
            <p:nvPr/>
          </p:nvSpPr>
          <p:spPr bwMode="auto">
            <a:xfrm flipH="1" flipV="1">
              <a:off x="3598"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494"/>
            <p:cNvSpPr>
              <a:spLocks noChangeShapeType="1"/>
            </p:cNvSpPr>
            <p:nvPr/>
          </p:nvSpPr>
          <p:spPr bwMode="auto">
            <a:xfrm flipH="1" flipV="1">
              <a:off x="3642"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495"/>
            <p:cNvSpPr>
              <a:spLocks noChangeShapeType="1"/>
            </p:cNvSpPr>
            <p:nvPr/>
          </p:nvSpPr>
          <p:spPr bwMode="auto">
            <a:xfrm flipH="1" flipV="1">
              <a:off x="3687"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496"/>
            <p:cNvSpPr>
              <a:spLocks noChangeShapeType="1"/>
            </p:cNvSpPr>
            <p:nvPr/>
          </p:nvSpPr>
          <p:spPr bwMode="auto">
            <a:xfrm flipH="1" flipV="1">
              <a:off x="3732"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497"/>
            <p:cNvSpPr>
              <a:spLocks noChangeShapeType="1"/>
            </p:cNvSpPr>
            <p:nvPr/>
          </p:nvSpPr>
          <p:spPr bwMode="auto">
            <a:xfrm flipH="1" flipV="1">
              <a:off x="3777"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498"/>
            <p:cNvSpPr>
              <a:spLocks noChangeShapeType="1"/>
            </p:cNvSpPr>
            <p:nvPr/>
          </p:nvSpPr>
          <p:spPr bwMode="auto">
            <a:xfrm flipH="1" flipV="1">
              <a:off x="3822"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499"/>
            <p:cNvSpPr>
              <a:spLocks noChangeShapeType="1"/>
            </p:cNvSpPr>
            <p:nvPr/>
          </p:nvSpPr>
          <p:spPr bwMode="auto">
            <a:xfrm flipH="1" flipV="1">
              <a:off x="3868"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500"/>
            <p:cNvSpPr>
              <a:spLocks noChangeShapeType="1"/>
            </p:cNvSpPr>
            <p:nvPr/>
          </p:nvSpPr>
          <p:spPr bwMode="auto">
            <a:xfrm flipH="1" flipV="1">
              <a:off x="3912"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501"/>
            <p:cNvSpPr>
              <a:spLocks noChangeShapeType="1"/>
            </p:cNvSpPr>
            <p:nvPr/>
          </p:nvSpPr>
          <p:spPr bwMode="auto">
            <a:xfrm flipH="1" flipV="1">
              <a:off x="3957"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502"/>
            <p:cNvSpPr>
              <a:spLocks noChangeShapeType="1"/>
            </p:cNvSpPr>
            <p:nvPr/>
          </p:nvSpPr>
          <p:spPr bwMode="auto">
            <a:xfrm flipH="1" flipV="1">
              <a:off x="4002"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503"/>
            <p:cNvSpPr>
              <a:spLocks noChangeShapeType="1"/>
            </p:cNvSpPr>
            <p:nvPr/>
          </p:nvSpPr>
          <p:spPr bwMode="auto">
            <a:xfrm flipH="1" flipV="1">
              <a:off x="4047"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504"/>
            <p:cNvSpPr>
              <a:spLocks noChangeShapeType="1"/>
            </p:cNvSpPr>
            <p:nvPr/>
          </p:nvSpPr>
          <p:spPr bwMode="auto">
            <a:xfrm flipH="1" flipV="1">
              <a:off x="4092"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505"/>
            <p:cNvSpPr>
              <a:spLocks noChangeShapeType="1"/>
            </p:cNvSpPr>
            <p:nvPr/>
          </p:nvSpPr>
          <p:spPr bwMode="auto">
            <a:xfrm flipH="1" flipV="1">
              <a:off x="4137"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506"/>
            <p:cNvSpPr>
              <a:spLocks noChangeShapeType="1"/>
            </p:cNvSpPr>
            <p:nvPr/>
          </p:nvSpPr>
          <p:spPr bwMode="auto">
            <a:xfrm flipH="1" flipV="1">
              <a:off x="4182"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507"/>
            <p:cNvSpPr>
              <a:spLocks noChangeShapeType="1"/>
            </p:cNvSpPr>
            <p:nvPr/>
          </p:nvSpPr>
          <p:spPr bwMode="auto">
            <a:xfrm flipH="1" flipV="1">
              <a:off x="4227"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508"/>
            <p:cNvSpPr>
              <a:spLocks noChangeShapeType="1"/>
            </p:cNvSpPr>
            <p:nvPr/>
          </p:nvSpPr>
          <p:spPr bwMode="auto">
            <a:xfrm flipH="1" flipV="1">
              <a:off x="4272"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509"/>
            <p:cNvSpPr>
              <a:spLocks noChangeShapeType="1"/>
            </p:cNvSpPr>
            <p:nvPr/>
          </p:nvSpPr>
          <p:spPr bwMode="auto">
            <a:xfrm flipH="1" flipV="1">
              <a:off x="4317"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510"/>
            <p:cNvSpPr>
              <a:spLocks noChangeShapeType="1"/>
            </p:cNvSpPr>
            <p:nvPr/>
          </p:nvSpPr>
          <p:spPr bwMode="auto">
            <a:xfrm flipH="1" flipV="1">
              <a:off x="4362"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511"/>
            <p:cNvSpPr>
              <a:spLocks noChangeShapeType="1"/>
            </p:cNvSpPr>
            <p:nvPr/>
          </p:nvSpPr>
          <p:spPr bwMode="auto">
            <a:xfrm flipH="1" flipV="1">
              <a:off x="4407"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512"/>
            <p:cNvSpPr>
              <a:spLocks noChangeShapeType="1"/>
            </p:cNvSpPr>
            <p:nvPr/>
          </p:nvSpPr>
          <p:spPr bwMode="auto">
            <a:xfrm flipH="1" flipV="1">
              <a:off x="4452"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513"/>
            <p:cNvSpPr>
              <a:spLocks noChangeShapeType="1"/>
            </p:cNvSpPr>
            <p:nvPr/>
          </p:nvSpPr>
          <p:spPr bwMode="auto">
            <a:xfrm flipH="1" flipV="1">
              <a:off x="4497"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514"/>
            <p:cNvSpPr>
              <a:spLocks noChangeShapeType="1"/>
            </p:cNvSpPr>
            <p:nvPr/>
          </p:nvSpPr>
          <p:spPr bwMode="auto">
            <a:xfrm flipH="1" flipV="1">
              <a:off x="4542"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515"/>
            <p:cNvSpPr>
              <a:spLocks noChangeShapeType="1"/>
            </p:cNvSpPr>
            <p:nvPr/>
          </p:nvSpPr>
          <p:spPr bwMode="auto">
            <a:xfrm flipH="1" flipV="1">
              <a:off x="4586"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516"/>
            <p:cNvSpPr>
              <a:spLocks noChangeShapeType="1"/>
            </p:cNvSpPr>
            <p:nvPr/>
          </p:nvSpPr>
          <p:spPr bwMode="auto">
            <a:xfrm flipH="1" flipV="1">
              <a:off x="4631"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517"/>
            <p:cNvSpPr>
              <a:spLocks noChangeShapeType="1"/>
            </p:cNvSpPr>
            <p:nvPr/>
          </p:nvSpPr>
          <p:spPr bwMode="auto">
            <a:xfrm flipH="1" flipV="1">
              <a:off x="4677"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518"/>
            <p:cNvSpPr>
              <a:spLocks noChangeShapeType="1"/>
            </p:cNvSpPr>
            <p:nvPr/>
          </p:nvSpPr>
          <p:spPr bwMode="auto">
            <a:xfrm flipH="1" flipV="1">
              <a:off x="4722"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519"/>
            <p:cNvSpPr>
              <a:spLocks noChangeShapeType="1"/>
            </p:cNvSpPr>
            <p:nvPr/>
          </p:nvSpPr>
          <p:spPr bwMode="auto">
            <a:xfrm flipH="1" flipV="1">
              <a:off x="4767"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520"/>
            <p:cNvSpPr>
              <a:spLocks noChangeShapeType="1"/>
            </p:cNvSpPr>
            <p:nvPr/>
          </p:nvSpPr>
          <p:spPr bwMode="auto">
            <a:xfrm flipH="1" flipV="1">
              <a:off x="4812" y="1656"/>
              <a:ext cx="167"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521"/>
            <p:cNvSpPr>
              <a:spLocks noChangeShapeType="1"/>
            </p:cNvSpPr>
            <p:nvPr/>
          </p:nvSpPr>
          <p:spPr bwMode="auto">
            <a:xfrm flipH="1" flipV="1">
              <a:off x="4856"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522"/>
            <p:cNvSpPr>
              <a:spLocks noChangeShapeType="1"/>
            </p:cNvSpPr>
            <p:nvPr/>
          </p:nvSpPr>
          <p:spPr bwMode="auto">
            <a:xfrm flipH="1" flipV="1">
              <a:off x="4901" y="1656"/>
              <a:ext cx="168"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523"/>
            <p:cNvSpPr>
              <a:spLocks noChangeShapeType="1"/>
            </p:cNvSpPr>
            <p:nvPr/>
          </p:nvSpPr>
          <p:spPr bwMode="auto">
            <a:xfrm flipH="1" flipV="1">
              <a:off x="4946" y="1656"/>
              <a:ext cx="123" cy="12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524"/>
            <p:cNvSpPr>
              <a:spLocks noChangeShapeType="1"/>
            </p:cNvSpPr>
            <p:nvPr/>
          </p:nvSpPr>
          <p:spPr bwMode="auto">
            <a:xfrm flipH="1" flipV="1">
              <a:off x="4991" y="1656"/>
              <a:ext cx="78" cy="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525"/>
            <p:cNvSpPr>
              <a:spLocks noChangeShapeType="1"/>
            </p:cNvSpPr>
            <p:nvPr/>
          </p:nvSpPr>
          <p:spPr bwMode="auto">
            <a:xfrm flipH="1" flipV="1">
              <a:off x="5036" y="1656"/>
              <a:ext cx="33" cy="3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526"/>
            <p:cNvSpPr>
              <a:spLocks noChangeShapeType="1"/>
            </p:cNvSpPr>
            <p:nvPr/>
          </p:nvSpPr>
          <p:spPr bwMode="auto">
            <a:xfrm>
              <a:off x="3124" y="1656"/>
              <a:ext cx="194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527"/>
            <p:cNvSpPr>
              <a:spLocks noChangeShapeType="1"/>
            </p:cNvSpPr>
            <p:nvPr/>
          </p:nvSpPr>
          <p:spPr bwMode="auto">
            <a:xfrm flipV="1">
              <a:off x="5069" y="1029"/>
              <a:ext cx="0" cy="6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528"/>
            <p:cNvSpPr>
              <a:spLocks noChangeShapeType="1"/>
            </p:cNvSpPr>
            <p:nvPr/>
          </p:nvSpPr>
          <p:spPr bwMode="auto">
            <a:xfrm flipV="1">
              <a:off x="3124" y="1084"/>
              <a:ext cx="0" cy="57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529"/>
            <p:cNvSpPr>
              <a:spLocks/>
            </p:cNvSpPr>
            <p:nvPr/>
          </p:nvSpPr>
          <p:spPr bwMode="auto">
            <a:xfrm>
              <a:off x="3124" y="736"/>
              <a:ext cx="1945" cy="460"/>
            </a:xfrm>
            <a:custGeom>
              <a:avLst/>
              <a:gdLst>
                <a:gd name="T0" fmla="*/ 116 w 3889"/>
                <a:gd name="T1" fmla="*/ 589 h 919"/>
                <a:gd name="T2" fmla="*/ 233 w 3889"/>
                <a:gd name="T3" fmla="*/ 484 h 919"/>
                <a:gd name="T4" fmla="*/ 320 w 3889"/>
                <a:gd name="T5" fmla="*/ 408 h 919"/>
                <a:gd name="T6" fmla="*/ 377 w 3889"/>
                <a:gd name="T7" fmla="*/ 359 h 919"/>
                <a:gd name="T8" fmla="*/ 436 w 3889"/>
                <a:gd name="T9" fmla="*/ 312 h 919"/>
                <a:gd name="T10" fmla="*/ 494 w 3889"/>
                <a:gd name="T11" fmla="*/ 267 h 919"/>
                <a:gd name="T12" fmla="*/ 553 w 3889"/>
                <a:gd name="T13" fmla="*/ 226 h 919"/>
                <a:gd name="T14" fmla="*/ 610 w 3889"/>
                <a:gd name="T15" fmla="*/ 186 h 919"/>
                <a:gd name="T16" fmla="*/ 669 w 3889"/>
                <a:gd name="T17" fmla="*/ 150 h 919"/>
                <a:gd name="T18" fmla="*/ 727 w 3889"/>
                <a:gd name="T19" fmla="*/ 117 h 919"/>
                <a:gd name="T20" fmla="*/ 786 w 3889"/>
                <a:gd name="T21" fmla="*/ 87 h 919"/>
                <a:gd name="T22" fmla="*/ 845 w 3889"/>
                <a:gd name="T23" fmla="*/ 61 h 919"/>
                <a:gd name="T24" fmla="*/ 903 w 3889"/>
                <a:gd name="T25" fmla="*/ 40 h 919"/>
                <a:gd name="T26" fmla="*/ 961 w 3889"/>
                <a:gd name="T27" fmla="*/ 23 h 919"/>
                <a:gd name="T28" fmla="*/ 1020 w 3889"/>
                <a:gd name="T29" fmla="*/ 10 h 919"/>
                <a:gd name="T30" fmla="*/ 1079 w 3889"/>
                <a:gd name="T31" fmla="*/ 2 h 919"/>
                <a:gd name="T32" fmla="*/ 1137 w 3889"/>
                <a:gd name="T33" fmla="*/ 0 h 919"/>
                <a:gd name="T34" fmla="*/ 1196 w 3889"/>
                <a:gd name="T35" fmla="*/ 4 h 919"/>
                <a:gd name="T36" fmla="*/ 1255 w 3889"/>
                <a:gd name="T37" fmla="*/ 13 h 919"/>
                <a:gd name="T38" fmla="*/ 1315 w 3889"/>
                <a:gd name="T39" fmla="*/ 27 h 919"/>
                <a:gd name="T40" fmla="*/ 1374 w 3889"/>
                <a:gd name="T41" fmla="*/ 45 h 919"/>
                <a:gd name="T42" fmla="*/ 1434 w 3889"/>
                <a:gd name="T43" fmla="*/ 67 h 919"/>
                <a:gd name="T44" fmla="*/ 1492 w 3889"/>
                <a:gd name="T45" fmla="*/ 94 h 919"/>
                <a:gd name="T46" fmla="*/ 1552 w 3889"/>
                <a:gd name="T47" fmla="*/ 125 h 919"/>
                <a:gd name="T48" fmla="*/ 1611 w 3889"/>
                <a:gd name="T49" fmla="*/ 158 h 919"/>
                <a:gd name="T50" fmla="*/ 1671 w 3889"/>
                <a:gd name="T51" fmla="*/ 194 h 919"/>
                <a:gd name="T52" fmla="*/ 1731 w 3889"/>
                <a:gd name="T53" fmla="*/ 232 h 919"/>
                <a:gd name="T54" fmla="*/ 1791 w 3889"/>
                <a:gd name="T55" fmla="*/ 273 h 919"/>
                <a:gd name="T56" fmla="*/ 1882 w 3889"/>
                <a:gd name="T57" fmla="*/ 337 h 919"/>
                <a:gd name="T58" fmla="*/ 2001 w 3889"/>
                <a:gd name="T59" fmla="*/ 425 h 919"/>
                <a:gd name="T60" fmla="*/ 2184 w 3889"/>
                <a:gd name="T61" fmla="*/ 558 h 919"/>
                <a:gd name="T62" fmla="*/ 2306 w 3889"/>
                <a:gd name="T63" fmla="*/ 644 h 919"/>
                <a:gd name="T64" fmla="*/ 2367 w 3889"/>
                <a:gd name="T65" fmla="*/ 684 h 919"/>
                <a:gd name="T66" fmla="*/ 2429 w 3889"/>
                <a:gd name="T67" fmla="*/ 723 h 919"/>
                <a:gd name="T68" fmla="*/ 2490 w 3889"/>
                <a:gd name="T69" fmla="*/ 759 h 919"/>
                <a:gd name="T70" fmla="*/ 2552 w 3889"/>
                <a:gd name="T71" fmla="*/ 792 h 919"/>
                <a:gd name="T72" fmla="*/ 2614 w 3889"/>
                <a:gd name="T73" fmla="*/ 823 h 919"/>
                <a:gd name="T74" fmla="*/ 2676 w 3889"/>
                <a:gd name="T75" fmla="*/ 850 h 919"/>
                <a:gd name="T76" fmla="*/ 2739 w 3889"/>
                <a:gd name="T77" fmla="*/ 872 h 919"/>
                <a:gd name="T78" fmla="*/ 2801 w 3889"/>
                <a:gd name="T79" fmla="*/ 892 h 919"/>
                <a:gd name="T80" fmla="*/ 2864 w 3889"/>
                <a:gd name="T81" fmla="*/ 906 h 919"/>
                <a:gd name="T82" fmla="*/ 2927 w 3889"/>
                <a:gd name="T83" fmla="*/ 915 h 919"/>
                <a:gd name="T84" fmla="*/ 2990 w 3889"/>
                <a:gd name="T85" fmla="*/ 919 h 919"/>
                <a:gd name="T86" fmla="*/ 3053 w 3889"/>
                <a:gd name="T87" fmla="*/ 917 h 919"/>
                <a:gd name="T88" fmla="*/ 3117 w 3889"/>
                <a:gd name="T89" fmla="*/ 911 h 919"/>
                <a:gd name="T90" fmla="*/ 3181 w 3889"/>
                <a:gd name="T91" fmla="*/ 900 h 919"/>
                <a:gd name="T92" fmla="*/ 3245 w 3889"/>
                <a:gd name="T93" fmla="*/ 885 h 919"/>
                <a:gd name="T94" fmla="*/ 3309 w 3889"/>
                <a:gd name="T95" fmla="*/ 866 h 919"/>
                <a:gd name="T96" fmla="*/ 3373 w 3889"/>
                <a:gd name="T97" fmla="*/ 844 h 919"/>
                <a:gd name="T98" fmla="*/ 3437 w 3889"/>
                <a:gd name="T99" fmla="*/ 818 h 919"/>
                <a:gd name="T100" fmla="*/ 3501 w 3889"/>
                <a:gd name="T101" fmla="*/ 789 h 919"/>
                <a:gd name="T102" fmla="*/ 3566 w 3889"/>
                <a:gd name="T103" fmla="*/ 759 h 919"/>
                <a:gd name="T104" fmla="*/ 3631 w 3889"/>
                <a:gd name="T105" fmla="*/ 727 h 919"/>
                <a:gd name="T106" fmla="*/ 3760 w 3889"/>
                <a:gd name="T107" fmla="*/ 658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89" h="919">
                  <a:moveTo>
                    <a:pt x="0" y="696"/>
                  </a:moveTo>
                  <a:lnTo>
                    <a:pt x="116" y="589"/>
                  </a:lnTo>
                  <a:lnTo>
                    <a:pt x="174" y="536"/>
                  </a:lnTo>
                  <a:lnTo>
                    <a:pt x="233" y="484"/>
                  </a:lnTo>
                  <a:lnTo>
                    <a:pt x="291" y="433"/>
                  </a:lnTo>
                  <a:lnTo>
                    <a:pt x="320" y="408"/>
                  </a:lnTo>
                  <a:lnTo>
                    <a:pt x="348" y="384"/>
                  </a:lnTo>
                  <a:lnTo>
                    <a:pt x="377" y="359"/>
                  </a:lnTo>
                  <a:lnTo>
                    <a:pt x="407" y="336"/>
                  </a:lnTo>
                  <a:lnTo>
                    <a:pt x="436" y="312"/>
                  </a:lnTo>
                  <a:lnTo>
                    <a:pt x="465" y="290"/>
                  </a:lnTo>
                  <a:lnTo>
                    <a:pt x="494" y="267"/>
                  </a:lnTo>
                  <a:lnTo>
                    <a:pt x="524" y="246"/>
                  </a:lnTo>
                  <a:lnTo>
                    <a:pt x="553" y="226"/>
                  </a:lnTo>
                  <a:lnTo>
                    <a:pt x="582" y="205"/>
                  </a:lnTo>
                  <a:lnTo>
                    <a:pt x="610" y="186"/>
                  </a:lnTo>
                  <a:lnTo>
                    <a:pt x="640" y="168"/>
                  </a:lnTo>
                  <a:lnTo>
                    <a:pt x="669" y="150"/>
                  </a:lnTo>
                  <a:lnTo>
                    <a:pt x="698" y="133"/>
                  </a:lnTo>
                  <a:lnTo>
                    <a:pt x="727" y="117"/>
                  </a:lnTo>
                  <a:lnTo>
                    <a:pt x="757" y="102"/>
                  </a:lnTo>
                  <a:lnTo>
                    <a:pt x="786" y="87"/>
                  </a:lnTo>
                  <a:lnTo>
                    <a:pt x="815" y="74"/>
                  </a:lnTo>
                  <a:lnTo>
                    <a:pt x="845" y="61"/>
                  </a:lnTo>
                  <a:lnTo>
                    <a:pt x="873" y="49"/>
                  </a:lnTo>
                  <a:lnTo>
                    <a:pt x="903" y="40"/>
                  </a:lnTo>
                  <a:lnTo>
                    <a:pt x="932" y="30"/>
                  </a:lnTo>
                  <a:lnTo>
                    <a:pt x="961" y="23"/>
                  </a:lnTo>
                  <a:lnTo>
                    <a:pt x="991" y="15"/>
                  </a:lnTo>
                  <a:lnTo>
                    <a:pt x="1020" y="10"/>
                  </a:lnTo>
                  <a:lnTo>
                    <a:pt x="1050" y="5"/>
                  </a:lnTo>
                  <a:lnTo>
                    <a:pt x="1079" y="2"/>
                  </a:lnTo>
                  <a:lnTo>
                    <a:pt x="1109" y="1"/>
                  </a:lnTo>
                  <a:lnTo>
                    <a:pt x="1137" y="0"/>
                  </a:lnTo>
                  <a:lnTo>
                    <a:pt x="1167" y="1"/>
                  </a:lnTo>
                  <a:lnTo>
                    <a:pt x="1196" y="4"/>
                  </a:lnTo>
                  <a:lnTo>
                    <a:pt x="1226" y="8"/>
                  </a:lnTo>
                  <a:lnTo>
                    <a:pt x="1255" y="13"/>
                  </a:lnTo>
                  <a:lnTo>
                    <a:pt x="1285" y="19"/>
                  </a:lnTo>
                  <a:lnTo>
                    <a:pt x="1315" y="27"/>
                  </a:lnTo>
                  <a:lnTo>
                    <a:pt x="1344" y="35"/>
                  </a:lnTo>
                  <a:lnTo>
                    <a:pt x="1374" y="45"/>
                  </a:lnTo>
                  <a:lnTo>
                    <a:pt x="1404" y="56"/>
                  </a:lnTo>
                  <a:lnTo>
                    <a:pt x="1434" y="67"/>
                  </a:lnTo>
                  <a:lnTo>
                    <a:pt x="1462" y="80"/>
                  </a:lnTo>
                  <a:lnTo>
                    <a:pt x="1492" y="94"/>
                  </a:lnTo>
                  <a:lnTo>
                    <a:pt x="1522" y="109"/>
                  </a:lnTo>
                  <a:lnTo>
                    <a:pt x="1552" y="125"/>
                  </a:lnTo>
                  <a:lnTo>
                    <a:pt x="1582" y="141"/>
                  </a:lnTo>
                  <a:lnTo>
                    <a:pt x="1611" y="158"/>
                  </a:lnTo>
                  <a:lnTo>
                    <a:pt x="1641" y="175"/>
                  </a:lnTo>
                  <a:lnTo>
                    <a:pt x="1671" y="194"/>
                  </a:lnTo>
                  <a:lnTo>
                    <a:pt x="1701" y="213"/>
                  </a:lnTo>
                  <a:lnTo>
                    <a:pt x="1731" y="232"/>
                  </a:lnTo>
                  <a:lnTo>
                    <a:pt x="1761" y="252"/>
                  </a:lnTo>
                  <a:lnTo>
                    <a:pt x="1791" y="273"/>
                  </a:lnTo>
                  <a:lnTo>
                    <a:pt x="1821" y="294"/>
                  </a:lnTo>
                  <a:lnTo>
                    <a:pt x="1882" y="337"/>
                  </a:lnTo>
                  <a:lnTo>
                    <a:pt x="1941" y="381"/>
                  </a:lnTo>
                  <a:lnTo>
                    <a:pt x="2001" y="425"/>
                  </a:lnTo>
                  <a:lnTo>
                    <a:pt x="2123" y="514"/>
                  </a:lnTo>
                  <a:lnTo>
                    <a:pt x="2184" y="558"/>
                  </a:lnTo>
                  <a:lnTo>
                    <a:pt x="2245" y="602"/>
                  </a:lnTo>
                  <a:lnTo>
                    <a:pt x="2306" y="644"/>
                  </a:lnTo>
                  <a:lnTo>
                    <a:pt x="2337" y="664"/>
                  </a:lnTo>
                  <a:lnTo>
                    <a:pt x="2367" y="684"/>
                  </a:lnTo>
                  <a:lnTo>
                    <a:pt x="2398" y="704"/>
                  </a:lnTo>
                  <a:lnTo>
                    <a:pt x="2429" y="723"/>
                  </a:lnTo>
                  <a:lnTo>
                    <a:pt x="2460" y="741"/>
                  </a:lnTo>
                  <a:lnTo>
                    <a:pt x="2490" y="759"/>
                  </a:lnTo>
                  <a:lnTo>
                    <a:pt x="2521" y="776"/>
                  </a:lnTo>
                  <a:lnTo>
                    <a:pt x="2552" y="792"/>
                  </a:lnTo>
                  <a:lnTo>
                    <a:pt x="2583" y="808"/>
                  </a:lnTo>
                  <a:lnTo>
                    <a:pt x="2614" y="823"/>
                  </a:lnTo>
                  <a:lnTo>
                    <a:pt x="2645" y="837"/>
                  </a:lnTo>
                  <a:lnTo>
                    <a:pt x="2676" y="850"/>
                  </a:lnTo>
                  <a:lnTo>
                    <a:pt x="2708" y="862"/>
                  </a:lnTo>
                  <a:lnTo>
                    <a:pt x="2739" y="872"/>
                  </a:lnTo>
                  <a:lnTo>
                    <a:pt x="2770" y="883"/>
                  </a:lnTo>
                  <a:lnTo>
                    <a:pt x="2801" y="892"/>
                  </a:lnTo>
                  <a:lnTo>
                    <a:pt x="2833" y="899"/>
                  </a:lnTo>
                  <a:lnTo>
                    <a:pt x="2864" y="906"/>
                  </a:lnTo>
                  <a:lnTo>
                    <a:pt x="2895" y="911"/>
                  </a:lnTo>
                  <a:lnTo>
                    <a:pt x="2927" y="915"/>
                  </a:lnTo>
                  <a:lnTo>
                    <a:pt x="2958" y="917"/>
                  </a:lnTo>
                  <a:lnTo>
                    <a:pt x="2990" y="919"/>
                  </a:lnTo>
                  <a:lnTo>
                    <a:pt x="3022" y="918"/>
                  </a:lnTo>
                  <a:lnTo>
                    <a:pt x="3053" y="917"/>
                  </a:lnTo>
                  <a:lnTo>
                    <a:pt x="3085" y="915"/>
                  </a:lnTo>
                  <a:lnTo>
                    <a:pt x="3117" y="911"/>
                  </a:lnTo>
                  <a:lnTo>
                    <a:pt x="3148" y="906"/>
                  </a:lnTo>
                  <a:lnTo>
                    <a:pt x="3181" y="900"/>
                  </a:lnTo>
                  <a:lnTo>
                    <a:pt x="3213" y="893"/>
                  </a:lnTo>
                  <a:lnTo>
                    <a:pt x="3245" y="885"/>
                  </a:lnTo>
                  <a:lnTo>
                    <a:pt x="3277" y="876"/>
                  </a:lnTo>
                  <a:lnTo>
                    <a:pt x="3309" y="866"/>
                  </a:lnTo>
                  <a:lnTo>
                    <a:pt x="3341" y="855"/>
                  </a:lnTo>
                  <a:lnTo>
                    <a:pt x="3373" y="844"/>
                  </a:lnTo>
                  <a:lnTo>
                    <a:pt x="3405" y="831"/>
                  </a:lnTo>
                  <a:lnTo>
                    <a:pt x="3437" y="818"/>
                  </a:lnTo>
                  <a:lnTo>
                    <a:pt x="3469" y="804"/>
                  </a:lnTo>
                  <a:lnTo>
                    <a:pt x="3501" y="789"/>
                  </a:lnTo>
                  <a:lnTo>
                    <a:pt x="3533" y="774"/>
                  </a:lnTo>
                  <a:lnTo>
                    <a:pt x="3566" y="759"/>
                  </a:lnTo>
                  <a:lnTo>
                    <a:pt x="3599" y="743"/>
                  </a:lnTo>
                  <a:lnTo>
                    <a:pt x="3631" y="727"/>
                  </a:lnTo>
                  <a:lnTo>
                    <a:pt x="3695" y="693"/>
                  </a:lnTo>
                  <a:lnTo>
                    <a:pt x="3760" y="658"/>
                  </a:lnTo>
                  <a:lnTo>
                    <a:pt x="3889"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530"/>
            <p:cNvSpPr>
              <a:spLocks noChangeShapeType="1"/>
            </p:cNvSpPr>
            <p:nvPr/>
          </p:nvSpPr>
          <p:spPr bwMode="auto">
            <a:xfrm>
              <a:off x="3124" y="2980"/>
              <a:ext cx="194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531"/>
            <p:cNvSpPr>
              <a:spLocks noChangeShapeType="1"/>
            </p:cNvSpPr>
            <p:nvPr/>
          </p:nvSpPr>
          <p:spPr bwMode="auto">
            <a:xfrm>
              <a:off x="5069" y="2980"/>
              <a:ext cx="0" cy="6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532"/>
            <p:cNvSpPr>
              <a:spLocks noChangeShapeType="1"/>
            </p:cNvSpPr>
            <p:nvPr/>
          </p:nvSpPr>
          <p:spPr bwMode="auto">
            <a:xfrm>
              <a:off x="3124" y="2980"/>
              <a:ext cx="0" cy="57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533"/>
            <p:cNvSpPr>
              <a:spLocks/>
            </p:cNvSpPr>
            <p:nvPr/>
          </p:nvSpPr>
          <p:spPr bwMode="auto">
            <a:xfrm>
              <a:off x="3124" y="3440"/>
              <a:ext cx="1945" cy="459"/>
            </a:xfrm>
            <a:custGeom>
              <a:avLst/>
              <a:gdLst>
                <a:gd name="T0" fmla="*/ 116 w 3889"/>
                <a:gd name="T1" fmla="*/ 330 h 919"/>
                <a:gd name="T2" fmla="*/ 233 w 3889"/>
                <a:gd name="T3" fmla="*/ 436 h 919"/>
                <a:gd name="T4" fmla="*/ 320 w 3889"/>
                <a:gd name="T5" fmla="*/ 512 h 919"/>
                <a:gd name="T6" fmla="*/ 377 w 3889"/>
                <a:gd name="T7" fmla="*/ 560 h 919"/>
                <a:gd name="T8" fmla="*/ 436 w 3889"/>
                <a:gd name="T9" fmla="*/ 607 h 919"/>
                <a:gd name="T10" fmla="*/ 494 w 3889"/>
                <a:gd name="T11" fmla="*/ 652 h 919"/>
                <a:gd name="T12" fmla="*/ 553 w 3889"/>
                <a:gd name="T13" fmla="*/ 693 h 919"/>
                <a:gd name="T14" fmla="*/ 610 w 3889"/>
                <a:gd name="T15" fmla="*/ 733 h 919"/>
                <a:gd name="T16" fmla="*/ 669 w 3889"/>
                <a:gd name="T17" fmla="*/ 769 h 919"/>
                <a:gd name="T18" fmla="*/ 727 w 3889"/>
                <a:gd name="T19" fmla="*/ 802 h 919"/>
                <a:gd name="T20" fmla="*/ 786 w 3889"/>
                <a:gd name="T21" fmla="*/ 832 h 919"/>
                <a:gd name="T22" fmla="*/ 845 w 3889"/>
                <a:gd name="T23" fmla="*/ 858 h 919"/>
                <a:gd name="T24" fmla="*/ 903 w 3889"/>
                <a:gd name="T25" fmla="*/ 879 h 919"/>
                <a:gd name="T26" fmla="*/ 961 w 3889"/>
                <a:gd name="T27" fmla="*/ 896 h 919"/>
                <a:gd name="T28" fmla="*/ 1020 w 3889"/>
                <a:gd name="T29" fmla="*/ 909 h 919"/>
                <a:gd name="T30" fmla="*/ 1079 w 3889"/>
                <a:gd name="T31" fmla="*/ 917 h 919"/>
                <a:gd name="T32" fmla="*/ 1137 w 3889"/>
                <a:gd name="T33" fmla="*/ 919 h 919"/>
                <a:gd name="T34" fmla="*/ 1196 w 3889"/>
                <a:gd name="T35" fmla="*/ 916 h 919"/>
                <a:gd name="T36" fmla="*/ 1255 w 3889"/>
                <a:gd name="T37" fmla="*/ 906 h 919"/>
                <a:gd name="T38" fmla="*/ 1315 w 3889"/>
                <a:gd name="T39" fmla="*/ 892 h 919"/>
                <a:gd name="T40" fmla="*/ 1374 w 3889"/>
                <a:gd name="T41" fmla="*/ 874 h 919"/>
                <a:gd name="T42" fmla="*/ 1434 w 3889"/>
                <a:gd name="T43" fmla="*/ 851 h 919"/>
                <a:gd name="T44" fmla="*/ 1492 w 3889"/>
                <a:gd name="T45" fmla="*/ 825 h 919"/>
                <a:gd name="T46" fmla="*/ 1552 w 3889"/>
                <a:gd name="T47" fmla="*/ 795 h 919"/>
                <a:gd name="T48" fmla="*/ 1611 w 3889"/>
                <a:gd name="T49" fmla="*/ 762 h 919"/>
                <a:gd name="T50" fmla="*/ 1671 w 3889"/>
                <a:gd name="T51" fmla="*/ 725 h 919"/>
                <a:gd name="T52" fmla="*/ 1731 w 3889"/>
                <a:gd name="T53" fmla="*/ 687 h 919"/>
                <a:gd name="T54" fmla="*/ 1791 w 3889"/>
                <a:gd name="T55" fmla="*/ 646 h 919"/>
                <a:gd name="T56" fmla="*/ 1882 w 3889"/>
                <a:gd name="T57" fmla="*/ 583 h 919"/>
                <a:gd name="T58" fmla="*/ 2001 w 3889"/>
                <a:gd name="T59" fmla="*/ 494 h 919"/>
                <a:gd name="T60" fmla="*/ 2184 w 3889"/>
                <a:gd name="T61" fmla="*/ 361 h 919"/>
                <a:gd name="T62" fmla="*/ 2306 w 3889"/>
                <a:gd name="T63" fmla="*/ 275 h 919"/>
                <a:gd name="T64" fmla="*/ 2367 w 3889"/>
                <a:gd name="T65" fmla="*/ 235 h 919"/>
                <a:gd name="T66" fmla="*/ 2429 w 3889"/>
                <a:gd name="T67" fmla="*/ 196 h 919"/>
                <a:gd name="T68" fmla="*/ 2490 w 3889"/>
                <a:gd name="T69" fmla="*/ 160 h 919"/>
                <a:gd name="T70" fmla="*/ 2552 w 3889"/>
                <a:gd name="T71" fmla="*/ 127 h 919"/>
                <a:gd name="T72" fmla="*/ 2614 w 3889"/>
                <a:gd name="T73" fmla="*/ 97 h 919"/>
                <a:gd name="T74" fmla="*/ 2676 w 3889"/>
                <a:gd name="T75" fmla="*/ 69 h 919"/>
                <a:gd name="T76" fmla="*/ 2739 w 3889"/>
                <a:gd name="T77" fmla="*/ 46 h 919"/>
                <a:gd name="T78" fmla="*/ 2801 w 3889"/>
                <a:gd name="T79" fmla="*/ 27 h 919"/>
                <a:gd name="T80" fmla="*/ 2864 w 3889"/>
                <a:gd name="T81" fmla="*/ 13 h 919"/>
                <a:gd name="T82" fmla="*/ 2927 w 3889"/>
                <a:gd name="T83" fmla="*/ 4 h 919"/>
                <a:gd name="T84" fmla="*/ 2990 w 3889"/>
                <a:gd name="T85" fmla="*/ 0 h 919"/>
                <a:gd name="T86" fmla="*/ 3053 w 3889"/>
                <a:gd name="T87" fmla="*/ 2 h 919"/>
                <a:gd name="T88" fmla="*/ 3117 w 3889"/>
                <a:gd name="T89" fmla="*/ 8 h 919"/>
                <a:gd name="T90" fmla="*/ 3181 w 3889"/>
                <a:gd name="T91" fmla="*/ 19 h 919"/>
                <a:gd name="T92" fmla="*/ 3245 w 3889"/>
                <a:gd name="T93" fmla="*/ 35 h 919"/>
                <a:gd name="T94" fmla="*/ 3309 w 3889"/>
                <a:gd name="T95" fmla="*/ 53 h 919"/>
                <a:gd name="T96" fmla="*/ 3373 w 3889"/>
                <a:gd name="T97" fmla="*/ 76 h 919"/>
                <a:gd name="T98" fmla="*/ 3437 w 3889"/>
                <a:gd name="T99" fmla="*/ 101 h 919"/>
                <a:gd name="T100" fmla="*/ 3501 w 3889"/>
                <a:gd name="T101" fmla="*/ 130 h 919"/>
                <a:gd name="T102" fmla="*/ 3566 w 3889"/>
                <a:gd name="T103" fmla="*/ 160 h 919"/>
                <a:gd name="T104" fmla="*/ 3631 w 3889"/>
                <a:gd name="T105" fmla="*/ 193 h 919"/>
                <a:gd name="T106" fmla="*/ 3760 w 3889"/>
                <a:gd name="T107" fmla="*/ 261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89" h="919">
                  <a:moveTo>
                    <a:pt x="0" y="223"/>
                  </a:moveTo>
                  <a:lnTo>
                    <a:pt x="116" y="330"/>
                  </a:lnTo>
                  <a:lnTo>
                    <a:pt x="174" y="383"/>
                  </a:lnTo>
                  <a:lnTo>
                    <a:pt x="233" y="436"/>
                  </a:lnTo>
                  <a:lnTo>
                    <a:pt x="291" y="486"/>
                  </a:lnTo>
                  <a:lnTo>
                    <a:pt x="320" y="512"/>
                  </a:lnTo>
                  <a:lnTo>
                    <a:pt x="348" y="536"/>
                  </a:lnTo>
                  <a:lnTo>
                    <a:pt x="377" y="560"/>
                  </a:lnTo>
                  <a:lnTo>
                    <a:pt x="407" y="583"/>
                  </a:lnTo>
                  <a:lnTo>
                    <a:pt x="436" y="607"/>
                  </a:lnTo>
                  <a:lnTo>
                    <a:pt x="465" y="629"/>
                  </a:lnTo>
                  <a:lnTo>
                    <a:pt x="494" y="652"/>
                  </a:lnTo>
                  <a:lnTo>
                    <a:pt x="524" y="673"/>
                  </a:lnTo>
                  <a:lnTo>
                    <a:pt x="553" y="693"/>
                  </a:lnTo>
                  <a:lnTo>
                    <a:pt x="582" y="714"/>
                  </a:lnTo>
                  <a:lnTo>
                    <a:pt x="610" y="733"/>
                  </a:lnTo>
                  <a:lnTo>
                    <a:pt x="640" y="752"/>
                  </a:lnTo>
                  <a:lnTo>
                    <a:pt x="669" y="769"/>
                  </a:lnTo>
                  <a:lnTo>
                    <a:pt x="698" y="786"/>
                  </a:lnTo>
                  <a:lnTo>
                    <a:pt x="727" y="802"/>
                  </a:lnTo>
                  <a:lnTo>
                    <a:pt x="757" y="818"/>
                  </a:lnTo>
                  <a:lnTo>
                    <a:pt x="786" y="832"/>
                  </a:lnTo>
                  <a:lnTo>
                    <a:pt x="815" y="846"/>
                  </a:lnTo>
                  <a:lnTo>
                    <a:pt x="845" y="858"/>
                  </a:lnTo>
                  <a:lnTo>
                    <a:pt x="873" y="870"/>
                  </a:lnTo>
                  <a:lnTo>
                    <a:pt x="903" y="879"/>
                  </a:lnTo>
                  <a:lnTo>
                    <a:pt x="932" y="889"/>
                  </a:lnTo>
                  <a:lnTo>
                    <a:pt x="961" y="896"/>
                  </a:lnTo>
                  <a:lnTo>
                    <a:pt x="991" y="904"/>
                  </a:lnTo>
                  <a:lnTo>
                    <a:pt x="1020" y="909"/>
                  </a:lnTo>
                  <a:lnTo>
                    <a:pt x="1050" y="913"/>
                  </a:lnTo>
                  <a:lnTo>
                    <a:pt x="1079" y="917"/>
                  </a:lnTo>
                  <a:lnTo>
                    <a:pt x="1109" y="919"/>
                  </a:lnTo>
                  <a:lnTo>
                    <a:pt x="1137" y="919"/>
                  </a:lnTo>
                  <a:lnTo>
                    <a:pt x="1167" y="918"/>
                  </a:lnTo>
                  <a:lnTo>
                    <a:pt x="1196" y="916"/>
                  </a:lnTo>
                  <a:lnTo>
                    <a:pt x="1226" y="911"/>
                  </a:lnTo>
                  <a:lnTo>
                    <a:pt x="1255" y="906"/>
                  </a:lnTo>
                  <a:lnTo>
                    <a:pt x="1285" y="901"/>
                  </a:lnTo>
                  <a:lnTo>
                    <a:pt x="1315" y="892"/>
                  </a:lnTo>
                  <a:lnTo>
                    <a:pt x="1344" y="884"/>
                  </a:lnTo>
                  <a:lnTo>
                    <a:pt x="1374" y="874"/>
                  </a:lnTo>
                  <a:lnTo>
                    <a:pt x="1404" y="863"/>
                  </a:lnTo>
                  <a:lnTo>
                    <a:pt x="1434" y="851"/>
                  </a:lnTo>
                  <a:lnTo>
                    <a:pt x="1462" y="839"/>
                  </a:lnTo>
                  <a:lnTo>
                    <a:pt x="1492" y="825"/>
                  </a:lnTo>
                  <a:lnTo>
                    <a:pt x="1522" y="810"/>
                  </a:lnTo>
                  <a:lnTo>
                    <a:pt x="1552" y="795"/>
                  </a:lnTo>
                  <a:lnTo>
                    <a:pt x="1582" y="778"/>
                  </a:lnTo>
                  <a:lnTo>
                    <a:pt x="1611" y="762"/>
                  </a:lnTo>
                  <a:lnTo>
                    <a:pt x="1641" y="743"/>
                  </a:lnTo>
                  <a:lnTo>
                    <a:pt x="1671" y="725"/>
                  </a:lnTo>
                  <a:lnTo>
                    <a:pt x="1701" y="706"/>
                  </a:lnTo>
                  <a:lnTo>
                    <a:pt x="1731" y="687"/>
                  </a:lnTo>
                  <a:lnTo>
                    <a:pt x="1761" y="667"/>
                  </a:lnTo>
                  <a:lnTo>
                    <a:pt x="1791" y="646"/>
                  </a:lnTo>
                  <a:lnTo>
                    <a:pt x="1821" y="626"/>
                  </a:lnTo>
                  <a:lnTo>
                    <a:pt x="1882" y="583"/>
                  </a:lnTo>
                  <a:lnTo>
                    <a:pt x="1941" y="539"/>
                  </a:lnTo>
                  <a:lnTo>
                    <a:pt x="2001" y="494"/>
                  </a:lnTo>
                  <a:lnTo>
                    <a:pt x="2123" y="406"/>
                  </a:lnTo>
                  <a:lnTo>
                    <a:pt x="2184" y="361"/>
                  </a:lnTo>
                  <a:lnTo>
                    <a:pt x="2245" y="318"/>
                  </a:lnTo>
                  <a:lnTo>
                    <a:pt x="2306" y="275"/>
                  </a:lnTo>
                  <a:lnTo>
                    <a:pt x="2337" y="255"/>
                  </a:lnTo>
                  <a:lnTo>
                    <a:pt x="2367" y="235"/>
                  </a:lnTo>
                  <a:lnTo>
                    <a:pt x="2398" y="215"/>
                  </a:lnTo>
                  <a:lnTo>
                    <a:pt x="2429" y="196"/>
                  </a:lnTo>
                  <a:lnTo>
                    <a:pt x="2460" y="178"/>
                  </a:lnTo>
                  <a:lnTo>
                    <a:pt x="2490" y="160"/>
                  </a:lnTo>
                  <a:lnTo>
                    <a:pt x="2521" y="143"/>
                  </a:lnTo>
                  <a:lnTo>
                    <a:pt x="2552" y="127"/>
                  </a:lnTo>
                  <a:lnTo>
                    <a:pt x="2583" y="111"/>
                  </a:lnTo>
                  <a:lnTo>
                    <a:pt x="2614" y="97"/>
                  </a:lnTo>
                  <a:lnTo>
                    <a:pt x="2645" y="83"/>
                  </a:lnTo>
                  <a:lnTo>
                    <a:pt x="2676" y="69"/>
                  </a:lnTo>
                  <a:lnTo>
                    <a:pt x="2708" y="57"/>
                  </a:lnTo>
                  <a:lnTo>
                    <a:pt x="2739" y="46"/>
                  </a:lnTo>
                  <a:lnTo>
                    <a:pt x="2770" y="36"/>
                  </a:lnTo>
                  <a:lnTo>
                    <a:pt x="2801" y="27"/>
                  </a:lnTo>
                  <a:lnTo>
                    <a:pt x="2833" y="20"/>
                  </a:lnTo>
                  <a:lnTo>
                    <a:pt x="2864" y="13"/>
                  </a:lnTo>
                  <a:lnTo>
                    <a:pt x="2895" y="8"/>
                  </a:lnTo>
                  <a:lnTo>
                    <a:pt x="2927" y="4"/>
                  </a:lnTo>
                  <a:lnTo>
                    <a:pt x="2958" y="2"/>
                  </a:lnTo>
                  <a:lnTo>
                    <a:pt x="2990" y="0"/>
                  </a:lnTo>
                  <a:lnTo>
                    <a:pt x="3022" y="0"/>
                  </a:lnTo>
                  <a:lnTo>
                    <a:pt x="3053" y="2"/>
                  </a:lnTo>
                  <a:lnTo>
                    <a:pt x="3085" y="5"/>
                  </a:lnTo>
                  <a:lnTo>
                    <a:pt x="3117" y="8"/>
                  </a:lnTo>
                  <a:lnTo>
                    <a:pt x="3148" y="13"/>
                  </a:lnTo>
                  <a:lnTo>
                    <a:pt x="3181" y="19"/>
                  </a:lnTo>
                  <a:lnTo>
                    <a:pt x="3213" y="26"/>
                  </a:lnTo>
                  <a:lnTo>
                    <a:pt x="3245" y="35"/>
                  </a:lnTo>
                  <a:lnTo>
                    <a:pt x="3277" y="43"/>
                  </a:lnTo>
                  <a:lnTo>
                    <a:pt x="3309" y="53"/>
                  </a:lnTo>
                  <a:lnTo>
                    <a:pt x="3341" y="65"/>
                  </a:lnTo>
                  <a:lnTo>
                    <a:pt x="3373" y="76"/>
                  </a:lnTo>
                  <a:lnTo>
                    <a:pt x="3405" y="88"/>
                  </a:lnTo>
                  <a:lnTo>
                    <a:pt x="3437" y="101"/>
                  </a:lnTo>
                  <a:lnTo>
                    <a:pt x="3469" y="115"/>
                  </a:lnTo>
                  <a:lnTo>
                    <a:pt x="3501" y="130"/>
                  </a:lnTo>
                  <a:lnTo>
                    <a:pt x="3533" y="145"/>
                  </a:lnTo>
                  <a:lnTo>
                    <a:pt x="3566" y="160"/>
                  </a:lnTo>
                  <a:lnTo>
                    <a:pt x="3599" y="176"/>
                  </a:lnTo>
                  <a:lnTo>
                    <a:pt x="3631" y="193"/>
                  </a:lnTo>
                  <a:lnTo>
                    <a:pt x="3695" y="226"/>
                  </a:lnTo>
                  <a:lnTo>
                    <a:pt x="3760" y="261"/>
                  </a:lnTo>
                  <a:lnTo>
                    <a:pt x="3889" y="33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534"/>
            <p:cNvSpPr>
              <a:spLocks/>
            </p:cNvSpPr>
            <p:nvPr/>
          </p:nvSpPr>
          <p:spPr bwMode="auto">
            <a:xfrm>
              <a:off x="160" y="1824"/>
              <a:ext cx="1155" cy="1155"/>
            </a:xfrm>
            <a:custGeom>
              <a:avLst/>
              <a:gdLst>
                <a:gd name="T0" fmla="*/ 2304 w 2309"/>
                <a:gd name="T1" fmla="*/ 1044 h 2311"/>
                <a:gd name="T2" fmla="*/ 2276 w 2309"/>
                <a:gd name="T3" fmla="*/ 881 h 2311"/>
                <a:gd name="T4" fmla="*/ 2225 w 2309"/>
                <a:gd name="T5" fmla="*/ 722 h 2311"/>
                <a:gd name="T6" fmla="*/ 2152 w 2309"/>
                <a:gd name="T7" fmla="*/ 574 h 2311"/>
                <a:gd name="T8" fmla="*/ 2059 w 2309"/>
                <a:gd name="T9" fmla="*/ 436 h 2311"/>
                <a:gd name="T10" fmla="*/ 1946 w 2309"/>
                <a:gd name="T11" fmla="*/ 314 h 2311"/>
                <a:gd name="T12" fmla="*/ 1817 w 2309"/>
                <a:gd name="T13" fmla="*/ 209 h 2311"/>
                <a:gd name="T14" fmla="*/ 1675 w 2309"/>
                <a:gd name="T15" fmla="*/ 124 h 2311"/>
                <a:gd name="T16" fmla="*/ 1522 w 2309"/>
                <a:gd name="T17" fmla="*/ 60 h 2311"/>
                <a:gd name="T18" fmla="*/ 1361 w 2309"/>
                <a:gd name="T19" fmla="*/ 18 h 2311"/>
                <a:gd name="T20" fmla="*/ 1196 w 2309"/>
                <a:gd name="T21" fmla="*/ 1 h 2311"/>
                <a:gd name="T22" fmla="*/ 1030 w 2309"/>
                <a:gd name="T23" fmla="*/ 6 h 2311"/>
                <a:gd name="T24" fmla="*/ 867 w 2309"/>
                <a:gd name="T25" fmla="*/ 36 h 2311"/>
                <a:gd name="T26" fmla="*/ 710 w 2309"/>
                <a:gd name="T27" fmla="*/ 89 h 2311"/>
                <a:gd name="T28" fmla="*/ 561 w 2309"/>
                <a:gd name="T29" fmla="*/ 164 h 2311"/>
                <a:gd name="T30" fmla="*/ 425 w 2309"/>
                <a:gd name="T31" fmla="*/ 259 h 2311"/>
                <a:gd name="T32" fmla="*/ 305 w 2309"/>
                <a:gd name="T33" fmla="*/ 373 h 2311"/>
                <a:gd name="T34" fmla="*/ 201 w 2309"/>
                <a:gd name="T35" fmla="*/ 503 h 2311"/>
                <a:gd name="T36" fmla="*/ 117 w 2309"/>
                <a:gd name="T37" fmla="*/ 646 h 2311"/>
                <a:gd name="T38" fmla="*/ 55 w 2309"/>
                <a:gd name="T39" fmla="*/ 800 h 2311"/>
                <a:gd name="T40" fmla="*/ 16 w 2309"/>
                <a:gd name="T41" fmla="*/ 962 h 2311"/>
                <a:gd name="T42" fmla="*/ 0 w 2309"/>
                <a:gd name="T43" fmla="*/ 1128 h 2311"/>
                <a:gd name="T44" fmla="*/ 8 w 2309"/>
                <a:gd name="T45" fmla="*/ 1293 h 2311"/>
                <a:gd name="T46" fmla="*/ 39 w 2309"/>
                <a:gd name="T47" fmla="*/ 1457 h 2311"/>
                <a:gd name="T48" fmla="*/ 95 w 2309"/>
                <a:gd name="T49" fmla="*/ 1614 h 2311"/>
                <a:gd name="T50" fmla="*/ 171 w 2309"/>
                <a:gd name="T51" fmla="*/ 1760 h 2311"/>
                <a:gd name="T52" fmla="*/ 268 w 2309"/>
                <a:gd name="T53" fmla="*/ 1896 h 2311"/>
                <a:gd name="T54" fmla="*/ 384 w 2309"/>
                <a:gd name="T55" fmla="*/ 2015 h 2311"/>
                <a:gd name="T56" fmla="*/ 514 w 2309"/>
                <a:gd name="T57" fmla="*/ 2117 h 2311"/>
                <a:gd name="T58" fmla="*/ 658 w 2309"/>
                <a:gd name="T59" fmla="*/ 2199 h 2311"/>
                <a:gd name="T60" fmla="*/ 813 w 2309"/>
                <a:gd name="T61" fmla="*/ 2260 h 2311"/>
                <a:gd name="T62" fmla="*/ 975 w 2309"/>
                <a:gd name="T63" fmla="*/ 2297 h 2311"/>
                <a:gd name="T64" fmla="*/ 1141 w 2309"/>
                <a:gd name="T65" fmla="*/ 2311 h 2311"/>
                <a:gd name="T66" fmla="*/ 1306 w 2309"/>
                <a:gd name="T67" fmla="*/ 2301 h 2311"/>
                <a:gd name="T68" fmla="*/ 1469 w 2309"/>
                <a:gd name="T69" fmla="*/ 2267 h 2311"/>
                <a:gd name="T70" fmla="*/ 1625 w 2309"/>
                <a:gd name="T71" fmla="*/ 2210 h 2311"/>
                <a:gd name="T72" fmla="*/ 1771 w 2309"/>
                <a:gd name="T73" fmla="*/ 2132 h 2311"/>
                <a:gd name="T74" fmla="*/ 1905 w 2309"/>
                <a:gd name="T75" fmla="*/ 2034 h 2311"/>
                <a:gd name="T76" fmla="*/ 2023 w 2309"/>
                <a:gd name="T77" fmla="*/ 1916 h 2311"/>
                <a:gd name="T78" fmla="*/ 2123 w 2309"/>
                <a:gd name="T79" fmla="*/ 1784 h 2311"/>
                <a:gd name="T80" fmla="*/ 2203 w 2309"/>
                <a:gd name="T81" fmla="*/ 1639 h 2311"/>
                <a:gd name="T82" fmla="*/ 2262 w 2309"/>
                <a:gd name="T83" fmla="*/ 1484 h 2311"/>
                <a:gd name="T84" fmla="*/ 2297 w 2309"/>
                <a:gd name="T85" fmla="*/ 1321 h 2311"/>
                <a:gd name="T86" fmla="*/ 2309 w 2309"/>
                <a:gd name="T87" fmla="*/ 1155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2311">
                  <a:moveTo>
                    <a:pt x="2309" y="1155"/>
                  </a:moveTo>
                  <a:lnTo>
                    <a:pt x="2308" y="1100"/>
                  </a:lnTo>
                  <a:lnTo>
                    <a:pt x="2304" y="1044"/>
                  </a:lnTo>
                  <a:lnTo>
                    <a:pt x="2297" y="990"/>
                  </a:lnTo>
                  <a:lnTo>
                    <a:pt x="2288" y="935"/>
                  </a:lnTo>
                  <a:lnTo>
                    <a:pt x="2276" y="881"/>
                  </a:lnTo>
                  <a:lnTo>
                    <a:pt x="2262" y="827"/>
                  </a:lnTo>
                  <a:lnTo>
                    <a:pt x="2245" y="775"/>
                  </a:lnTo>
                  <a:lnTo>
                    <a:pt x="2225" y="722"/>
                  </a:lnTo>
                  <a:lnTo>
                    <a:pt x="2203" y="672"/>
                  </a:lnTo>
                  <a:lnTo>
                    <a:pt x="2179" y="622"/>
                  </a:lnTo>
                  <a:lnTo>
                    <a:pt x="2152" y="574"/>
                  </a:lnTo>
                  <a:lnTo>
                    <a:pt x="2123" y="527"/>
                  </a:lnTo>
                  <a:lnTo>
                    <a:pt x="2092" y="481"/>
                  </a:lnTo>
                  <a:lnTo>
                    <a:pt x="2059" y="436"/>
                  </a:lnTo>
                  <a:lnTo>
                    <a:pt x="2023" y="394"/>
                  </a:lnTo>
                  <a:lnTo>
                    <a:pt x="1985" y="352"/>
                  </a:lnTo>
                  <a:lnTo>
                    <a:pt x="1946" y="314"/>
                  </a:lnTo>
                  <a:lnTo>
                    <a:pt x="1905" y="277"/>
                  </a:lnTo>
                  <a:lnTo>
                    <a:pt x="1862" y="242"/>
                  </a:lnTo>
                  <a:lnTo>
                    <a:pt x="1817" y="209"/>
                  </a:lnTo>
                  <a:lnTo>
                    <a:pt x="1771" y="178"/>
                  </a:lnTo>
                  <a:lnTo>
                    <a:pt x="1724" y="150"/>
                  </a:lnTo>
                  <a:lnTo>
                    <a:pt x="1675" y="124"/>
                  </a:lnTo>
                  <a:lnTo>
                    <a:pt x="1625" y="100"/>
                  </a:lnTo>
                  <a:lnTo>
                    <a:pt x="1574" y="79"/>
                  </a:lnTo>
                  <a:lnTo>
                    <a:pt x="1522" y="60"/>
                  </a:lnTo>
                  <a:lnTo>
                    <a:pt x="1469" y="43"/>
                  </a:lnTo>
                  <a:lnTo>
                    <a:pt x="1415" y="30"/>
                  </a:lnTo>
                  <a:lnTo>
                    <a:pt x="1361" y="18"/>
                  </a:lnTo>
                  <a:lnTo>
                    <a:pt x="1306" y="9"/>
                  </a:lnTo>
                  <a:lnTo>
                    <a:pt x="1252" y="4"/>
                  </a:lnTo>
                  <a:lnTo>
                    <a:pt x="1196" y="1"/>
                  </a:lnTo>
                  <a:lnTo>
                    <a:pt x="1141" y="0"/>
                  </a:lnTo>
                  <a:lnTo>
                    <a:pt x="1085" y="2"/>
                  </a:lnTo>
                  <a:lnTo>
                    <a:pt x="1030" y="6"/>
                  </a:lnTo>
                  <a:lnTo>
                    <a:pt x="975" y="14"/>
                  </a:lnTo>
                  <a:lnTo>
                    <a:pt x="920" y="23"/>
                  </a:lnTo>
                  <a:lnTo>
                    <a:pt x="867" y="36"/>
                  </a:lnTo>
                  <a:lnTo>
                    <a:pt x="813" y="51"/>
                  </a:lnTo>
                  <a:lnTo>
                    <a:pt x="761" y="69"/>
                  </a:lnTo>
                  <a:lnTo>
                    <a:pt x="710" y="89"/>
                  </a:lnTo>
                  <a:lnTo>
                    <a:pt x="658" y="112"/>
                  </a:lnTo>
                  <a:lnTo>
                    <a:pt x="609" y="136"/>
                  </a:lnTo>
                  <a:lnTo>
                    <a:pt x="561" y="164"/>
                  </a:lnTo>
                  <a:lnTo>
                    <a:pt x="514" y="193"/>
                  </a:lnTo>
                  <a:lnTo>
                    <a:pt x="469" y="225"/>
                  </a:lnTo>
                  <a:lnTo>
                    <a:pt x="425" y="259"/>
                  </a:lnTo>
                  <a:lnTo>
                    <a:pt x="384" y="296"/>
                  </a:lnTo>
                  <a:lnTo>
                    <a:pt x="343" y="333"/>
                  </a:lnTo>
                  <a:lnTo>
                    <a:pt x="305" y="373"/>
                  </a:lnTo>
                  <a:lnTo>
                    <a:pt x="268" y="414"/>
                  </a:lnTo>
                  <a:lnTo>
                    <a:pt x="234" y="458"/>
                  </a:lnTo>
                  <a:lnTo>
                    <a:pt x="201" y="503"/>
                  </a:lnTo>
                  <a:lnTo>
                    <a:pt x="171" y="550"/>
                  </a:lnTo>
                  <a:lnTo>
                    <a:pt x="143" y="597"/>
                  </a:lnTo>
                  <a:lnTo>
                    <a:pt x="117" y="646"/>
                  </a:lnTo>
                  <a:lnTo>
                    <a:pt x="95" y="697"/>
                  </a:lnTo>
                  <a:lnTo>
                    <a:pt x="74" y="748"/>
                  </a:lnTo>
                  <a:lnTo>
                    <a:pt x="55" y="800"/>
                  </a:lnTo>
                  <a:lnTo>
                    <a:pt x="39" y="854"/>
                  </a:lnTo>
                  <a:lnTo>
                    <a:pt x="27" y="907"/>
                  </a:lnTo>
                  <a:lnTo>
                    <a:pt x="16" y="962"/>
                  </a:lnTo>
                  <a:lnTo>
                    <a:pt x="8" y="1017"/>
                  </a:lnTo>
                  <a:lnTo>
                    <a:pt x="3" y="1072"/>
                  </a:lnTo>
                  <a:lnTo>
                    <a:pt x="0" y="1128"/>
                  </a:lnTo>
                  <a:lnTo>
                    <a:pt x="0" y="1183"/>
                  </a:lnTo>
                  <a:lnTo>
                    <a:pt x="3" y="1239"/>
                  </a:lnTo>
                  <a:lnTo>
                    <a:pt x="8" y="1293"/>
                  </a:lnTo>
                  <a:lnTo>
                    <a:pt x="16" y="1349"/>
                  </a:lnTo>
                  <a:lnTo>
                    <a:pt x="27" y="1403"/>
                  </a:lnTo>
                  <a:lnTo>
                    <a:pt x="39" y="1457"/>
                  </a:lnTo>
                  <a:lnTo>
                    <a:pt x="55" y="1510"/>
                  </a:lnTo>
                  <a:lnTo>
                    <a:pt x="74" y="1563"/>
                  </a:lnTo>
                  <a:lnTo>
                    <a:pt x="95" y="1614"/>
                  </a:lnTo>
                  <a:lnTo>
                    <a:pt x="117" y="1664"/>
                  </a:lnTo>
                  <a:lnTo>
                    <a:pt x="143" y="1713"/>
                  </a:lnTo>
                  <a:lnTo>
                    <a:pt x="171" y="1760"/>
                  </a:lnTo>
                  <a:lnTo>
                    <a:pt x="201" y="1807"/>
                  </a:lnTo>
                  <a:lnTo>
                    <a:pt x="234" y="1852"/>
                  </a:lnTo>
                  <a:lnTo>
                    <a:pt x="268" y="1896"/>
                  </a:lnTo>
                  <a:lnTo>
                    <a:pt x="305" y="1938"/>
                  </a:lnTo>
                  <a:lnTo>
                    <a:pt x="343" y="1977"/>
                  </a:lnTo>
                  <a:lnTo>
                    <a:pt x="384" y="2015"/>
                  </a:lnTo>
                  <a:lnTo>
                    <a:pt x="425" y="2051"/>
                  </a:lnTo>
                  <a:lnTo>
                    <a:pt x="469" y="2085"/>
                  </a:lnTo>
                  <a:lnTo>
                    <a:pt x="514" y="2117"/>
                  </a:lnTo>
                  <a:lnTo>
                    <a:pt x="561" y="2146"/>
                  </a:lnTo>
                  <a:lnTo>
                    <a:pt x="609" y="2174"/>
                  </a:lnTo>
                  <a:lnTo>
                    <a:pt x="658" y="2199"/>
                  </a:lnTo>
                  <a:lnTo>
                    <a:pt x="710" y="2221"/>
                  </a:lnTo>
                  <a:lnTo>
                    <a:pt x="761" y="2241"/>
                  </a:lnTo>
                  <a:lnTo>
                    <a:pt x="813" y="2260"/>
                  </a:lnTo>
                  <a:lnTo>
                    <a:pt x="867" y="2275"/>
                  </a:lnTo>
                  <a:lnTo>
                    <a:pt x="920" y="2287"/>
                  </a:lnTo>
                  <a:lnTo>
                    <a:pt x="975" y="2297"/>
                  </a:lnTo>
                  <a:lnTo>
                    <a:pt x="1030" y="2305"/>
                  </a:lnTo>
                  <a:lnTo>
                    <a:pt x="1085" y="2309"/>
                  </a:lnTo>
                  <a:lnTo>
                    <a:pt x="1141" y="2311"/>
                  </a:lnTo>
                  <a:lnTo>
                    <a:pt x="1196" y="2310"/>
                  </a:lnTo>
                  <a:lnTo>
                    <a:pt x="1252" y="2307"/>
                  </a:lnTo>
                  <a:lnTo>
                    <a:pt x="1306" y="2301"/>
                  </a:lnTo>
                  <a:lnTo>
                    <a:pt x="1361" y="2293"/>
                  </a:lnTo>
                  <a:lnTo>
                    <a:pt x="1415" y="2281"/>
                  </a:lnTo>
                  <a:lnTo>
                    <a:pt x="1469" y="2267"/>
                  </a:lnTo>
                  <a:lnTo>
                    <a:pt x="1522" y="2251"/>
                  </a:lnTo>
                  <a:lnTo>
                    <a:pt x="1574" y="2232"/>
                  </a:lnTo>
                  <a:lnTo>
                    <a:pt x="1625" y="2210"/>
                  </a:lnTo>
                  <a:lnTo>
                    <a:pt x="1675" y="2187"/>
                  </a:lnTo>
                  <a:lnTo>
                    <a:pt x="1724" y="2160"/>
                  </a:lnTo>
                  <a:lnTo>
                    <a:pt x="1771" y="2132"/>
                  </a:lnTo>
                  <a:lnTo>
                    <a:pt x="1817" y="2101"/>
                  </a:lnTo>
                  <a:lnTo>
                    <a:pt x="1862" y="2068"/>
                  </a:lnTo>
                  <a:lnTo>
                    <a:pt x="1905" y="2034"/>
                  </a:lnTo>
                  <a:lnTo>
                    <a:pt x="1946" y="1997"/>
                  </a:lnTo>
                  <a:lnTo>
                    <a:pt x="1985" y="1958"/>
                  </a:lnTo>
                  <a:lnTo>
                    <a:pt x="2023" y="1916"/>
                  </a:lnTo>
                  <a:lnTo>
                    <a:pt x="2059" y="1875"/>
                  </a:lnTo>
                  <a:lnTo>
                    <a:pt x="2092" y="1830"/>
                  </a:lnTo>
                  <a:lnTo>
                    <a:pt x="2123" y="1784"/>
                  </a:lnTo>
                  <a:lnTo>
                    <a:pt x="2152" y="1737"/>
                  </a:lnTo>
                  <a:lnTo>
                    <a:pt x="2179" y="1689"/>
                  </a:lnTo>
                  <a:lnTo>
                    <a:pt x="2203" y="1639"/>
                  </a:lnTo>
                  <a:lnTo>
                    <a:pt x="2225" y="1588"/>
                  </a:lnTo>
                  <a:lnTo>
                    <a:pt x="2245" y="1536"/>
                  </a:lnTo>
                  <a:lnTo>
                    <a:pt x="2262" y="1484"/>
                  </a:lnTo>
                  <a:lnTo>
                    <a:pt x="2276" y="1430"/>
                  </a:lnTo>
                  <a:lnTo>
                    <a:pt x="2288" y="1376"/>
                  </a:lnTo>
                  <a:lnTo>
                    <a:pt x="2297" y="1321"/>
                  </a:lnTo>
                  <a:lnTo>
                    <a:pt x="2304" y="1266"/>
                  </a:lnTo>
                  <a:lnTo>
                    <a:pt x="2308" y="1211"/>
                  </a:lnTo>
                  <a:lnTo>
                    <a:pt x="2309" y="115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535"/>
            <p:cNvSpPr>
              <a:spLocks noChangeShapeType="1"/>
            </p:cNvSpPr>
            <p:nvPr/>
          </p:nvSpPr>
          <p:spPr bwMode="auto">
            <a:xfrm>
              <a:off x="737" y="1823"/>
              <a:ext cx="4332"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536"/>
            <p:cNvSpPr>
              <a:spLocks noChangeShapeType="1"/>
            </p:cNvSpPr>
            <p:nvPr/>
          </p:nvSpPr>
          <p:spPr bwMode="auto">
            <a:xfrm>
              <a:off x="3124" y="1656"/>
              <a:ext cx="0"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537"/>
            <p:cNvSpPr>
              <a:spLocks noChangeShapeType="1"/>
            </p:cNvSpPr>
            <p:nvPr/>
          </p:nvSpPr>
          <p:spPr bwMode="auto">
            <a:xfrm>
              <a:off x="3124" y="1823"/>
              <a:ext cx="194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538"/>
            <p:cNvSpPr>
              <a:spLocks noChangeShapeType="1"/>
            </p:cNvSpPr>
            <p:nvPr/>
          </p:nvSpPr>
          <p:spPr bwMode="auto">
            <a:xfrm flipV="1">
              <a:off x="5069" y="1656"/>
              <a:ext cx="0" cy="16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539"/>
            <p:cNvSpPr>
              <a:spLocks/>
            </p:cNvSpPr>
            <p:nvPr/>
          </p:nvSpPr>
          <p:spPr bwMode="auto">
            <a:xfrm>
              <a:off x="315" y="2134"/>
              <a:ext cx="845" cy="846"/>
            </a:xfrm>
            <a:custGeom>
              <a:avLst/>
              <a:gdLst>
                <a:gd name="T0" fmla="*/ 1688 w 1689"/>
                <a:gd name="T1" fmla="*/ 798 h 1691"/>
                <a:gd name="T2" fmla="*/ 1677 w 1689"/>
                <a:gd name="T3" fmla="*/ 704 h 1691"/>
                <a:gd name="T4" fmla="*/ 1656 w 1689"/>
                <a:gd name="T5" fmla="*/ 611 h 1691"/>
                <a:gd name="T6" fmla="*/ 1625 w 1689"/>
                <a:gd name="T7" fmla="*/ 521 h 1691"/>
                <a:gd name="T8" fmla="*/ 1583 w 1689"/>
                <a:gd name="T9" fmla="*/ 436 h 1691"/>
                <a:gd name="T10" fmla="*/ 1533 w 1689"/>
                <a:gd name="T11" fmla="*/ 356 h 1691"/>
                <a:gd name="T12" fmla="*/ 1474 w 1689"/>
                <a:gd name="T13" fmla="*/ 282 h 1691"/>
                <a:gd name="T14" fmla="*/ 1407 w 1689"/>
                <a:gd name="T15" fmla="*/ 215 h 1691"/>
                <a:gd name="T16" fmla="*/ 1333 w 1689"/>
                <a:gd name="T17" fmla="*/ 156 h 1691"/>
                <a:gd name="T18" fmla="*/ 1253 w 1689"/>
                <a:gd name="T19" fmla="*/ 106 h 1691"/>
                <a:gd name="T20" fmla="*/ 1167 w 1689"/>
                <a:gd name="T21" fmla="*/ 64 h 1691"/>
                <a:gd name="T22" fmla="*/ 1079 w 1689"/>
                <a:gd name="T23" fmla="*/ 33 h 1691"/>
                <a:gd name="T24" fmla="*/ 986 w 1689"/>
                <a:gd name="T25" fmla="*/ 12 h 1691"/>
                <a:gd name="T26" fmla="*/ 891 w 1689"/>
                <a:gd name="T27" fmla="*/ 1 h 1691"/>
                <a:gd name="T28" fmla="*/ 797 w 1689"/>
                <a:gd name="T29" fmla="*/ 1 h 1691"/>
                <a:gd name="T30" fmla="*/ 703 w 1689"/>
                <a:gd name="T31" fmla="*/ 12 h 1691"/>
                <a:gd name="T32" fmla="*/ 610 w 1689"/>
                <a:gd name="T33" fmla="*/ 33 h 1691"/>
                <a:gd name="T34" fmla="*/ 522 w 1689"/>
                <a:gd name="T35" fmla="*/ 64 h 1691"/>
                <a:gd name="T36" fmla="*/ 436 w 1689"/>
                <a:gd name="T37" fmla="*/ 106 h 1691"/>
                <a:gd name="T38" fmla="*/ 356 w 1689"/>
                <a:gd name="T39" fmla="*/ 156 h 1691"/>
                <a:gd name="T40" fmla="*/ 282 w 1689"/>
                <a:gd name="T41" fmla="*/ 215 h 1691"/>
                <a:gd name="T42" fmla="*/ 215 w 1689"/>
                <a:gd name="T43" fmla="*/ 282 h 1691"/>
                <a:gd name="T44" fmla="*/ 156 w 1689"/>
                <a:gd name="T45" fmla="*/ 356 h 1691"/>
                <a:gd name="T46" fmla="*/ 106 w 1689"/>
                <a:gd name="T47" fmla="*/ 436 h 1691"/>
                <a:gd name="T48" fmla="*/ 64 w 1689"/>
                <a:gd name="T49" fmla="*/ 521 h 1691"/>
                <a:gd name="T50" fmla="*/ 33 w 1689"/>
                <a:gd name="T51" fmla="*/ 611 h 1691"/>
                <a:gd name="T52" fmla="*/ 12 w 1689"/>
                <a:gd name="T53" fmla="*/ 704 h 1691"/>
                <a:gd name="T54" fmla="*/ 1 w 1689"/>
                <a:gd name="T55" fmla="*/ 798 h 1691"/>
                <a:gd name="T56" fmla="*/ 1 w 1689"/>
                <a:gd name="T57" fmla="*/ 892 h 1691"/>
                <a:gd name="T58" fmla="*/ 12 w 1689"/>
                <a:gd name="T59" fmla="*/ 987 h 1691"/>
                <a:gd name="T60" fmla="*/ 33 w 1689"/>
                <a:gd name="T61" fmla="*/ 1080 h 1691"/>
                <a:gd name="T62" fmla="*/ 64 w 1689"/>
                <a:gd name="T63" fmla="*/ 1169 h 1691"/>
                <a:gd name="T64" fmla="*/ 106 w 1689"/>
                <a:gd name="T65" fmla="*/ 1255 h 1691"/>
                <a:gd name="T66" fmla="*/ 156 w 1689"/>
                <a:gd name="T67" fmla="*/ 1335 h 1691"/>
                <a:gd name="T68" fmla="*/ 215 w 1689"/>
                <a:gd name="T69" fmla="*/ 1409 h 1691"/>
                <a:gd name="T70" fmla="*/ 282 w 1689"/>
                <a:gd name="T71" fmla="*/ 1476 h 1691"/>
                <a:gd name="T72" fmla="*/ 356 w 1689"/>
                <a:gd name="T73" fmla="*/ 1535 h 1691"/>
                <a:gd name="T74" fmla="*/ 436 w 1689"/>
                <a:gd name="T75" fmla="*/ 1585 h 1691"/>
                <a:gd name="T76" fmla="*/ 522 w 1689"/>
                <a:gd name="T77" fmla="*/ 1627 h 1691"/>
                <a:gd name="T78" fmla="*/ 610 w 1689"/>
                <a:gd name="T79" fmla="*/ 1658 h 1691"/>
                <a:gd name="T80" fmla="*/ 703 w 1689"/>
                <a:gd name="T81" fmla="*/ 1679 h 1691"/>
                <a:gd name="T82" fmla="*/ 797 w 1689"/>
                <a:gd name="T83" fmla="*/ 1690 h 1691"/>
                <a:gd name="T84" fmla="*/ 891 w 1689"/>
                <a:gd name="T85" fmla="*/ 1690 h 1691"/>
                <a:gd name="T86" fmla="*/ 986 w 1689"/>
                <a:gd name="T87" fmla="*/ 1679 h 1691"/>
                <a:gd name="T88" fmla="*/ 1079 w 1689"/>
                <a:gd name="T89" fmla="*/ 1658 h 1691"/>
                <a:gd name="T90" fmla="*/ 1167 w 1689"/>
                <a:gd name="T91" fmla="*/ 1627 h 1691"/>
                <a:gd name="T92" fmla="*/ 1253 w 1689"/>
                <a:gd name="T93" fmla="*/ 1585 h 1691"/>
                <a:gd name="T94" fmla="*/ 1333 w 1689"/>
                <a:gd name="T95" fmla="*/ 1535 h 1691"/>
                <a:gd name="T96" fmla="*/ 1407 w 1689"/>
                <a:gd name="T97" fmla="*/ 1476 h 1691"/>
                <a:gd name="T98" fmla="*/ 1474 w 1689"/>
                <a:gd name="T99" fmla="*/ 1409 h 1691"/>
                <a:gd name="T100" fmla="*/ 1533 w 1689"/>
                <a:gd name="T101" fmla="*/ 1335 h 1691"/>
                <a:gd name="T102" fmla="*/ 1583 w 1689"/>
                <a:gd name="T103" fmla="*/ 1255 h 1691"/>
                <a:gd name="T104" fmla="*/ 1625 w 1689"/>
                <a:gd name="T105" fmla="*/ 1169 h 1691"/>
                <a:gd name="T106" fmla="*/ 1656 w 1689"/>
                <a:gd name="T107" fmla="*/ 1080 h 1691"/>
                <a:gd name="T108" fmla="*/ 1677 w 1689"/>
                <a:gd name="T109" fmla="*/ 987 h 1691"/>
                <a:gd name="T110" fmla="*/ 1688 w 1689"/>
                <a:gd name="T111" fmla="*/ 892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9" h="1691">
                  <a:moveTo>
                    <a:pt x="1689" y="845"/>
                  </a:moveTo>
                  <a:lnTo>
                    <a:pt x="1688" y="798"/>
                  </a:lnTo>
                  <a:lnTo>
                    <a:pt x="1684" y="750"/>
                  </a:lnTo>
                  <a:lnTo>
                    <a:pt x="1677" y="704"/>
                  </a:lnTo>
                  <a:lnTo>
                    <a:pt x="1668" y="657"/>
                  </a:lnTo>
                  <a:lnTo>
                    <a:pt x="1656" y="611"/>
                  </a:lnTo>
                  <a:lnTo>
                    <a:pt x="1642" y="566"/>
                  </a:lnTo>
                  <a:lnTo>
                    <a:pt x="1625" y="521"/>
                  </a:lnTo>
                  <a:lnTo>
                    <a:pt x="1606" y="479"/>
                  </a:lnTo>
                  <a:lnTo>
                    <a:pt x="1583" y="436"/>
                  </a:lnTo>
                  <a:lnTo>
                    <a:pt x="1560" y="395"/>
                  </a:lnTo>
                  <a:lnTo>
                    <a:pt x="1533" y="356"/>
                  </a:lnTo>
                  <a:lnTo>
                    <a:pt x="1505" y="318"/>
                  </a:lnTo>
                  <a:lnTo>
                    <a:pt x="1474" y="282"/>
                  </a:lnTo>
                  <a:lnTo>
                    <a:pt x="1442" y="248"/>
                  </a:lnTo>
                  <a:lnTo>
                    <a:pt x="1407" y="215"/>
                  </a:lnTo>
                  <a:lnTo>
                    <a:pt x="1372" y="185"/>
                  </a:lnTo>
                  <a:lnTo>
                    <a:pt x="1333" y="156"/>
                  </a:lnTo>
                  <a:lnTo>
                    <a:pt x="1293" y="129"/>
                  </a:lnTo>
                  <a:lnTo>
                    <a:pt x="1253" y="106"/>
                  </a:lnTo>
                  <a:lnTo>
                    <a:pt x="1211" y="83"/>
                  </a:lnTo>
                  <a:lnTo>
                    <a:pt x="1167" y="64"/>
                  </a:lnTo>
                  <a:lnTo>
                    <a:pt x="1123" y="47"/>
                  </a:lnTo>
                  <a:lnTo>
                    <a:pt x="1079" y="33"/>
                  </a:lnTo>
                  <a:lnTo>
                    <a:pt x="1033" y="21"/>
                  </a:lnTo>
                  <a:lnTo>
                    <a:pt x="986" y="12"/>
                  </a:lnTo>
                  <a:lnTo>
                    <a:pt x="939" y="5"/>
                  </a:lnTo>
                  <a:lnTo>
                    <a:pt x="891" y="1"/>
                  </a:lnTo>
                  <a:lnTo>
                    <a:pt x="844" y="0"/>
                  </a:lnTo>
                  <a:lnTo>
                    <a:pt x="797" y="1"/>
                  </a:lnTo>
                  <a:lnTo>
                    <a:pt x="750" y="5"/>
                  </a:lnTo>
                  <a:lnTo>
                    <a:pt x="703" y="12"/>
                  </a:lnTo>
                  <a:lnTo>
                    <a:pt x="656" y="21"/>
                  </a:lnTo>
                  <a:lnTo>
                    <a:pt x="610" y="33"/>
                  </a:lnTo>
                  <a:lnTo>
                    <a:pt x="565" y="47"/>
                  </a:lnTo>
                  <a:lnTo>
                    <a:pt x="522" y="64"/>
                  </a:lnTo>
                  <a:lnTo>
                    <a:pt x="478" y="83"/>
                  </a:lnTo>
                  <a:lnTo>
                    <a:pt x="436" y="106"/>
                  </a:lnTo>
                  <a:lnTo>
                    <a:pt x="395" y="129"/>
                  </a:lnTo>
                  <a:lnTo>
                    <a:pt x="356" y="156"/>
                  </a:lnTo>
                  <a:lnTo>
                    <a:pt x="317" y="185"/>
                  </a:lnTo>
                  <a:lnTo>
                    <a:pt x="282" y="215"/>
                  </a:lnTo>
                  <a:lnTo>
                    <a:pt x="247" y="248"/>
                  </a:lnTo>
                  <a:lnTo>
                    <a:pt x="215" y="282"/>
                  </a:lnTo>
                  <a:lnTo>
                    <a:pt x="184" y="318"/>
                  </a:lnTo>
                  <a:lnTo>
                    <a:pt x="156" y="356"/>
                  </a:lnTo>
                  <a:lnTo>
                    <a:pt x="129" y="395"/>
                  </a:lnTo>
                  <a:lnTo>
                    <a:pt x="106" y="436"/>
                  </a:lnTo>
                  <a:lnTo>
                    <a:pt x="83" y="479"/>
                  </a:lnTo>
                  <a:lnTo>
                    <a:pt x="64" y="521"/>
                  </a:lnTo>
                  <a:lnTo>
                    <a:pt x="47" y="566"/>
                  </a:lnTo>
                  <a:lnTo>
                    <a:pt x="33" y="611"/>
                  </a:lnTo>
                  <a:lnTo>
                    <a:pt x="21" y="657"/>
                  </a:lnTo>
                  <a:lnTo>
                    <a:pt x="12" y="704"/>
                  </a:lnTo>
                  <a:lnTo>
                    <a:pt x="5" y="750"/>
                  </a:lnTo>
                  <a:lnTo>
                    <a:pt x="1" y="798"/>
                  </a:lnTo>
                  <a:lnTo>
                    <a:pt x="0" y="845"/>
                  </a:lnTo>
                  <a:lnTo>
                    <a:pt x="1" y="892"/>
                  </a:lnTo>
                  <a:lnTo>
                    <a:pt x="5" y="941"/>
                  </a:lnTo>
                  <a:lnTo>
                    <a:pt x="12" y="987"/>
                  </a:lnTo>
                  <a:lnTo>
                    <a:pt x="21" y="1034"/>
                  </a:lnTo>
                  <a:lnTo>
                    <a:pt x="33" y="1080"/>
                  </a:lnTo>
                  <a:lnTo>
                    <a:pt x="47" y="1124"/>
                  </a:lnTo>
                  <a:lnTo>
                    <a:pt x="64" y="1169"/>
                  </a:lnTo>
                  <a:lnTo>
                    <a:pt x="83" y="1212"/>
                  </a:lnTo>
                  <a:lnTo>
                    <a:pt x="106" y="1255"/>
                  </a:lnTo>
                  <a:lnTo>
                    <a:pt x="129" y="1295"/>
                  </a:lnTo>
                  <a:lnTo>
                    <a:pt x="156" y="1335"/>
                  </a:lnTo>
                  <a:lnTo>
                    <a:pt x="184" y="1372"/>
                  </a:lnTo>
                  <a:lnTo>
                    <a:pt x="215" y="1409"/>
                  </a:lnTo>
                  <a:lnTo>
                    <a:pt x="247" y="1443"/>
                  </a:lnTo>
                  <a:lnTo>
                    <a:pt x="282" y="1476"/>
                  </a:lnTo>
                  <a:lnTo>
                    <a:pt x="317" y="1506"/>
                  </a:lnTo>
                  <a:lnTo>
                    <a:pt x="356" y="1535"/>
                  </a:lnTo>
                  <a:lnTo>
                    <a:pt x="395" y="1562"/>
                  </a:lnTo>
                  <a:lnTo>
                    <a:pt x="436" y="1585"/>
                  </a:lnTo>
                  <a:lnTo>
                    <a:pt x="478" y="1608"/>
                  </a:lnTo>
                  <a:lnTo>
                    <a:pt x="522" y="1627"/>
                  </a:lnTo>
                  <a:lnTo>
                    <a:pt x="565" y="1644"/>
                  </a:lnTo>
                  <a:lnTo>
                    <a:pt x="610" y="1658"/>
                  </a:lnTo>
                  <a:lnTo>
                    <a:pt x="656" y="1670"/>
                  </a:lnTo>
                  <a:lnTo>
                    <a:pt x="703" y="1679"/>
                  </a:lnTo>
                  <a:lnTo>
                    <a:pt x="750" y="1686"/>
                  </a:lnTo>
                  <a:lnTo>
                    <a:pt x="797" y="1690"/>
                  </a:lnTo>
                  <a:lnTo>
                    <a:pt x="844" y="1691"/>
                  </a:lnTo>
                  <a:lnTo>
                    <a:pt x="891" y="1690"/>
                  </a:lnTo>
                  <a:lnTo>
                    <a:pt x="939" y="1686"/>
                  </a:lnTo>
                  <a:lnTo>
                    <a:pt x="986" y="1679"/>
                  </a:lnTo>
                  <a:lnTo>
                    <a:pt x="1033" y="1670"/>
                  </a:lnTo>
                  <a:lnTo>
                    <a:pt x="1079" y="1658"/>
                  </a:lnTo>
                  <a:lnTo>
                    <a:pt x="1123" y="1644"/>
                  </a:lnTo>
                  <a:lnTo>
                    <a:pt x="1167" y="1627"/>
                  </a:lnTo>
                  <a:lnTo>
                    <a:pt x="1211" y="1608"/>
                  </a:lnTo>
                  <a:lnTo>
                    <a:pt x="1253" y="1585"/>
                  </a:lnTo>
                  <a:lnTo>
                    <a:pt x="1293" y="1562"/>
                  </a:lnTo>
                  <a:lnTo>
                    <a:pt x="1333" y="1535"/>
                  </a:lnTo>
                  <a:lnTo>
                    <a:pt x="1372" y="1506"/>
                  </a:lnTo>
                  <a:lnTo>
                    <a:pt x="1407" y="1476"/>
                  </a:lnTo>
                  <a:lnTo>
                    <a:pt x="1442" y="1443"/>
                  </a:lnTo>
                  <a:lnTo>
                    <a:pt x="1474" y="1409"/>
                  </a:lnTo>
                  <a:lnTo>
                    <a:pt x="1505" y="1372"/>
                  </a:lnTo>
                  <a:lnTo>
                    <a:pt x="1533" y="1335"/>
                  </a:lnTo>
                  <a:lnTo>
                    <a:pt x="1560" y="1295"/>
                  </a:lnTo>
                  <a:lnTo>
                    <a:pt x="1583" y="1255"/>
                  </a:lnTo>
                  <a:lnTo>
                    <a:pt x="1606" y="1212"/>
                  </a:lnTo>
                  <a:lnTo>
                    <a:pt x="1625" y="1169"/>
                  </a:lnTo>
                  <a:lnTo>
                    <a:pt x="1642" y="1124"/>
                  </a:lnTo>
                  <a:lnTo>
                    <a:pt x="1656" y="1080"/>
                  </a:lnTo>
                  <a:lnTo>
                    <a:pt x="1668" y="1034"/>
                  </a:lnTo>
                  <a:lnTo>
                    <a:pt x="1677" y="987"/>
                  </a:lnTo>
                  <a:lnTo>
                    <a:pt x="1684" y="941"/>
                  </a:lnTo>
                  <a:lnTo>
                    <a:pt x="1688" y="892"/>
                  </a:lnTo>
                  <a:lnTo>
                    <a:pt x="1689" y="84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540"/>
            <p:cNvSpPr>
              <a:spLocks noChangeShapeType="1"/>
            </p:cNvSpPr>
            <p:nvPr/>
          </p:nvSpPr>
          <p:spPr bwMode="auto">
            <a:xfrm>
              <a:off x="737" y="2134"/>
              <a:ext cx="493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541"/>
            <p:cNvSpPr>
              <a:spLocks noChangeShapeType="1"/>
            </p:cNvSpPr>
            <p:nvPr/>
          </p:nvSpPr>
          <p:spPr bwMode="auto">
            <a:xfrm>
              <a:off x="3934" y="2252"/>
              <a:ext cx="0" cy="72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2"/>
            <p:cNvSpPr>
              <a:spLocks/>
            </p:cNvSpPr>
            <p:nvPr/>
          </p:nvSpPr>
          <p:spPr bwMode="auto">
            <a:xfrm>
              <a:off x="374" y="2253"/>
              <a:ext cx="727" cy="726"/>
            </a:xfrm>
            <a:custGeom>
              <a:avLst/>
              <a:gdLst>
                <a:gd name="T0" fmla="*/ 1453 w 1454"/>
                <a:gd name="T1" fmla="*/ 683 h 1454"/>
                <a:gd name="T2" fmla="*/ 1443 w 1454"/>
                <a:gd name="T3" fmla="*/ 596 h 1454"/>
                <a:gd name="T4" fmla="*/ 1421 w 1454"/>
                <a:gd name="T5" fmla="*/ 511 h 1454"/>
                <a:gd name="T6" fmla="*/ 1390 w 1454"/>
                <a:gd name="T7" fmla="*/ 429 h 1454"/>
                <a:gd name="T8" fmla="*/ 1350 w 1454"/>
                <a:gd name="T9" fmla="*/ 351 h 1454"/>
                <a:gd name="T10" fmla="*/ 1299 w 1454"/>
                <a:gd name="T11" fmla="*/ 279 h 1454"/>
                <a:gd name="T12" fmla="*/ 1242 w 1454"/>
                <a:gd name="T13" fmla="*/ 213 h 1454"/>
                <a:gd name="T14" fmla="*/ 1175 w 1454"/>
                <a:gd name="T15" fmla="*/ 155 h 1454"/>
                <a:gd name="T16" fmla="*/ 1104 w 1454"/>
                <a:gd name="T17" fmla="*/ 105 h 1454"/>
                <a:gd name="T18" fmla="*/ 1026 w 1454"/>
                <a:gd name="T19" fmla="*/ 64 h 1454"/>
                <a:gd name="T20" fmla="*/ 943 w 1454"/>
                <a:gd name="T21" fmla="*/ 33 h 1454"/>
                <a:gd name="T22" fmla="*/ 859 w 1454"/>
                <a:gd name="T23" fmla="*/ 12 h 1454"/>
                <a:gd name="T24" fmla="*/ 771 w 1454"/>
                <a:gd name="T25" fmla="*/ 1 h 1454"/>
                <a:gd name="T26" fmla="*/ 684 w 1454"/>
                <a:gd name="T27" fmla="*/ 1 h 1454"/>
                <a:gd name="T28" fmla="*/ 596 w 1454"/>
                <a:gd name="T29" fmla="*/ 12 h 1454"/>
                <a:gd name="T30" fmla="*/ 511 w 1454"/>
                <a:gd name="T31" fmla="*/ 33 h 1454"/>
                <a:gd name="T32" fmla="*/ 429 w 1454"/>
                <a:gd name="T33" fmla="*/ 64 h 1454"/>
                <a:gd name="T34" fmla="*/ 351 w 1454"/>
                <a:gd name="T35" fmla="*/ 105 h 1454"/>
                <a:gd name="T36" fmla="*/ 279 w 1454"/>
                <a:gd name="T37" fmla="*/ 155 h 1454"/>
                <a:gd name="T38" fmla="*/ 213 w 1454"/>
                <a:gd name="T39" fmla="*/ 213 h 1454"/>
                <a:gd name="T40" fmla="*/ 155 w 1454"/>
                <a:gd name="T41" fmla="*/ 279 h 1454"/>
                <a:gd name="T42" fmla="*/ 105 w 1454"/>
                <a:gd name="T43" fmla="*/ 351 h 1454"/>
                <a:gd name="T44" fmla="*/ 65 w 1454"/>
                <a:gd name="T45" fmla="*/ 429 h 1454"/>
                <a:gd name="T46" fmla="*/ 34 w 1454"/>
                <a:gd name="T47" fmla="*/ 511 h 1454"/>
                <a:gd name="T48" fmla="*/ 12 w 1454"/>
                <a:gd name="T49" fmla="*/ 596 h 1454"/>
                <a:gd name="T50" fmla="*/ 2 w 1454"/>
                <a:gd name="T51" fmla="*/ 683 h 1454"/>
                <a:gd name="T52" fmla="*/ 2 w 1454"/>
                <a:gd name="T53" fmla="*/ 771 h 1454"/>
                <a:gd name="T54" fmla="*/ 12 w 1454"/>
                <a:gd name="T55" fmla="*/ 858 h 1454"/>
                <a:gd name="T56" fmla="*/ 34 w 1454"/>
                <a:gd name="T57" fmla="*/ 943 h 1454"/>
                <a:gd name="T58" fmla="*/ 65 w 1454"/>
                <a:gd name="T59" fmla="*/ 1025 h 1454"/>
                <a:gd name="T60" fmla="*/ 105 w 1454"/>
                <a:gd name="T61" fmla="*/ 1103 h 1454"/>
                <a:gd name="T62" fmla="*/ 155 w 1454"/>
                <a:gd name="T63" fmla="*/ 1175 h 1454"/>
                <a:gd name="T64" fmla="*/ 213 w 1454"/>
                <a:gd name="T65" fmla="*/ 1241 h 1454"/>
                <a:gd name="T66" fmla="*/ 279 w 1454"/>
                <a:gd name="T67" fmla="*/ 1299 h 1454"/>
                <a:gd name="T68" fmla="*/ 351 w 1454"/>
                <a:gd name="T69" fmla="*/ 1349 h 1454"/>
                <a:gd name="T70" fmla="*/ 429 w 1454"/>
                <a:gd name="T71" fmla="*/ 1390 h 1454"/>
                <a:gd name="T72" fmla="*/ 511 w 1454"/>
                <a:gd name="T73" fmla="*/ 1421 h 1454"/>
                <a:gd name="T74" fmla="*/ 596 w 1454"/>
                <a:gd name="T75" fmla="*/ 1442 h 1454"/>
                <a:gd name="T76" fmla="*/ 684 w 1454"/>
                <a:gd name="T77" fmla="*/ 1453 h 1454"/>
                <a:gd name="T78" fmla="*/ 771 w 1454"/>
                <a:gd name="T79" fmla="*/ 1453 h 1454"/>
                <a:gd name="T80" fmla="*/ 859 w 1454"/>
                <a:gd name="T81" fmla="*/ 1442 h 1454"/>
                <a:gd name="T82" fmla="*/ 943 w 1454"/>
                <a:gd name="T83" fmla="*/ 1421 h 1454"/>
                <a:gd name="T84" fmla="*/ 1026 w 1454"/>
                <a:gd name="T85" fmla="*/ 1390 h 1454"/>
                <a:gd name="T86" fmla="*/ 1104 w 1454"/>
                <a:gd name="T87" fmla="*/ 1349 h 1454"/>
                <a:gd name="T88" fmla="*/ 1175 w 1454"/>
                <a:gd name="T89" fmla="*/ 1299 h 1454"/>
                <a:gd name="T90" fmla="*/ 1242 w 1454"/>
                <a:gd name="T91" fmla="*/ 1241 h 1454"/>
                <a:gd name="T92" fmla="*/ 1299 w 1454"/>
                <a:gd name="T93" fmla="*/ 1175 h 1454"/>
                <a:gd name="T94" fmla="*/ 1350 w 1454"/>
                <a:gd name="T95" fmla="*/ 1103 h 1454"/>
                <a:gd name="T96" fmla="*/ 1390 w 1454"/>
                <a:gd name="T97" fmla="*/ 1025 h 1454"/>
                <a:gd name="T98" fmla="*/ 1421 w 1454"/>
                <a:gd name="T99" fmla="*/ 943 h 1454"/>
                <a:gd name="T100" fmla="*/ 1443 w 1454"/>
                <a:gd name="T101" fmla="*/ 858 h 1454"/>
                <a:gd name="T102" fmla="*/ 1453 w 1454"/>
                <a:gd name="T103" fmla="*/ 771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4" h="1454">
                  <a:moveTo>
                    <a:pt x="1454" y="727"/>
                  </a:moveTo>
                  <a:lnTo>
                    <a:pt x="1453" y="683"/>
                  </a:lnTo>
                  <a:lnTo>
                    <a:pt x="1449" y="639"/>
                  </a:lnTo>
                  <a:lnTo>
                    <a:pt x="1443" y="596"/>
                  </a:lnTo>
                  <a:lnTo>
                    <a:pt x="1433" y="553"/>
                  </a:lnTo>
                  <a:lnTo>
                    <a:pt x="1421" y="511"/>
                  </a:lnTo>
                  <a:lnTo>
                    <a:pt x="1407" y="469"/>
                  </a:lnTo>
                  <a:lnTo>
                    <a:pt x="1390" y="429"/>
                  </a:lnTo>
                  <a:lnTo>
                    <a:pt x="1371" y="389"/>
                  </a:lnTo>
                  <a:lnTo>
                    <a:pt x="1350" y="351"/>
                  </a:lnTo>
                  <a:lnTo>
                    <a:pt x="1326" y="314"/>
                  </a:lnTo>
                  <a:lnTo>
                    <a:pt x="1299" y="279"/>
                  </a:lnTo>
                  <a:lnTo>
                    <a:pt x="1272" y="245"/>
                  </a:lnTo>
                  <a:lnTo>
                    <a:pt x="1242" y="213"/>
                  </a:lnTo>
                  <a:lnTo>
                    <a:pt x="1210" y="183"/>
                  </a:lnTo>
                  <a:lnTo>
                    <a:pt x="1175" y="155"/>
                  </a:lnTo>
                  <a:lnTo>
                    <a:pt x="1140" y="128"/>
                  </a:lnTo>
                  <a:lnTo>
                    <a:pt x="1104" y="105"/>
                  </a:lnTo>
                  <a:lnTo>
                    <a:pt x="1065" y="83"/>
                  </a:lnTo>
                  <a:lnTo>
                    <a:pt x="1026" y="64"/>
                  </a:lnTo>
                  <a:lnTo>
                    <a:pt x="985" y="47"/>
                  </a:lnTo>
                  <a:lnTo>
                    <a:pt x="943" y="33"/>
                  </a:lnTo>
                  <a:lnTo>
                    <a:pt x="902" y="21"/>
                  </a:lnTo>
                  <a:lnTo>
                    <a:pt x="859" y="12"/>
                  </a:lnTo>
                  <a:lnTo>
                    <a:pt x="815" y="5"/>
                  </a:lnTo>
                  <a:lnTo>
                    <a:pt x="771" y="1"/>
                  </a:lnTo>
                  <a:lnTo>
                    <a:pt x="727" y="0"/>
                  </a:lnTo>
                  <a:lnTo>
                    <a:pt x="684" y="1"/>
                  </a:lnTo>
                  <a:lnTo>
                    <a:pt x="640" y="5"/>
                  </a:lnTo>
                  <a:lnTo>
                    <a:pt x="596" y="12"/>
                  </a:lnTo>
                  <a:lnTo>
                    <a:pt x="553" y="21"/>
                  </a:lnTo>
                  <a:lnTo>
                    <a:pt x="511" y="33"/>
                  </a:lnTo>
                  <a:lnTo>
                    <a:pt x="470" y="47"/>
                  </a:lnTo>
                  <a:lnTo>
                    <a:pt x="429" y="64"/>
                  </a:lnTo>
                  <a:lnTo>
                    <a:pt x="390" y="83"/>
                  </a:lnTo>
                  <a:lnTo>
                    <a:pt x="351" y="105"/>
                  </a:lnTo>
                  <a:lnTo>
                    <a:pt x="315" y="128"/>
                  </a:lnTo>
                  <a:lnTo>
                    <a:pt x="279" y="155"/>
                  </a:lnTo>
                  <a:lnTo>
                    <a:pt x="245" y="183"/>
                  </a:lnTo>
                  <a:lnTo>
                    <a:pt x="213" y="213"/>
                  </a:lnTo>
                  <a:lnTo>
                    <a:pt x="183" y="245"/>
                  </a:lnTo>
                  <a:lnTo>
                    <a:pt x="155" y="279"/>
                  </a:lnTo>
                  <a:lnTo>
                    <a:pt x="129" y="314"/>
                  </a:lnTo>
                  <a:lnTo>
                    <a:pt x="105" y="351"/>
                  </a:lnTo>
                  <a:lnTo>
                    <a:pt x="84" y="389"/>
                  </a:lnTo>
                  <a:lnTo>
                    <a:pt x="65" y="429"/>
                  </a:lnTo>
                  <a:lnTo>
                    <a:pt x="48" y="469"/>
                  </a:lnTo>
                  <a:lnTo>
                    <a:pt x="34" y="511"/>
                  </a:lnTo>
                  <a:lnTo>
                    <a:pt x="22" y="553"/>
                  </a:lnTo>
                  <a:lnTo>
                    <a:pt x="12" y="596"/>
                  </a:lnTo>
                  <a:lnTo>
                    <a:pt x="6" y="639"/>
                  </a:lnTo>
                  <a:lnTo>
                    <a:pt x="2" y="683"/>
                  </a:lnTo>
                  <a:lnTo>
                    <a:pt x="0" y="727"/>
                  </a:lnTo>
                  <a:lnTo>
                    <a:pt x="2" y="771"/>
                  </a:lnTo>
                  <a:lnTo>
                    <a:pt x="6" y="815"/>
                  </a:lnTo>
                  <a:lnTo>
                    <a:pt x="12" y="858"/>
                  </a:lnTo>
                  <a:lnTo>
                    <a:pt x="22" y="901"/>
                  </a:lnTo>
                  <a:lnTo>
                    <a:pt x="34" y="943"/>
                  </a:lnTo>
                  <a:lnTo>
                    <a:pt x="48" y="985"/>
                  </a:lnTo>
                  <a:lnTo>
                    <a:pt x="65" y="1025"/>
                  </a:lnTo>
                  <a:lnTo>
                    <a:pt x="84" y="1065"/>
                  </a:lnTo>
                  <a:lnTo>
                    <a:pt x="105" y="1103"/>
                  </a:lnTo>
                  <a:lnTo>
                    <a:pt x="129" y="1140"/>
                  </a:lnTo>
                  <a:lnTo>
                    <a:pt x="155" y="1175"/>
                  </a:lnTo>
                  <a:lnTo>
                    <a:pt x="183" y="1209"/>
                  </a:lnTo>
                  <a:lnTo>
                    <a:pt x="213" y="1241"/>
                  </a:lnTo>
                  <a:lnTo>
                    <a:pt x="245" y="1271"/>
                  </a:lnTo>
                  <a:lnTo>
                    <a:pt x="279" y="1299"/>
                  </a:lnTo>
                  <a:lnTo>
                    <a:pt x="315" y="1326"/>
                  </a:lnTo>
                  <a:lnTo>
                    <a:pt x="351" y="1349"/>
                  </a:lnTo>
                  <a:lnTo>
                    <a:pt x="390" y="1371"/>
                  </a:lnTo>
                  <a:lnTo>
                    <a:pt x="429" y="1390"/>
                  </a:lnTo>
                  <a:lnTo>
                    <a:pt x="470" y="1407"/>
                  </a:lnTo>
                  <a:lnTo>
                    <a:pt x="511" y="1421"/>
                  </a:lnTo>
                  <a:lnTo>
                    <a:pt x="553" y="1433"/>
                  </a:lnTo>
                  <a:lnTo>
                    <a:pt x="596" y="1442"/>
                  </a:lnTo>
                  <a:lnTo>
                    <a:pt x="640" y="1449"/>
                  </a:lnTo>
                  <a:lnTo>
                    <a:pt x="684" y="1453"/>
                  </a:lnTo>
                  <a:lnTo>
                    <a:pt x="727" y="1454"/>
                  </a:lnTo>
                  <a:lnTo>
                    <a:pt x="771" y="1453"/>
                  </a:lnTo>
                  <a:lnTo>
                    <a:pt x="815" y="1449"/>
                  </a:lnTo>
                  <a:lnTo>
                    <a:pt x="859" y="1442"/>
                  </a:lnTo>
                  <a:lnTo>
                    <a:pt x="902" y="1433"/>
                  </a:lnTo>
                  <a:lnTo>
                    <a:pt x="943" y="1421"/>
                  </a:lnTo>
                  <a:lnTo>
                    <a:pt x="985" y="1407"/>
                  </a:lnTo>
                  <a:lnTo>
                    <a:pt x="1026" y="1390"/>
                  </a:lnTo>
                  <a:lnTo>
                    <a:pt x="1065" y="1371"/>
                  </a:lnTo>
                  <a:lnTo>
                    <a:pt x="1104" y="1349"/>
                  </a:lnTo>
                  <a:lnTo>
                    <a:pt x="1140" y="1326"/>
                  </a:lnTo>
                  <a:lnTo>
                    <a:pt x="1175" y="1299"/>
                  </a:lnTo>
                  <a:lnTo>
                    <a:pt x="1210" y="1271"/>
                  </a:lnTo>
                  <a:lnTo>
                    <a:pt x="1242" y="1241"/>
                  </a:lnTo>
                  <a:lnTo>
                    <a:pt x="1272" y="1209"/>
                  </a:lnTo>
                  <a:lnTo>
                    <a:pt x="1299" y="1175"/>
                  </a:lnTo>
                  <a:lnTo>
                    <a:pt x="1326" y="1140"/>
                  </a:lnTo>
                  <a:lnTo>
                    <a:pt x="1350" y="1103"/>
                  </a:lnTo>
                  <a:lnTo>
                    <a:pt x="1371" y="1065"/>
                  </a:lnTo>
                  <a:lnTo>
                    <a:pt x="1390" y="1025"/>
                  </a:lnTo>
                  <a:lnTo>
                    <a:pt x="1407" y="985"/>
                  </a:lnTo>
                  <a:lnTo>
                    <a:pt x="1421" y="943"/>
                  </a:lnTo>
                  <a:lnTo>
                    <a:pt x="1433" y="901"/>
                  </a:lnTo>
                  <a:lnTo>
                    <a:pt x="1443" y="858"/>
                  </a:lnTo>
                  <a:lnTo>
                    <a:pt x="1449" y="815"/>
                  </a:lnTo>
                  <a:lnTo>
                    <a:pt x="1453" y="771"/>
                  </a:lnTo>
                  <a:lnTo>
                    <a:pt x="1454" y="727"/>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543"/>
            <p:cNvSpPr>
              <a:spLocks noChangeShapeType="1"/>
            </p:cNvSpPr>
            <p:nvPr/>
          </p:nvSpPr>
          <p:spPr bwMode="auto">
            <a:xfrm>
              <a:off x="737" y="2252"/>
              <a:ext cx="3197"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544"/>
            <p:cNvSpPr>
              <a:spLocks noChangeShapeType="1"/>
            </p:cNvSpPr>
            <p:nvPr/>
          </p:nvSpPr>
          <p:spPr bwMode="auto">
            <a:xfrm flipV="1">
              <a:off x="3934" y="2134"/>
              <a:ext cx="4" cy="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545"/>
            <p:cNvSpPr>
              <a:spLocks noChangeShapeType="1"/>
            </p:cNvSpPr>
            <p:nvPr/>
          </p:nvSpPr>
          <p:spPr bwMode="auto">
            <a:xfrm flipV="1">
              <a:off x="3934" y="2134"/>
              <a:ext cx="49" cy="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546"/>
            <p:cNvSpPr>
              <a:spLocks noChangeShapeType="1"/>
            </p:cNvSpPr>
            <p:nvPr/>
          </p:nvSpPr>
          <p:spPr bwMode="auto">
            <a:xfrm flipV="1">
              <a:off x="3934" y="2134"/>
              <a:ext cx="94" cy="9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547"/>
            <p:cNvSpPr>
              <a:spLocks noChangeShapeType="1"/>
            </p:cNvSpPr>
            <p:nvPr/>
          </p:nvSpPr>
          <p:spPr bwMode="auto">
            <a:xfrm flipV="1">
              <a:off x="395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548"/>
            <p:cNvSpPr>
              <a:spLocks noChangeShapeType="1"/>
            </p:cNvSpPr>
            <p:nvPr/>
          </p:nvSpPr>
          <p:spPr bwMode="auto">
            <a:xfrm flipV="1">
              <a:off x="4000"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549"/>
            <p:cNvSpPr>
              <a:spLocks noChangeShapeType="1"/>
            </p:cNvSpPr>
            <p:nvPr/>
          </p:nvSpPr>
          <p:spPr bwMode="auto">
            <a:xfrm flipV="1">
              <a:off x="404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550"/>
            <p:cNvSpPr>
              <a:spLocks noChangeShapeType="1"/>
            </p:cNvSpPr>
            <p:nvPr/>
          </p:nvSpPr>
          <p:spPr bwMode="auto">
            <a:xfrm flipV="1">
              <a:off x="4090"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551"/>
            <p:cNvSpPr>
              <a:spLocks noChangeShapeType="1"/>
            </p:cNvSpPr>
            <p:nvPr/>
          </p:nvSpPr>
          <p:spPr bwMode="auto">
            <a:xfrm flipV="1">
              <a:off x="4135"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552"/>
            <p:cNvSpPr>
              <a:spLocks noChangeShapeType="1"/>
            </p:cNvSpPr>
            <p:nvPr/>
          </p:nvSpPr>
          <p:spPr bwMode="auto">
            <a:xfrm flipV="1">
              <a:off x="4180"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553"/>
            <p:cNvSpPr>
              <a:spLocks noChangeShapeType="1"/>
            </p:cNvSpPr>
            <p:nvPr/>
          </p:nvSpPr>
          <p:spPr bwMode="auto">
            <a:xfrm flipV="1">
              <a:off x="422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554"/>
            <p:cNvSpPr>
              <a:spLocks noChangeShapeType="1"/>
            </p:cNvSpPr>
            <p:nvPr/>
          </p:nvSpPr>
          <p:spPr bwMode="auto">
            <a:xfrm flipV="1">
              <a:off x="4270"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555"/>
            <p:cNvSpPr>
              <a:spLocks noChangeShapeType="1"/>
            </p:cNvSpPr>
            <p:nvPr/>
          </p:nvSpPr>
          <p:spPr bwMode="auto">
            <a:xfrm flipV="1">
              <a:off x="431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556"/>
            <p:cNvSpPr>
              <a:spLocks noChangeShapeType="1"/>
            </p:cNvSpPr>
            <p:nvPr/>
          </p:nvSpPr>
          <p:spPr bwMode="auto">
            <a:xfrm flipV="1">
              <a:off x="4360"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557"/>
            <p:cNvSpPr>
              <a:spLocks noChangeShapeType="1"/>
            </p:cNvSpPr>
            <p:nvPr/>
          </p:nvSpPr>
          <p:spPr bwMode="auto">
            <a:xfrm flipV="1">
              <a:off x="4405"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558"/>
            <p:cNvSpPr>
              <a:spLocks noChangeShapeType="1"/>
            </p:cNvSpPr>
            <p:nvPr/>
          </p:nvSpPr>
          <p:spPr bwMode="auto">
            <a:xfrm flipV="1">
              <a:off x="4450"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Line 559"/>
            <p:cNvSpPr>
              <a:spLocks noChangeShapeType="1"/>
            </p:cNvSpPr>
            <p:nvPr/>
          </p:nvSpPr>
          <p:spPr bwMode="auto">
            <a:xfrm flipV="1">
              <a:off x="4495"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Line 560"/>
            <p:cNvSpPr>
              <a:spLocks noChangeShapeType="1"/>
            </p:cNvSpPr>
            <p:nvPr/>
          </p:nvSpPr>
          <p:spPr bwMode="auto">
            <a:xfrm flipV="1">
              <a:off x="4539"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561"/>
            <p:cNvSpPr>
              <a:spLocks noChangeShapeType="1"/>
            </p:cNvSpPr>
            <p:nvPr/>
          </p:nvSpPr>
          <p:spPr bwMode="auto">
            <a:xfrm flipV="1">
              <a:off x="4584"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562"/>
            <p:cNvSpPr>
              <a:spLocks noChangeShapeType="1"/>
            </p:cNvSpPr>
            <p:nvPr/>
          </p:nvSpPr>
          <p:spPr bwMode="auto">
            <a:xfrm flipV="1">
              <a:off x="4630"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563"/>
            <p:cNvSpPr>
              <a:spLocks noChangeShapeType="1"/>
            </p:cNvSpPr>
            <p:nvPr/>
          </p:nvSpPr>
          <p:spPr bwMode="auto">
            <a:xfrm flipV="1">
              <a:off x="4675"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564"/>
            <p:cNvSpPr>
              <a:spLocks noChangeShapeType="1"/>
            </p:cNvSpPr>
            <p:nvPr/>
          </p:nvSpPr>
          <p:spPr bwMode="auto">
            <a:xfrm flipV="1">
              <a:off x="4720"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Line 565"/>
            <p:cNvSpPr>
              <a:spLocks noChangeShapeType="1"/>
            </p:cNvSpPr>
            <p:nvPr/>
          </p:nvSpPr>
          <p:spPr bwMode="auto">
            <a:xfrm flipV="1">
              <a:off x="4764"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Line 566"/>
            <p:cNvSpPr>
              <a:spLocks noChangeShapeType="1"/>
            </p:cNvSpPr>
            <p:nvPr/>
          </p:nvSpPr>
          <p:spPr bwMode="auto">
            <a:xfrm flipV="1">
              <a:off x="4809"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Line 567"/>
            <p:cNvSpPr>
              <a:spLocks noChangeShapeType="1"/>
            </p:cNvSpPr>
            <p:nvPr/>
          </p:nvSpPr>
          <p:spPr bwMode="auto">
            <a:xfrm flipV="1">
              <a:off x="4854"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Line 568"/>
            <p:cNvSpPr>
              <a:spLocks noChangeShapeType="1"/>
            </p:cNvSpPr>
            <p:nvPr/>
          </p:nvSpPr>
          <p:spPr bwMode="auto">
            <a:xfrm flipV="1">
              <a:off x="4899"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569"/>
            <p:cNvSpPr>
              <a:spLocks noChangeShapeType="1"/>
            </p:cNvSpPr>
            <p:nvPr/>
          </p:nvSpPr>
          <p:spPr bwMode="auto">
            <a:xfrm flipV="1">
              <a:off x="4944"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570"/>
            <p:cNvSpPr>
              <a:spLocks noChangeShapeType="1"/>
            </p:cNvSpPr>
            <p:nvPr/>
          </p:nvSpPr>
          <p:spPr bwMode="auto">
            <a:xfrm flipV="1">
              <a:off x="4989"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571"/>
            <p:cNvSpPr>
              <a:spLocks noChangeShapeType="1"/>
            </p:cNvSpPr>
            <p:nvPr/>
          </p:nvSpPr>
          <p:spPr bwMode="auto">
            <a:xfrm flipV="1">
              <a:off x="5034"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572"/>
            <p:cNvSpPr>
              <a:spLocks noChangeShapeType="1"/>
            </p:cNvSpPr>
            <p:nvPr/>
          </p:nvSpPr>
          <p:spPr bwMode="auto">
            <a:xfrm flipV="1">
              <a:off x="5079"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573"/>
            <p:cNvSpPr>
              <a:spLocks noChangeShapeType="1"/>
            </p:cNvSpPr>
            <p:nvPr/>
          </p:nvSpPr>
          <p:spPr bwMode="auto">
            <a:xfrm flipV="1">
              <a:off x="5124"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574"/>
            <p:cNvSpPr>
              <a:spLocks noChangeShapeType="1"/>
            </p:cNvSpPr>
            <p:nvPr/>
          </p:nvSpPr>
          <p:spPr bwMode="auto">
            <a:xfrm flipV="1">
              <a:off x="5169"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575"/>
            <p:cNvSpPr>
              <a:spLocks noChangeShapeType="1"/>
            </p:cNvSpPr>
            <p:nvPr/>
          </p:nvSpPr>
          <p:spPr bwMode="auto">
            <a:xfrm flipV="1">
              <a:off x="5214"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576"/>
            <p:cNvSpPr>
              <a:spLocks noChangeShapeType="1"/>
            </p:cNvSpPr>
            <p:nvPr/>
          </p:nvSpPr>
          <p:spPr bwMode="auto">
            <a:xfrm flipV="1">
              <a:off x="5259"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Line 577"/>
            <p:cNvSpPr>
              <a:spLocks noChangeShapeType="1"/>
            </p:cNvSpPr>
            <p:nvPr/>
          </p:nvSpPr>
          <p:spPr bwMode="auto">
            <a:xfrm flipV="1">
              <a:off x="5304"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Line 578"/>
            <p:cNvSpPr>
              <a:spLocks noChangeShapeType="1"/>
            </p:cNvSpPr>
            <p:nvPr/>
          </p:nvSpPr>
          <p:spPr bwMode="auto">
            <a:xfrm flipV="1">
              <a:off x="5349"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579"/>
            <p:cNvSpPr>
              <a:spLocks noChangeShapeType="1"/>
            </p:cNvSpPr>
            <p:nvPr/>
          </p:nvSpPr>
          <p:spPr bwMode="auto">
            <a:xfrm flipV="1">
              <a:off x="5394"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580"/>
            <p:cNvSpPr>
              <a:spLocks noChangeShapeType="1"/>
            </p:cNvSpPr>
            <p:nvPr/>
          </p:nvSpPr>
          <p:spPr bwMode="auto">
            <a:xfrm flipV="1">
              <a:off x="5439"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581"/>
            <p:cNvSpPr>
              <a:spLocks noChangeShapeType="1"/>
            </p:cNvSpPr>
            <p:nvPr/>
          </p:nvSpPr>
          <p:spPr bwMode="auto">
            <a:xfrm flipV="1">
              <a:off x="5484"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582"/>
            <p:cNvSpPr>
              <a:spLocks noChangeShapeType="1"/>
            </p:cNvSpPr>
            <p:nvPr/>
          </p:nvSpPr>
          <p:spPr bwMode="auto">
            <a:xfrm flipV="1">
              <a:off x="5529"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583"/>
            <p:cNvSpPr>
              <a:spLocks noChangeShapeType="1"/>
            </p:cNvSpPr>
            <p:nvPr/>
          </p:nvSpPr>
          <p:spPr bwMode="auto">
            <a:xfrm flipV="1">
              <a:off x="5574" y="2156"/>
              <a:ext cx="95" cy="9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584"/>
            <p:cNvSpPr>
              <a:spLocks noChangeShapeType="1"/>
            </p:cNvSpPr>
            <p:nvPr/>
          </p:nvSpPr>
          <p:spPr bwMode="auto">
            <a:xfrm flipV="1">
              <a:off x="5619" y="2200"/>
              <a:ext cx="52" cy="5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585"/>
            <p:cNvSpPr>
              <a:spLocks noChangeShapeType="1"/>
            </p:cNvSpPr>
            <p:nvPr/>
          </p:nvSpPr>
          <p:spPr bwMode="auto">
            <a:xfrm flipV="1">
              <a:off x="5664" y="2247"/>
              <a:ext cx="5" cy="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586"/>
            <p:cNvSpPr>
              <a:spLocks noChangeShapeType="1"/>
            </p:cNvSpPr>
            <p:nvPr/>
          </p:nvSpPr>
          <p:spPr bwMode="auto">
            <a:xfrm flipH="1" flipV="1">
              <a:off x="3934" y="2217"/>
              <a:ext cx="34" cy="3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Line 587"/>
            <p:cNvSpPr>
              <a:spLocks noChangeShapeType="1"/>
            </p:cNvSpPr>
            <p:nvPr/>
          </p:nvSpPr>
          <p:spPr bwMode="auto">
            <a:xfrm flipH="1" flipV="1">
              <a:off x="3934" y="2172"/>
              <a:ext cx="79" cy="8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588"/>
            <p:cNvSpPr>
              <a:spLocks noChangeShapeType="1"/>
            </p:cNvSpPr>
            <p:nvPr/>
          </p:nvSpPr>
          <p:spPr bwMode="auto">
            <a:xfrm flipH="1" flipV="1">
              <a:off x="3941"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589"/>
            <p:cNvSpPr>
              <a:spLocks noChangeShapeType="1"/>
            </p:cNvSpPr>
            <p:nvPr/>
          </p:nvSpPr>
          <p:spPr bwMode="auto">
            <a:xfrm flipH="1" flipV="1">
              <a:off x="3986"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590"/>
            <p:cNvSpPr>
              <a:spLocks noChangeShapeType="1"/>
            </p:cNvSpPr>
            <p:nvPr/>
          </p:nvSpPr>
          <p:spPr bwMode="auto">
            <a:xfrm flipH="1" flipV="1">
              <a:off x="4031"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591"/>
            <p:cNvSpPr>
              <a:spLocks noChangeShapeType="1"/>
            </p:cNvSpPr>
            <p:nvPr/>
          </p:nvSpPr>
          <p:spPr bwMode="auto">
            <a:xfrm flipH="1" flipV="1">
              <a:off x="407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592"/>
            <p:cNvSpPr>
              <a:spLocks noChangeShapeType="1"/>
            </p:cNvSpPr>
            <p:nvPr/>
          </p:nvSpPr>
          <p:spPr bwMode="auto">
            <a:xfrm flipH="1" flipV="1">
              <a:off x="4120"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593"/>
            <p:cNvSpPr>
              <a:spLocks noChangeShapeType="1"/>
            </p:cNvSpPr>
            <p:nvPr/>
          </p:nvSpPr>
          <p:spPr bwMode="auto">
            <a:xfrm flipH="1" flipV="1">
              <a:off x="416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594"/>
            <p:cNvSpPr>
              <a:spLocks noChangeShapeType="1"/>
            </p:cNvSpPr>
            <p:nvPr/>
          </p:nvSpPr>
          <p:spPr bwMode="auto">
            <a:xfrm flipH="1" flipV="1">
              <a:off x="4210"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595"/>
            <p:cNvSpPr>
              <a:spLocks noChangeShapeType="1"/>
            </p:cNvSpPr>
            <p:nvPr/>
          </p:nvSpPr>
          <p:spPr bwMode="auto">
            <a:xfrm flipH="1" flipV="1">
              <a:off x="425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596"/>
            <p:cNvSpPr>
              <a:spLocks noChangeShapeType="1"/>
            </p:cNvSpPr>
            <p:nvPr/>
          </p:nvSpPr>
          <p:spPr bwMode="auto">
            <a:xfrm flipH="1" flipV="1">
              <a:off x="4301"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597"/>
            <p:cNvSpPr>
              <a:spLocks noChangeShapeType="1"/>
            </p:cNvSpPr>
            <p:nvPr/>
          </p:nvSpPr>
          <p:spPr bwMode="auto">
            <a:xfrm flipH="1" flipV="1">
              <a:off x="434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598"/>
            <p:cNvSpPr>
              <a:spLocks noChangeShapeType="1"/>
            </p:cNvSpPr>
            <p:nvPr/>
          </p:nvSpPr>
          <p:spPr bwMode="auto">
            <a:xfrm flipH="1" flipV="1">
              <a:off x="4390"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599"/>
            <p:cNvSpPr>
              <a:spLocks noChangeShapeType="1"/>
            </p:cNvSpPr>
            <p:nvPr/>
          </p:nvSpPr>
          <p:spPr bwMode="auto">
            <a:xfrm flipH="1" flipV="1">
              <a:off x="443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Line 600"/>
            <p:cNvSpPr>
              <a:spLocks noChangeShapeType="1"/>
            </p:cNvSpPr>
            <p:nvPr/>
          </p:nvSpPr>
          <p:spPr bwMode="auto">
            <a:xfrm flipH="1" flipV="1">
              <a:off x="4480"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601"/>
            <p:cNvSpPr>
              <a:spLocks noChangeShapeType="1"/>
            </p:cNvSpPr>
            <p:nvPr/>
          </p:nvSpPr>
          <p:spPr bwMode="auto">
            <a:xfrm flipH="1" flipV="1">
              <a:off x="452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602"/>
            <p:cNvSpPr>
              <a:spLocks noChangeShapeType="1"/>
            </p:cNvSpPr>
            <p:nvPr/>
          </p:nvSpPr>
          <p:spPr bwMode="auto">
            <a:xfrm flipH="1" flipV="1">
              <a:off x="4570"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Line 603"/>
            <p:cNvSpPr>
              <a:spLocks noChangeShapeType="1"/>
            </p:cNvSpPr>
            <p:nvPr/>
          </p:nvSpPr>
          <p:spPr bwMode="auto">
            <a:xfrm flipH="1" flipV="1">
              <a:off x="4615"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Line 604"/>
            <p:cNvSpPr>
              <a:spLocks noChangeShapeType="1"/>
            </p:cNvSpPr>
            <p:nvPr/>
          </p:nvSpPr>
          <p:spPr bwMode="auto">
            <a:xfrm flipH="1" flipV="1">
              <a:off x="4660" y="2134"/>
              <a:ext cx="117"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Line 605"/>
            <p:cNvSpPr>
              <a:spLocks noChangeShapeType="1"/>
            </p:cNvSpPr>
            <p:nvPr/>
          </p:nvSpPr>
          <p:spPr bwMode="auto">
            <a:xfrm flipH="1" flipV="1">
              <a:off x="4705"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Line 606"/>
            <p:cNvSpPr>
              <a:spLocks noChangeShapeType="1"/>
            </p:cNvSpPr>
            <p:nvPr/>
          </p:nvSpPr>
          <p:spPr bwMode="auto">
            <a:xfrm flipH="1" flipV="1">
              <a:off x="4750" y="2134"/>
              <a:ext cx="118" cy="1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 name="Line 608"/>
          <p:cNvSpPr>
            <a:spLocks noChangeShapeType="1"/>
          </p:cNvSpPr>
          <p:nvPr/>
        </p:nvSpPr>
        <p:spPr bwMode="auto">
          <a:xfrm flipH="1" flipV="1">
            <a:off x="7612063" y="3387725"/>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609"/>
          <p:cNvSpPr>
            <a:spLocks noChangeShapeType="1"/>
          </p:cNvSpPr>
          <p:nvPr/>
        </p:nvSpPr>
        <p:spPr bwMode="auto">
          <a:xfrm flipH="1" flipV="1">
            <a:off x="7683500" y="3387725"/>
            <a:ext cx="185738"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10"/>
          <p:cNvSpPr>
            <a:spLocks noChangeShapeType="1"/>
          </p:cNvSpPr>
          <p:nvPr/>
        </p:nvSpPr>
        <p:spPr bwMode="auto">
          <a:xfrm flipH="1" flipV="1">
            <a:off x="7754938" y="3387725"/>
            <a:ext cx="185738"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11"/>
          <p:cNvSpPr>
            <a:spLocks noChangeShapeType="1"/>
          </p:cNvSpPr>
          <p:nvPr/>
        </p:nvSpPr>
        <p:spPr bwMode="auto">
          <a:xfrm flipH="1" flipV="1">
            <a:off x="7826375" y="3387725"/>
            <a:ext cx="185738"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612"/>
          <p:cNvSpPr>
            <a:spLocks noChangeShapeType="1"/>
          </p:cNvSpPr>
          <p:nvPr/>
        </p:nvSpPr>
        <p:spPr bwMode="auto">
          <a:xfrm flipH="1" flipV="1">
            <a:off x="7897813" y="3387725"/>
            <a:ext cx="185738"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613"/>
          <p:cNvSpPr>
            <a:spLocks noChangeShapeType="1"/>
          </p:cNvSpPr>
          <p:nvPr/>
        </p:nvSpPr>
        <p:spPr bwMode="auto">
          <a:xfrm flipH="1" flipV="1">
            <a:off x="7967663" y="3387725"/>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14"/>
          <p:cNvSpPr>
            <a:spLocks noChangeShapeType="1"/>
          </p:cNvSpPr>
          <p:nvPr/>
        </p:nvSpPr>
        <p:spPr bwMode="auto">
          <a:xfrm flipH="1" flipV="1">
            <a:off x="8039100" y="3387725"/>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615"/>
          <p:cNvSpPr>
            <a:spLocks noChangeShapeType="1"/>
          </p:cNvSpPr>
          <p:nvPr/>
        </p:nvSpPr>
        <p:spPr bwMode="auto">
          <a:xfrm flipH="1" flipV="1">
            <a:off x="8112125" y="3387725"/>
            <a:ext cx="185738"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616"/>
          <p:cNvSpPr>
            <a:spLocks noChangeShapeType="1"/>
          </p:cNvSpPr>
          <p:nvPr/>
        </p:nvSpPr>
        <p:spPr bwMode="auto">
          <a:xfrm flipH="1" flipV="1">
            <a:off x="8183563" y="3387725"/>
            <a:ext cx="185738"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17"/>
          <p:cNvSpPr>
            <a:spLocks noChangeShapeType="1"/>
          </p:cNvSpPr>
          <p:nvPr/>
        </p:nvSpPr>
        <p:spPr bwMode="auto">
          <a:xfrm flipH="1" flipV="1">
            <a:off x="8255000" y="3387725"/>
            <a:ext cx="185738"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618"/>
          <p:cNvSpPr>
            <a:spLocks noChangeShapeType="1"/>
          </p:cNvSpPr>
          <p:nvPr/>
        </p:nvSpPr>
        <p:spPr bwMode="auto">
          <a:xfrm flipH="1" flipV="1">
            <a:off x="8326438" y="3387725"/>
            <a:ext cx="185738"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19"/>
          <p:cNvSpPr>
            <a:spLocks noChangeShapeType="1"/>
          </p:cNvSpPr>
          <p:nvPr/>
        </p:nvSpPr>
        <p:spPr bwMode="auto">
          <a:xfrm flipH="1" flipV="1">
            <a:off x="8396288" y="3387725"/>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620"/>
          <p:cNvSpPr>
            <a:spLocks noChangeShapeType="1"/>
          </p:cNvSpPr>
          <p:nvPr/>
        </p:nvSpPr>
        <p:spPr bwMode="auto">
          <a:xfrm flipH="1" flipV="1">
            <a:off x="8467725" y="3387725"/>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21"/>
          <p:cNvSpPr>
            <a:spLocks noChangeShapeType="1"/>
          </p:cNvSpPr>
          <p:nvPr/>
        </p:nvSpPr>
        <p:spPr bwMode="auto">
          <a:xfrm flipH="1" flipV="1">
            <a:off x="8539163" y="3387725"/>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22"/>
          <p:cNvSpPr>
            <a:spLocks noChangeShapeType="1"/>
          </p:cNvSpPr>
          <p:nvPr/>
        </p:nvSpPr>
        <p:spPr bwMode="auto">
          <a:xfrm flipH="1" flipV="1">
            <a:off x="8610600" y="3387725"/>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623"/>
          <p:cNvSpPr>
            <a:spLocks noChangeShapeType="1"/>
          </p:cNvSpPr>
          <p:nvPr/>
        </p:nvSpPr>
        <p:spPr bwMode="auto">
          <a:xfrm flipH="1" flipV="1">
            <a:off x="8682038" y="3387725"/>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624"/>
          <p:cNvSpPr>
            <a:spLocks noChangeShapeType="1"/>
          </p:cNvSpPr>
          <p:nvPr/>
        </p:nvSpPr>
        <p:spPr bwMode="auto">
          <a:xfrm flipH="1" flipV="1">
            <a:off x="8753475" y="3387725"/>
            <a:ext cx="187325"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625"/>
          <p:cNvSpPr>
            <a:spLocks noChangeShapeType="1"/>
          </p:cNvSpPr>
          <p:nvPr/>
        </p:nvSpPr>
        <p:spPr bwMode="auto">
          <a:xfrm flipH="1" flipV="1">
            <a:off x="8824913" y="3387725"/>
            <a:ext cx="174625"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626"/>
          <p:cNvSpPr>
            <a:spLocks noChangeShapeType="1"/>
          </p:cNvSpPr>
          <p:nvPr/>
        </p:nvSpPr>
        <p:spPr bwMode="auto">
          <a:xfrm flipH="1" flipV="1">
            <a:off x="8896350" y="3387725"/>
            <a:ext cx="106363" cy="106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627"/>
          <p:cNvSpPr>
            <a:spLocks noChangeShapeType="1"/>
          </p:cNvSpPr>
          <p:nvPr/>
        </p:nvSpPr>
        <p:spPr bwMode="auto">
          <a:xfrm flipH="1" flipV="1">
            <a:off x="8967788" y="3387725"/>
            <a:ext cx="31750" cy="33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628"/>
          <p:cNvSpPr>
            <a:spLocks noChangeShapeType="1"/>
          </p:cNvSpPr>
          <p:nvPr/>
        </p:nvSpPr>
        <p:spPr bwMode="auto">
          <a:xfrm flipH="1">
            <a:off x="8047038" y="4730750"/>
            <a:ext cx="950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629"/>
          <p:cNvSpPr>
            <a:spLocks noChangeShapeType="1"/>
          </p:cNvSpPr>
          <p:nvPr/>
        </p:nvSpPr>
        <p:spPr bwMode="auto">
          <a:xfrm>
            <a:off x="6245225" y="3575050"/>
            <a:ext cx="27527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630"/>
          <p:cNvSpPr>
            <a:spLocks noChangeShapeType="1"/>
          </p:cNvSpPr>
          <p:nvPr/>
        </p:nvSpPr>
        <p:spPr bwMode="auto">
          <a:xfrm flipV="1">
            <a:off x="8807450" y="4157663"/>
            <a:ext cx="28575" cy="30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631"/>
          <p:cNvSpPr>
            <a:spLocks noChangeShapeType="1"/>
          </p:cNvSpPr>
          <p:nvPr/>
        </p:nvSpPr>
        <p:spPr bwMode="auto">
          <a:xfrm flipV="1">
            <a:off x="8797925" y="4206875"/>
            <a:ext cx="204788" cy="204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632"/>
          <p:cNvSpPr>
            <a:spLocks noChangeShapeType="1"/>
          </p:cNvSpPr>
          <p:nvPr/>
        </p:nvSpPr>
        <p:spPr bwMode="auto">
          <a:xfrm flipV="1">
            <a:off x="8847138" y="4303713"/>
            <a:ext cx="273050"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633"/>
          <p:cNvSpPr>
            <a:spLocks noChangeShapeType="1"/>
          </p:cNvSpPr>
          <p:nvPr/>
        </p:nvSpPr>
        <p:spPr bwMode="auto">
          <a:xfrm flipV="1">
            <a:off x="8934450" y="4481513"/>
            <a:ext cx="220663" cy="222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634"/>
          <p:cNvSpPr>
            <a:spLocks noChangeShapeType="1"/>
          </p:cNvSpPr>
          <p:nvPr/>
        </p:nvSpPr>
        <p:spPr bwMode="auto">
          <a:xfrm flipV="1">
            <a:off x="8794750" y="4171950"/>
            <a:ext cx="100013" cy="98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635"/>
          <p:cNvSpPr>
            <a:spLocks noChangeShapeType="1"/>
          </p:cNvSpPr>
          <p:nvPr/>
        </p:nvSpPr>
        <p:spPr bwMode="auto">
          <a:xfrm flipV="1">
            <a:off x="8809038" y="4232275"/>
            <a:ext cx="239713" cy="23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636"/>
          <p:cNvSpPr>
            <a:spLocks noChangeShapeType="1"/>
          </p:cNvSpPr>
          <p:nvPr/>
        </p:nvSpPr>
        <p:spPr bwMode="auto">
          <a:xfrm flipV="1">
            <a:off x="8872538" y="4352925"/>
            <a:ext cx="269875" cy="269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637"/>
          <p:cNvSpPr>
            <a:spLocks noChangeShapeType="1"/>
          </p:cNvSpPr>
          <p:nvPr/>
        </p:nvSpPr>
        <p:spPr bwMode="auto">
          <a:xfrm flipV="1">
            <a:off x="8980488" y="4575175"/>
            <a:ext cx="152400" cy="153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639"/>
          <p:cNvSpPr>
            <a:spLocks noChangeShapeType="1"/>
          </p:cNvSpPr>
          <p:nvPr/>
        </p:nvSpPr>
        <p:spPr bwMode="auto">
          <a:xfrm flipV="1">
            <a:off x="6245225" y="3387725"/>
            <a:ext cx="0" cy="187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640"/>
          <p:cNvSpPr>
            <a:spLocks noChangeShapeType="1"/>
          </p:cNvSpPr>
          <p:nvPr/>
        </p:nvSpPr>
        <p:spPr bwMode="auto">
          <a:xfrm>
            <a:off x="6245225" y="3387725"/>
            <a:ext cx="27527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41"/>
          <p:cNvSpPr>
            <a:spLocks/>
          </p:cNvSpPr>
          <p:nvPr/>
        </p:nvSpPr>
        <p:spPr bwMode="auto">
          <a:xfrm>
            <a:off x="8793163" y="3387725"/>
            <a:ext cx="363538" cy="1343025"/>
          </a:xfrm>
          <a:custGeom>
            <a:avLst/>
            <a:gdLst>
              <a:gd name="T0" fmla="*/ 264 w 460"/>
              <a:gd name="T1" fmla="*/ 90 h 1691"/>
              <a:gd name="T2" fmla="*/ 265 w 460"/>
              <a:gd name="T3" fmla="*/ 156 h 1691"/>
              <a:gd name="T4" fmla="*/ 261 w 460"/>
              <a:gd name="T5" fmla="*/ 222 h 1691"/>
              <a:gd name="T6" fmla="*/ 250 w 460"/>
              <a:gd name="T7" fmla="*/ 286 h 1691"/>
              <a:gd name="T8" fmla="*/ 234 w 460"/>
              <a:gd name="T9" fmla="*/ 350 h 1691"/>
              <a:gd name="T10" fmla="*/ 213 w 460"/>
              <a:gd name="T11" fmla="*/ 412 h 1691"/>
              <a:gd name="T12" fmla="*/ 171 w 460"/>
              <a:gd name="T13" fmla="*/ 516 h 1691"/>
              <a:gd name="T14" fmla="*/ 102 w 460"/>
              <a:gd name="T15" fmla="*/ 683 h 1691"/>
              <a:gd name="T16" fmla="*/ 79 w 460"/>
              <a:gd name="T17" fmla="*/ 746 h 1691"/>
              <a:gd name="T18" fmla="*/ 49 w 460"/>
              <a:gd name="T19" fmla="*/ 854 h 1691"/>
              <a:gd name="T20" fmla="*/ 22 w 460"/>
              <a:gd name="T21" fmla="*/ 983 h 1691"/>
              <a:gd name="T22" fmla="*/ 6 w 460"/>
              <a:gd name="T23" fmla="*/ 1090 h 1691"/>
              <a:gd name="T24" fmla="*/ 1 w 460"/>
              <a:gd name="T25" fmla="*/ 1154 h 1691"/>
              <a:gd name="T26" fmla="*/ 0 w 460"/>
              <a:gd name="T27" fmla="*/ 1220 h 1691"/>
              <a:gd name="T28" fmla="*/ 6 w 460"/>
              <a:gd name="T29" fmla="*/ 1287 h 1691"/>
              <a:gd name="T30" fmla="*/ 19 w 460"/>
              <a:gd name="T31" fmla="*/ 1355 h 1691"/>
              <a:gd name="T32" fmla="*/ 41 w 460"/>
              <a:gd name="T33" fmla="*/ 1427 h 1691"/>
              <a:gd name="T34" fmla="*/ 71 w 460"/>
              <a:gd name="T35" fmla="*/ 1501 h 1691"/>
              <a:gd name="T36" fmla="*/ 109 w 460"/>
              <a:gd name="T37" fmla="*/ 1570 h 1691"/>
              <a:gd name="T38" fmla="*/ 138 w 460"/>
              <a:gd name="T39" fmla="*/ 1612 h 1691"/>
              <a:gd name="T40" fmla="*/ 161 w 460"/>
              <a:gd name="T41" fmla="*/ 1640 h 1691"/>
              <a:gd name="T42" fmla="*/ 186 w 460"/>
              <a:gd name="T43" fmla="*/ 1661 h 1691"/>
              <a:gd name="T44" fmla="*/ 211 w 460"/>
              <a:gd name="T45" fmla="*/ 1678 h 1691"/>
              <a:gd name="T46" fmla="*/ 236 w 460"/>
              <a:gd name="T47" fmla="*/ 1688 h 1691"/>
              <a:gd name="T48" fmla="*/ 261 w 460"/>
              <a:gd name="T49" fmla="*/ 1691 h 1691"/>
              <a:gd name="T50" fmla="*/ 287 w 460"/>
              <a:gd name="T51" fmla="*/ 1685 h 1691"/>
              <a:gd name="T52" fmla="*/ 311 w 460"/>
              <a:gd name="T53" fmla="*/ 1672 h 1691"/>
              <a:gd name="T54" fmla="*/ 335 w 460"/>
              <a:gd name="T55" fmla="*/ 1653 h 1691"/>
              <a:gd name="T56" fmla="*/ 358 w 460"/>
              <a:gd name="T57" fmla="*/ 1628 h 1691"/>
              <a:gd name="T58" fmla="*/ 380 w 460"/>
              <a:gd name="T59" fmla="*/ 1599 h 1691"/>
              <a:gd name="T60" fmla="*/ 399 w 460"/>
              <a:gd name="T61" fmla="*/ 1566 h 1691"/>
              <a:gd name="T62" fmla="*/ 427 w 460"/>
              <a:gd name="T63" fmla="*/ 1505 h 1691"/>
              <a:gd name="T64" fmla="*/ 446 w 460"/>
              <a:gd name="T65" fmla="*/ 1441 h 1691"/>
              <a:gd name="T66" fmla="*/ 454 w 460"/>
              <a:gd name="T67" fmla="*/ 1402 h 1691"/>
              <a:gd name="T68" fmla="*/ 459 w 460"/>
              <a:gd name="T69" fmla="*/ 1364 h 1691"/>
              <a:gd name="T70" fmla="*/ 460 w 460"/>
              <a:gd name="T71" fmla="*/ 1328 h 1691"/>
              <a:gd name="T72" fmla="*/ 458 w 460"/>
              <a:gd name="T73" fmla="*/ 1292 h 1691"/>
              <a:gd name="T74" fmla="*/ 452 w 460"/>
              <a:gd name="T75" fmla="*/ 1257 h 1691"/>
              <a:gd name="T76" fmla="*/ 445 w 460"/>
              <a:gd name="T77" fmla="*/ 1225 h 1691"/>
              <a:gd name="T78" fmla="*/ 433 w 460"/>
              <a:gd name="T79" fmla="*/ 1194 h 1691"/>
              <a:gd name="T80" fmla="*/ 419 w 460"/>
              <a:gd name="T81" fmla="*/ 1165 h 1691"/>
              <a:gd name="T82" fmla="*/ 403 w 460"/>
              <a:gd name="T83" fmla="*/ 1137 h 1691"/>
              <a:gd name="T84" fmla="*/ 384 w 460"/>
              <a:gd name="T85" fmla="*/ 1114 h 1691"/>
              <a:gd name="T86" fmla="*/ 361 w 460"/>
              <a:gd name="T87" fmla="*/ 1091 h 1691"/>
              <a:gd name="T88" fmla="*/ 311 w 460"/>
              <a:gd name="T89" fmla="*/ 1055 h 1691"/>
              <a:gd name="T90" fmla="*/ 252 w 460"/>
              <a:gd name="T91" fmla="*/ 1026 h 1691"/>
              <a:gd name="T92" fmla="*/ 188 w 460"/>
              <a:gd name="T93" fmla="*/ 1004 h 1691"/>
              <a:gd name="T94" fmla="*/ 120 w 460"/>
              <a:gd name="T95" fmla="*/ 984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0" h="1691">
                <a:moveTo>
                  <a:pt x="260" y="0"/>
                </a:moveTo>
                <a:lnTo>
                  <a:pt x="262" y="45"/>
                </a:lnTo>
                <a:lnTo>
                  <a:pt x="264" y="90"/>
                </a:lnTo>
                <a:lnTo>
                  <a:pt x="265" y="112"/>
                </a:lnTo>
                <a:lnTo>
                  <a:pt x="265" y="133"/>
                </a:lnTo>
                <a:lnTo>
                  <a:pt x="265" y="156"/>
                </a:lnTo>
                <a:lnTo>
                  <a:pt x="264" y="178"/>
                </a:lnTo>
                <a:lnTo>
                  <a:pt x="263" y="200"/>
                </a:lnTo>
                <a:lnTo>
                  <a:pt x="261" y="222"/>
                </a:lnTo>
                <a:lnTo>
                  <a:pt x="259" y="244"/>
                </a:lnTo>
                <a:lnTo>
                  <a:pt x="254" y="265"/>
                </a:lnTo>
                <a:lnTo>
                  <a:pt x="250" y="286"/>
                </a:lnTo>
                <a:lnTo>
                  <a:pt x="246" y="308"/>
                </a:lnTo>
                <a:lnTo>
                  <a:pt x="241" y="329"/>
                </a:lnTo>
                <a:lnTo>
                  <a:pt x="234" y="350"/>
                </a:lnTo>
                <a:lnTo>
                  <a:pt x="228" y="371"/>
                </a:lnTo>
                <a:lnTo>
                  <a:pt x="220" y="392"/>
                </a:lnTo>
                <a:lnTo>
                  <a:pt x="213" y="412"/>
                </a:lnTo>
                <a:lnTo>
                  <a:pt x="205" y="434"/>
                </a:lnTo>
                <a:lnTo>
                  <a:pt x="188" y="474"/>
                </a:lnTo>
                <a:lnTo>
                  <a:pt x="171" y="516"/>
                </a:lnTo>
                <a:lnTo>
                  <a:pt x="135" y="600"/>
                </a:lnTo>
                <a:lnTo>
                  <a:pt x="118" y="640"/>
                </a:lnTo>
                <a:lnTo>
                  <a:pt x="102" y="683"/>
                </a:lnTo>
                <a:lnTo>
                  <a:pt x="94" y="703"/>
                </a:lnTo>
                <a:lnTo>
                  <a:pt x="87" y="725"/>
                </a:lnTo>
                <a:lnTo>
                  <a:pt x="79" y="746"/>
                </a:lnTo>
                <a:lnTo>
                  <a:pt x="73" y="767"/>
                </a:lnTo>
                <a:lnTo>
                  <a:pt x="60" y="810"/>
                </a:lnTo>
                <a:lnTo>
                  <a:pt x="49" y="854"/>
                </a:lnTo>
                <a:lnTo>
                  <a:pt x="40" y="897"/>
                </a:lnTo>
                <a:lnTo>
                  <a:pt x="31" y="941"/>
                </a:lnTo>
                <a:lnTo>
                  <a:pt x="22" y="983"/>
                </a:lnTo>
                <a:lnTo>
                  <a:pt x="15" y="1026"/>
                </a:lnTo>
                <a:lnTo>
                  <a:pt x="9" y="1069"/>
                </a:lnTo>
                <a:lnTo>
                  <a:pt x="6" y="1090"/>
                </a:lnTo>
                <a:lnTo>
                  <a:pt x="3" y="1112"/>
                </a:lnTo>
                <a:lnTo>
                  <a:pt x="2" y="1133"/>
                </a:lnTo>
                <a:lnTo>
                  <a:pt x="1" y="1154"/>
                </a:lnTo>
                <a:lnTo>
                  <a:pt x="0" y="1176"/>
                </a:lnTo>
                <a:lnTo>
                  <a:pt x="0" y="1198"/>
                </a:lnTo>
                <a:lnTo>
                  <a:pt x="0" y="1220"/>
                </a:lnTo>
                <a:lnTo>
                  <a:pt x="1" y="1242"/>
                </a:lnTo>
                <a:lnTo>
                  <a:pt x="3" y="1264"/>
                </a:lnTo>
                <a:lnTo>
                  <a:pt x="6" y="1287"/>
                </a:lnTo>
                <a:lnTo>
                  <a:pt x="10" y="1309"/>
                </a:lnTo>
                <a:lnTo>
                  <a:pt x="14" y="1332"/>
                </a:lnTo>
                <a:lnTo>
                  <a:pt x="19" y="1355"/>
                </a:lnTo>
                <a:lnTo>
                  <a:pt x="25" y="1379"/>
                </a:lnTo>
                <a:lnTo>
                  <a:pt x="32" y="1402"/>
                </a:lnTo>
                <a:lnTo>
                  <a:pt x="41" y="1427"/>
                </a:lnTo>
                <a:lnTo>
                  <a:pt x="49" y="1452"/>
                </a:lnTo>
                <a:lnTo>
                  <a:pt x="60" y="1476"/>
                </a:lnTo>
                <a:lnTo>
                  <a:pt x="71" y="1501"/>
                </a:lnTo>
                <a:lnTo>
                  <a:pt x="82" y="1524"/>
                </a:lnTo>
                <a:lnTo>
                  <a:pt x="95" y="1548"/>
                </a:lnTo>
                <a:lnTo>
                  <a:pt x="109" y="1570"/>
                </a:lnTo>
                <a:lnTo>
                  <a:pt x="124" y="1593"/>
                </a:lnTo>
                <a:lnTo>
                  <a:pt x="130" y="1602"/>
                </a:lnTo>
                <a:lnTo>
                  <a:pt x="138" y="1612"/>
                </a:lnTo>
                <a:lnTo>
                  <a:pt x="147" y="1622"/>
                </a:lnTo>
                <a:lnTo>
                  <a:pt x="154" y="1631"/>
                </a:lnTo>
                <a:lnTo>
                  <a:pt x="161" y="1640"/>
                </a:lnTo>
                <a:lnTo>
                  <a:pt x="170" y="1647"/>
                </a:lnTo>
                <a:lnTo>
                  <a:pt x="178" y="1655"/>
                </a:lnTo>
                <a:lnTo>
                  <a:pt x="186" y="1661"/>
                </a:lnTo>
                <a:lnTo>
                  <a:pt x="194" y="1668"/>
                </a:lnTo>
                <a:lnTo>
                  <a:pt x="202" y="1673"/>
                </a:lnTo>
                <a:lnTo>
                  <a:pt x="211" y="1678"/>
                </a:lnTo>
                <a:lnTo>
                  <a:pt x="219" y="1682"/>
                </a:lnTo>
                <a:lnTo>
                  <a:pt x="228" y="1686"/>
                </a:lnTo>
                <a:lnTo>
                  <a:pt x="236" y="1688"/>
                </a:lnTo>
                <a:lnTo>
                  <a:pt x="244" y="1690"/>
                </a:lnTo>
                <a:lnTo>
                  <a:pt x="252" y="1691"/>
                </a:lnTo>
                <a:lnTo>
                  <a:pt x="261" y="1691"/>
                </a:lnTo>
                <a:lnTo>
                  <a:pt x="269" y="1690"/>
                </a:lnTo>
                <a:lnTo>
                  <a:pt x="278" y="1688"/>
                </a:lnTo>
                <a:lnTo>
                  <a:pt x="287" y="1685"/>
                </a:lnTo>
                <a:lnTo>
                  <a:pt x="295" y="1681"/>
                </a:lnTo>
                <a:lnTo>
                  <a:pt x="303" y="1677"/>
                </a:lnTo>
                <a:lnTo>
                  <a:pt x="311" y="1672"/>
                </a:lnTo>
                <a:lnTo>
                  <a:pt x="320" y="1666"/>
                </a:lnTo>
                <a:lnTo>
                  <a:pt x="327" y="1660"/>
                </a:lnTo>
                <a:lnTo>
                  <a:pt x="335" y="1653"/>
                </a:lnTo>
                <a:lnTo>
                  <a:pt x="343" y="1645"/>
                </a:lnTo>
                <a:lnTo>
                  <a:pt x="351" y="1637"/>
                </a:lnTo>
                <a:lnTo>
                  <a:pt x="358" y="1628"/>
                </a:lnTo>
                <a:lnTo>
                  <a:pt x="366" y="1618"/>
                </a:lnTo>
                <a:lnTo>
                  <a:pt x="372" y="1609"/>
                </a:lnTo>
                <a:lnTo>
                  <a:pt x="380" y="1599"/>
                </a:lnTo>
                <a:lnTo>
                  <a:pt x="386" y="1588"/>
                </a:lnTo>
                <a:lnTo>
                  <a:pt x="392" y="1577"/>
                </a:lnTo>
                <a:lnTo>
                  <a:pt x="399" y="1566"/>
                </a:lnTo>
                <a:lnTo>
                  <a:pt x="405" y="1554"/>
                </a:lnTo>
                <a:lnTo>
                  <a:pt x="416" y="1530"/>
                </a:lnTo>
                <a:lnTo>
                  <a:pt x="427" y="1505"/>
                </a:lnTo>
                <a:lnTo>
                  <a:pt x="435" y="1479"/>
                </a:lnTo>
                <a:lnTo>
                  <a:pt x="443" y="1454"/>
                </a:lnTo>
                <a:lnTo>
                  <a:pt x="446" y="1441"/>
                </a:lnTo>
                <a:lnTo>
                  <a:pt x="449" y="1428"/>
                </a:lnTo>
                <a:lnTo>
                  <a:pt x="452" y="1415"/>
                </a:lnTo>
                <a:lnTo>
                  <a:pt x="454" y="1402"/>
                </a:lnTo>
                <a:lnTo>
                  <a:pt x="455" y="1390"/>
                </a:lnTo>
                <a:lnTo>
                  <a:pt x="458" y="1377"/>
                </a:lnTo>
                <a:lnTo>
                  <a:pt x="459" y="1364"/>
                </a:lnTo>
                <a:lnTo>
                  <a:pt x="459" y="1352"/>
                </a:lnTo>
                <a:lnTo>
                  <a:pt x="460" y="1339"/>
                </a:lnTo>
                <a:lnTo>
                  <a:pt x="460" y="1328"/>
                </a:lnTo>
                <a:lnTo>
                  <a:pt x="460" y="1316"/>
                </a:lnTo>
                <a:lnTo>
                  <a:pt x="459" y="1304"/>
                </a:lnTo>
                <a:lnTo>
                  <a:pt x="458" y="1292"/>
                </a:lnTo>
                <a:lnTo>
                  <a:pt x="457" y="1281"/>
                </a:lnTo>
                <a:lnTo>
                  <a:pt x="454" y="1269"/>
                </a:lnTo>
                <a:lnTo>
                  <a:pt x="452" y="1257"/>
                </a:lnTo>
                <a:lnTo>
                  <a:pt x="450" y="1246"/>
                </a:lnTo>
                <a:lnTo>
                  <a:pt x="448" y="1236"/>
                </a:lnTo>
                <a:lnTo>
                  <a:pt x="445" y="1225"/>
                </a:lnTo>
                <a:lnTo>
                  <a:pt x="442" y="1214"/>
                </a:lnTo>
                <a:lnTo>
                  <a:pt x="437" y="1204"/>
                </a:lnTo>
                <a:lnTo>
                  <a:pt x="433" y="1194"/>
                </a:lnTo>
                <a:lnTo>
                  <a:pt x="429" y="1183"/>
                </a:lnTo>
                <a:lnTo>
                  <a:pt x="424" y="1174"/>
                </a:lnTo>
                <a:lnTo>
                  <a:pt x="419" y="1165"/>
                </a:lnTo>
                <a:lnTo>
                  <a:pt x="415" y="1155"/>
                </a:lnTo>
                <a:lnTo>
                  <a:pt x="408" y="1147"/>
                </a:lnTo>
                <a:lnTo>
                  <a:pt x="403" y="1137"/>
                </a:lnTo>
                <a:lnTo>
                  <a:pt x="397" y="1130"/>
                </a:lnTo>
                <a:lnTo>
                  <a:pt x="390" y="1121"/>
                </a:lnTo>
                <a:lnTo>
                  <a:pt x="384" y="1114"/>
                </a:lnTo>
                <a:lnTo>
                  <a:pt x="376" y="1106"/>
                </a:lnTo>
                <a:lnTo>
                  <a:pt x="369" y="1099"/>
                </a:lnTo>
                <a:lnTo>
                  <a:pt x="361" y="1091"/>
                </a:lnTo>
                <a:lnTo>
                  <a:pt x="345" y="1078"/>
                </a:lnTo>
                <a:lnTo>
                  <a:pt x="329" y="1067"/>
                </a:lnTo>
                <a:lnTo>
                  <a:pt x="311" y="1055"/>
                </a:lnTo>
                <a:lnTo>
                  <a:pt x="292" y="1044"/>
                </a:lnTo>
                <a:lnTo>
                  <a:pt x="273" y="1035"/>
                </a:lnTo>
                <a:lnTo>
                  <a:pt x="252" y="1026"/>
                </a:lnTo>
                <a:lnTo>
                  <a:pt x="232" y="1018"/>
                </a:lnTo>
                <a:lnTo>
                  <a:pt x="211" y="1010"/>
                </a:lnTo>
                <a:lnTo>
                  <a:pt x="188" y="1004"/>
                </a:lnTo>
                <a:lnTo>
                  <a:pt x="166" y="997"/>
                </a:lnTo>
                <a:lnTo>
                  <a:pt x="143" y="991"/>
                </a:lnTo>
                <a:lnTo>
                  <a:pt x="120" y="984"/>
                </a:lnTo>
                <a:lnTo>
                  <a:pt x="73" y="974"/>
                </a:lnTo>
                <a:lnTo>
                  <a:pt x="25" y="96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42"/>
          <p:cNvSpPr>
            <a:spLocks noChangeShapeType="1"/>
          </p:cNvSpPr>
          <p:nvPr/>
        </p:nvSpPr>
        <p:spPr bwMode="auto">
          <a:xfrm>
            <a:off x="4375150" y="3176588"/>
            <a:ext cx="7537450"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43"/>
          <p:cNvSpPr>
            <a:spLocks noChangeShapeType="1"/>
          </p:cNvSpPr>
          <p:nvPr/>
        </p:nvSpPr>
        <p:spPr bwMode="auto">
          <a:xfrm>
            <a:off x="8047038" y="2894013"/>
            <a:ext cx="3046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644"/>
          <p:cNvSpPr>
            <a:spLocks noChangeShapeType="1"/>
          </p:cNvSpPr>
          <p:nvPr/>
        </p:nvSpPr>
        <p:spPr bwMode="auto">
          <a:xfrm>
            <a:off x="8047038" y="2628900"/>
            <a:ext cx="3021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645"/>
          <p:cNvSpPr>
            <a:spLocks noChangeShapeType="1"/>
          </p:cNvSpPr>
          <p:nvPr/>
        </p:nvSpPr>
        <p:spPr bwMode="auto">
          <a:xfrm>
            <a:off x="8997950" y="3387725"/>
            <a:ext cx="2108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646"/>
          <p:cNvSpPr>
            <a:spLocks noChangeShapeType="1"/>
          </p:cNvSpPr>
          <p:nvPr/>
        </p:nvSpPr>
        <p:spPr bwMode="auto">
          <a:xfrm>
            <a:off x="8997950" y="3575050"/>
            <a:ext cx="2092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504" name="Straight Arrow Connector 1503"/>
          <p:cNvCxnSpPr/>
          <p:nvPr/>
        </p:nvCxnSpPr>
        <p:spPr>
          <a:xfrm>
            <a:off x="2749551" y="2632075"/>
            <a:ext cx="0" cy="210343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08" name="Straight Arrow Connector 1507"/>
          <p:cNvCxnSpPr/>
          <p:nvPr/>
        </p:nvCxnSpPr>
        <p:spPr>
          <a:xfrm flipH="1">
            <a:off x="3149601" y="2924175"/>
            <a:ext cx="12699" cy="183118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10" name="Straight Arrow Connector 1509"/>
          <p:cNvCxnSpPr/>
          <p:nvPr/>
        </p:nvCxnSpPr>
        <p:spPr>
          <a:xfrm>
            <a:off x="4926013" y="3411538"/>
            <a:ext cx="6351" cy="132397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12" name="Straight Arrow Connector 1511"/>
          <p:cNvCxnSpPr/>
          <p:nvPr/>
        </p:nvCxnSpPr>
        <p:spPr>
          <a:xfrm flipH="1">
            <a:off x="5489179" y="3590925"/>
            <a:ext cx="16668" cy="113903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16" name="Straight Arrow Connector 1515"/>
          <p:cNvCxnSpPr/>
          <p:nvPr/>
        </p:nvCxnSpPr>
        <p:spPr>
          <a:xfrm flipH="1">
            <a:off x="3697288" y="2609851"/>
            <a:ext cx="10320" cy="30241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19" name="Straight Arrow Connector 1518"/>
          <p:cNvCxnSpPr/>
          <p:nvPr/>
        </p:nvCxnSpPr>
        <p:spPr>
          <a:xfrm>
            <a:off x="4143375" y="3390900"/>
            <a:ext cx="1586" cy="21550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23" name="Straight Connector 1522"/>
          <p:cNvCxnSpPr/>
          <p:nvPr/>
        </p:nvCxnSpPr>
        <p:spPr>
          <a:xfrm flipH="1" flipV="1">
            <a:off x="3708996" y="2135188"/>
            <a:ext cx="5160" cy="498476"/>
          </a:xfrm>
          <a:prstGeom prst="line">
            <a:avLst/>
          </a:prstGeom>
        </p:spPr>
        <p:style>
          <a:lnRef idx="1">
            <a:schemeClr val="dk1"/>
          </a:lnRef>
          <a:fillRef idx="0">
            <a:schemeClr val="dk1"/>
          </a:fillRef>
          <a:effectRef idx="0">
            <a:schemeClr val="dk1"/>
          </a:effectRef>
          <a:fontRef idx="minor">
            <a:schemeClr val="tx1"/>
          </a:fontRef>
        </p:style>
      </p:cxnSp>
      <p:cxnSp>
        <p:nvCxnSpPr>
          <p:cNvPr id="1527" name="Straight Connector 1526"/>
          <p:cNvCxnSpPr/>
          <p:nvPr/>
        </p:nvCxnSpPr>
        <p:spPr>
          <a:xfrm>
            <a:off x="4143375" y="3549650"/>
            <a:ext cx="0" cy="544512"/>
          </a:xfrm>
          <a:prstGeom prst="line">
            <a:avLst/>
          </a:prstGeom>
        </p:spPr>
        <p:style>
          <a:lnRef idx="1">
            <a:schemeClr val="dk1"/>
          </a:lnRef>
          <a:fillRef idx="0">
            <a:schemeClr val="dk1"/>
          </a:fillRef>
          <a:effectRef idx="0">
            <a:schemeClr val="dk1"/>
          </a:effectRef>
          <a:fontRef idx="minor">
            <a:schemeClr val="tx1"/>
          </a:fontRef>
        </p:style>
      </p:cxnSp>
      <p:cxnSp>
        <p:nvCxnSpPr>
          <p:cNvPr id="1530" name="Straight Arrow Connector 1529"/>
          <p:cNvCxnSpPr/>
          <p:nvPr/>
        </p:nvCxnSpPr>
        <p:spPr>
          <a:xfrm flipH="1" flipV="1">
            <a:off x="9402763" y="2628900"/>
            <a:ext cx="1" cy="555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5" name="Straight Connector 1534"/>
          <p:cNvCxnSpPr/>
          <p:nvPr/>
        </p:nvCxnSpPr>
        <p:spPr>
          <a:xfrm flipV="1">
            <a:off x="9402763" y="1812926"/>
            <a:ext cx="7938" cy="829468"/>
          </a:xfrm>
          <a:prstGeom prst="line">
            <a:avLst/>
          </a:prstGeom>
        </p:spPr>
        <p:style>
          <a:lnRef idx="1">
            <a:schemeClr val="dk1"/>
          </a:lnRef>
          <a:fillRef idx="0">
            <a:schemeClr val="dk1"/>
          </a:fillRef>
          <a:effectRef idx="0">
            <a:schemeClr val="dk1"/>
          </a:effectRef>
          <a:fontRef idx="minor">
            <a:schemeClr val="tx1"/>
          </a:fontRef>
        </p:style>
      </p:cxnSp>
      <p:cxnSp>
        <p:nvCxnSpPr>
          <p:cNvPr id="1537" name="Straight Arrow Connector 1536"/>
          <p:cNvCxnSpPr/>
          <p:nvPr/>
        </p:nvCxnSpPr>
        <p:spPr>
          <a:xfrm flipV="1">
            <a:off x="10237590" y="2900363"/>
            <a:ext cx="596" cy="28416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43" name="Straight Connector 1542"/>
          <p:cNvCxnSpPr/>
          <p:nvPr/>
        </p:nvCxnSpPr>
        <p:spPr>
          <a:xfrm flipH="1" flipV="1">
            <a:off x="10226676" y="1995489"/>
            <a:ext cx="11112" cy="915987"/>
          </a:xfrm>
          <a:prstGeom prst="line">
            <a:avLst/>
          </a:prstGeom>
        </p:spPr>
        <p:style>
          <a:lnRef idx="1">
            <a:schemeClr val="dk1"/>
          </a:lnRef>
          <a:fillRef idx="0">
            <a:schemeClr val="dk1"/>
          </a:fillRef>
          <a:effectRef idx="0">
            <a:schemeClr val="dk1"/>
          </a:effectRef>
          <a:fontRef idx="minor">
            <a:schemeClr val="tx1"/>
          </a:fontRef>
        </p:style>
      </p:cxnSp>
      <p:cxnSp>
        <p:nvCxnSpPr>
          <p:cNvPr id="1546" name="Straight Arrow Connector 1545"/>
          <p:cNvCxnSpPr/>
          <p:nvPr/>
        </p:nvCxnSpPr>
        <p:spPr>
          <a:xfrm flipV="1">
            <a:off x="10417175" y="3172619"/>
            <a:ext cx="8534" cy="21193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49" name="Straight Connector 1548"/>
          <p:cNvCxnSpPr/>
          <p:nvPr/>
        </p:nvCxnSpPr>
        <p:spPr>
          <a:xfrm>
            <a:off x="10417175" y="3384550"/>
            <a:ext cx="15876" cy="1009650"/>
          </a:xfrm>
          <a:prstGeom prst="line">
            <a:avLst/>
          </a:prstGeom>
        </p:spPr>
        <p:style>
          <a:lnRef idx="1">
            <a:schemeClr val="dk1"/>
          </a:lnRef>
          <a:fillRef idx="0">
            <a:schemeClr val="dk1"/>
          </a:fillRef>
          <a:effectRef idx="0">
            <a:schemeClr val="dk1"/>
          </a:effectRef>
          <a:fontRef idx="minor">
            <a:schemeClr val="tx1"/>
          </a:fontRef>
        </p:style>
      </p:cxnSp>
      <p:cxnSp>
        <p:nvCxnSpPr>
          <p:cNvPr id="1551" name="Straight Arrow Connector 1550"/>
          <p:cNvCxnSpPr/>
          <p:nvPr/>
        </p:nvCxnSpPr>
        <p:spPr>
          <a:xfrm flipV="1">
            <a:off x="9786938" y="3155157"/>
            <a:ext cx="6648" cy="4294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54" name="Straight Connector 1553"/>
          <p:cNvCxnSpPr/>
          <p:nvPr/>
        </p:nvCxnSpPr>
        <p:spPr>
          <a:xfrm>
            <a:off x="9786938" y="3543300"/>
            <a:ext cx="6350" cy="911225"/>
          </a:xfrm>
          <a:prstGeom prst="line">
            <a:avLst/>
          </a:prstGeom>
        </p:spPr>
        <p:style>
          <a:lnRef idx="1">
            <a:schemeClr val="dk1"/>
          </a:lnRef>
          <a:fillRef idx="0">
            <a:schemeClr val="dk1"/>
          </a:fillRef>
          <a:effectRef idx="0">
            <a:schemeClr val="dk1"/>
          </a:effectRef>
          <a:fontRef idx="minor">
            <a:schemeClr val="tx1"/>
          </a:fontRef>
        </p:style>
      </p:cxnSp>
      <p:sp>
        <p:nvSpPr>
          <p:cNvPr id="1556" name="TextBox 1555"/>
          <p:cNvSpPr txBox="1"/>
          <p:nvPr/>
        </p:nvSpPr>
        <p:spPr>
          <a:xfrm rot="16200000">
            <a:off x="1517650" y="3364984"/>
            <a:ext cx="2178050" cy="369332"/>
          </a:xfrm>
          <a:prstGeom prst="rect">
            <a:avLst/>
          </a:prstGeom>
          <a:noFill/>
        </p:spPr>
        <p:txBody>
          <a:bodyPr wrap="square" rtlCol="0">
            <a:spAutoFit/>
          </a:bodyPr>
          <a:lstStyle/>
          <a:p>
            <a:r>
              <a:rPr lang="en-US" dirty="0" smtClean="0"/>
              <a:t>Upper Limit hole</a:t>
            </a:r>
            <a:endParaRPr lang="en-US" dirty="0"/>
          </a:p>
        </p:txBody>
      </p:sp>
      <p:sp>
        <p:nvSpPr>
          <p:cNvPr id="1557" name="TextBox 1556"/>
          <p:cNvSpPr txBox="1"/>
          <p:nvPr/>
        </p:nvSpPr>
        <p:spPr>
          <a:xfrm rot="16200000">
            <a:off x="1911350" y="3553899"/>
            <a:ext cx="2178050" cy="369332"/>
          </a:xfrm>
          <a:prstGeom prst="rect">
            <a:avLst/>
          </a:prstGeom>
          <a:noFill/>
        </p:spPr>
        <p:txBody>
          <a:bodyPr wrap="square" rtlCol="0">
            <a:spAutoFit/>
          </a:bodyPr>
          <a:lstStyle/>
          <a:p>
            <a:r>
              <a:rPr lang="en-US" dirty="0" smtClean="0"/>
              <a:t>Lower Limit hole</a:t>
            </a:r>
            <a:endParaRPr lang="en-US" dirty="0"/>
          </a:p>
        </p:txBody>
      </p:sp>
      <p:sp>
        <p:nvSpPr>
          <p:cNvPr id="1558" name="TextBox 1557"/>
          <p:cNvSpPr txBox="1"/>
          <p:nvPr/>
        </p:nvSpPr>
        <p:spPr>
          <a:xfrm rot="16200000">
            <a:off x="2672398" y="1638776"/>
            <a:ext cx="1747640" cy="369332"/>
          </a:xfrm>
          <a:prstGeom prst="rect">
            <a:avLst/>
          </a:prstGeom>
          <a:noFill/>
        </p:spPr>
        <p:txBody>
          <a:bodyPr wrap="square" rtlCol="0">
            <a:spAutoFit/>
          </a:bodyPr>
          <a:lstStyle/>
          <a:p>
            <a:r>
              <a:rPr lang="en-US" dirty="0" smtClean="0"/>
              <a:t>Tolerance hole</a:t>
            </a:r>
            <a:endParaRPr lang="en-US" dirty="0"/>
          </a:p>
        </p:txBody>
      </p:sp>
      <p:sp>
        <p:nvSpPr>
          <p:cNvPr id="1559" name="TextBox 1558"/>
          <p:cNvSpPr txBox="1"/>
          <p:nvPr/>
        </p:nvSpPr>
        <p:spPr>
          <a:xfrm rot="16200000">
            <a:off x="3153453" y="4038561"/>
            <a:ext cx="1744661" cy="369332"/>
          </a:xfrm>
          <a:prstGeom prst="rect">
            <a:avLst/>
          </a:prstGeom>
          <a:noFill/>
        </p:spPr>
        <p:txBody>
          <a:bodyPr wrap="square" rtlCol="0">
            <a:spAutoFit/>
          </a:bodyPr>
          <a:lstStyle/>
          <a:p>
            <a:r>
              <a:rPr lang="en-US" dirty="0" smtClean="0"/>
              <a:t>Tolerance shaft</a:t>
            </a:r>
            <a:endParaRPr lang="en-US" dirty="0"/>
          </a:p>
        </p:txBody>
      </p:sp>
      <p:sp>
        <p:nvSpPr>
          <p:cNvPr id="1560" name="TextBox 1559"/>
          <p:cNvSpPr txBox="1"/>
          <p:nvPr/>
        </p:nvSpPr>
        <p:spPr>
          <a:xfrm rot="16200000">
            <a:off x="3612635" y="3631684"/>
            <a:ext cx="2178050" cy="369332"/>
          </a:xfrm>
          <a:prstGeom prst="rect">
            <a:avLst/>
          </a:prstGeom>
          <a:noFill/>
        </p:spPr>
        <p:txBody>
          <a:bodyPr wrap="square" rtlCol="0">
            <a:spAutoFit/>
          </a:bodyPr>
          <a:lstStyle/>
          <a:p>
            <a:r>
              <a:rPr lang="en-US" dirty="0" smtClean="0"/>
              <a:t>Upper Limit shaft</a:t>
            </a:r>
            <a:endParaRPr lang="en-US" dirty="0"/>
          </a:p>
        </p:txBody>
      </p:sp>
      <p:sp>
        <p:nvSpPr>
          <p:cNvPr id="1561" name="TextBox 1560"/>
          <p:cNvSpPr txBox="1"/>
          <p:nvPr/>
        </p:nvSpPr>
        <p:spPr>
          <a:xfrm rot="16200000">
            <a:off x="4218862" y="3413324"/>
            <a:ext cx="2077877" cy="369332"/>
          </a:xfrm>
          <a:prstGeom prst="rect">
            <a:avLst/>
          </a:prstGeom>
          <a:noFill/>
        </p:spPr>
        <p:txBody>
          <a:bodyPr wrap="square" rtlCol="0">
            <a:spAutoFit/>
          </a:bodyPr>
          <a:lstStyle/>
          <a:p>
            <a:r>
              <a:rPr lang="en-US" dirty="0" smtClean="0"/>
              <a:t>Lower Limit shaft</a:t>
            </a:r>
            <a:endParaRPr lang="en-US" dirty="0"/>
          </a:p>
        </p:txBody>
      </p:sp>
      <p:sp>
        <p:nvSpPr>
          <p:cNvPr id="1562" name="TextBox 1561"/>
          <p:cNvSpPr txBox="1"/>
          <p:nvPr/>
        </p:nvSpPr>
        <p:spPr>
          <a:xfrm rot="16200000">
            <a:off x="8150742" y="1380020"/>
            <a:ext cx="2181224" cy="369332"/>
          </a:xfrm>
          <a:prstGeom prst="rect">
            <a:avLst/>
          </a:prstGeom>
          <a:noFill/>
        </p:spPr>
        <p:txBody>
          <a:bodyPr wrap="square" rtlCol="0">
            <a:spAutoFit/>
          </a:bodyPr>
          <a:lstStyle/>
          <a:p>
            <a:r>
              <a:rPr lang="en-US" dirty="0" smtClean="0"/>
              <a:t>Upper deviation hole</a:t>
            </a:r>
            <a:endParaRPr lang="en-US" dirty="0"/>
          </a:p>
        </p:txBody>
      </p:sp>
      <p:sp>
        <p:nvSpPr>
          <p:cNvPr id="1563" name="TextBox 1562"/>
          <p:cNvSpPr txBox="1"/>
          <p:nvPr/>
        </p:nvSpPr>
        <p:spPr>
          <a:xfrm rot="16200000">
            <a:off x="8989498" y="1634611"/>
            <a:ext cx="2181224" cy="369332"/>
          </a:xfrm>
          <a:prstGeom prst="rect">
            <a:avLst/>
          </a:prstGeom>
          <a:noFill/>
        </p:spPr>
        <p:txBody>
          <a:bodyPr wrap="square" rtlCol="0">
            <a:spAutoFit/>
          </a:bodyPr>
          <a:lstStyle/>
          <a:p>
            <a:r>
              <a:rPr lang="en-US" dirty="0" smtClean="0"/>
              <a:t>Lower deviation hole</a:t>
            </a:r>
            <a:endParaRPr lang="en-US" dirty="0"/>
          </a:p>
        </p:txBody>
      </p:sp>
      <p:sp>
        <p:nvSpPr>
          <p:cNvPr id="1564" name="TextBox 1563"/>
          <p:cNvSpPr txBox="1"/>
          <p:nvPr/>
        </p:nvSpPr>
        <p:spPr>
          <a:xfrm rot="16200000">
            <a:off x="8906323" y="4038083"/>
            <a:ext cx="2680495" cy="369332"/>
          </a:xfrm>
          <a:prstGeom prst="rect">
            <a:avLst/>
          </a:prstGeom>
          <a:noFill/>
        </p:spPr>
        <p:txBody>
          <a:bodyPr wrap="square" rtlCol="0">
            <a:spAutoFit/>
          </a:bodyPr>
          <a:lstStyle/>
          <a:p>
            <a:r>
              <a:rPr lang="en-US" dirty="0" smtClean="0"/>
              <a:t>Upper deviation shaft</a:t>
            </a:r>
            <a:endParaRPr lang="en-US" dirty="0"/>
          </a:p>
        </p:txBody>
      </p:sp>
      <p:sp>
        <p:nvSpPr>
          <p:cNvPr id="1565" name="TextBox 1564"/>
          <p:cNvSpPr txBox="1"/>
          <p:nvPr/>
        </p:nvSpPr>
        <p:spPr>
          <a:xfrm rot="16200000">
            <a:off x="8308063" y="4178974"/>
            <a:ext cx="2680495" cy="369332"/>
          </a:xfrm>
          <a:prstGeom prst="rect">
            <a:avLst/>
          </a:prstGeom>
          <a:noFill/>
        </p:spPr>
        <p:txBody>
          <a:bodyPr wrap="square" rtlCol="0">
            <a:spAutoFit/>
          </a:bodyPr>
          <a:lstStyle/>
          <a:p>
            <a:r>
              <a:rPr lang="en-US" dirty="0" smtClean="0"/>
              <a:t>Lower deviation shaft</a:t>
            </a:r>
            <a:endParaRPr lang="en-US" dirty="0"/>
          </a:p>
        </p:txBody>
      </p:sp>
      <p:sp>
        <p:nvSpPr>
          <p:cNvPr id="1566" name="TextBox 1565"/>
          <p:cNvSpPr txBox="1"/>
          <p:nvPr/>
        </p:nvSpPr>
        <p:spPr>
          <a:xfrm>
            <a:off x="11136054" y="2892028"/>
            <a:ext cx="1163380" cy="375444"/>
          </a:xfrm>
          <a:prstGeom prst="rect">
            <a:avLst/>
          </a:prstGeom>
          <a:noFill/>
        </p:spPr>
        <p:txBody>
          <a:bodyPr wrap="square" rtlCol="0">
            <a:spAutoFit/>
          </a:bodyPr>
          <a:lstStyle/>
          <a:p>
            <a:pPr algn="ctr"/>
            <a:r>
              <a:rPr lang="en-US" dirty="0" smtClean="0"/>
              <a:t>Zero Line</a:t>
            </a:r>
            <a:endParaRPr lang="en-US" dirty="0"/>
          </a:p>
        </p:txBody>
      </p:sp>
      <p:cxnSp>
        <p:nvCxnSpPr>
          <p:cNvPr id="1568" name="Straight Connector 1567"/>
          <p:cNvCxnSpPr/>
          <p:nvPr/>
        </p:nvCxnSpPr>
        <p:spPr>
          <a:xfrm flipH="1">
            <a:off x="5731431" y="4151312"/>
            <a:ext cx="3730071" cy="14288"/>
          </a:xfrm>
          <a:prstGeom prst="line">
            <a:avLst/>
          </a:prstGeom>
          <a:ln w="22225">
            <a:prstDash val="lgDashDot"/>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24921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04"/>
                                        </p:tgtEl>
                                        <p:attrNameLst>
                                          <p:attrName>style.visibility</p:attrName>
                                        </p:attrNameLst>
                                      </p:cBhvr>
                                      <p:to>
                                        <p:strVal val="visible"/>
                                      </p:to>
                                    </p:set>
                                    <p:animEffect transition="in" filter="fade">
                                      <p:cBhvr>
                                        <p:cTn id="7" dur="1000"/>
                                        <p:tgtEl>
                                          <p:spTgt spid="1504"/>
                                        </p:tgtEl>
                                      </p:cBhvr>
                                    </p:animEffect>
                                    <p:anim calcmode="lin" valueType="num">
                                      <p:cBhvr>
                                        <p:cTn id="8" dur="1000" fill="hold"/>
                                        <p:tgtEl>
                                          <p:spTgt spid="1504"/>
                                        </p:tgtEl>
                                        <p:attrNameLst>
                                          <p:attrName>ppt_x</p:attrName>
                                        </p:attrNameLst>
                                      </p:cBhvr>
                                      <p:tavLst>
                                        <p:tav tm="0">
                                          <p:val>
                                            <p:strVal val="#ppt_x"/>
                                          </p:val>
                                        </p:tav>
                                        <p:tav tm="100000">
                                          <p:val>
                                            <p:strVal val="#ppt_x"/>
                                          </p:val>
                                        </p:tav>
                                      </p:tavLst>
                                    </p:anim>
                                    <p:anim calcmode="lin" valueType="num">
                                      <p:cBhvr>
                                        <p:cTn id="9" dur="1000" fill="hold"/>
                                        <p:tgtEl>
                                          <p:spTgt spid="150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56"/>
                                        </p:tgtEl>
                                        <p:attrNameLst>
                                          <p:attrName>style.visibility</p:attrName>
                                        </p:attrNameLst>
                                      </p:cBhvr>
                                      <p:to>
                                        <p:strVal val="visible"/>
                                      </p:to>
                                    </p:set>
                                    <p:animEffect transition="in" filter="fade">
                                      <p:cBhvr>
                                        <p:cTn id="12" dur="1000"/>
                                        <p:tgtEl>
                                          <p:spTgt spid="1556"/>
                                        </p:tgtEl>
                                      </p:cBhvr>
                                    </p:animEffect>
                                    <p:anim calcmode="lin" valueType="num">
                                      <p:cBhvr>
                                        <p:cTn id="13" dur="1000" fill="hold"/>
                                        <p:tgtEl>
                                          <p:spTgt spid="1556"/>
                                        </p:tgtEl>
                                        <p:attrNameLst>
                                          <p:attrName>ppt_x</p:attrName>
                                        </p:attrNameLst>
                                      </p:cBhvr>
                                      <p:tavLst>
                                        <p:tav tm="0">
                                          <p:val>
                                            <p:strVal val="#ppt_x"/>
                                          </p:val>
                                        </p:tav>
                                        <p:tav tm="100000">
                                          <p:val>
                                            <p:strVal val="#ppt_x"/>
                                          </p:val>
                                        </p:tav>
                                      </p:tavLst>
                                    </p:anim>
                                    <p:anim calcmode="lin" valueType="num">
                                      <p:cBhvr>
                                        <p:cTn id="14" dur="1000" fill="hold"/>
                                        <p:tgtEl>
                                          <p:spTgt spid="155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08"/>
                                        </p:tgtEl>
                                        <p:attrNameLst>
                                          <p:attrName>style.visibility</p:attrName>
                                        </p:attrNameLst>
                                      </p:cBhvr>
                                      <p:to>
                                        <p:strVal val="visible"/>
                                      </p:to>
                                    </p:set>
                                    <p:animEffect transition="in" filter="fade">
                                      <p:cBhvr>
                                        <p:cTn id="19" dur="1000"/>
                                        <p:tgtEl>
                                          <p:spTgt spid="1508"/>
                                        </p:tgtEl>
                                      </p:cBhvr>
                                    </p:animEffect>
                                    <p:anim calcmode="lin" valueType="num">
                                      <p:cBhvr>
                                        <p:cTn id="20" dur="1000" fill="hold"/>
                                        <p:tgtEl>
                                          <p:spTgt spid="1508"/>
                                        </p:tgtEl>
                                        <p:attrNameLst>
                                          <p:attrName>ppt_x</p:attrName>
                                        </p:attrNameLst>
                                      </p:cBhvr>
                                      <p:tavLst>
                                        <p:tav tm="0">
                                          <p:val>
                                            <p:strVal val="#ppt_x"/>
                                          </p:val>
                                        </p:tav>
                                        <p:tav tm="100000">
                                          <p:val>
                                            <p:strVal val="#ppt_x"/>
                                          </p:val>
                                        </p:tav>
                                      </p:tavLst>
                                    </p:anim>
                                    <p:anim calcmode="lin" valueType="num">
                                      <p:cBhvr>
                                        <p:cTn id="21" dur="1000" fill="hold"/>
                                        <p:tgtEl>
                                          <p:spTgt spid="150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57"/>
                                        </p:tgtEl>
                                        <p:attrNameLst>
                                          <p:attrName>style.visibility</p:attrName>
                                        </p:attrNameLst>
                                      </p:cBhvr>
                                      <p:to>
                                        <p:strVal val="visible"/>
                                      </p:to>
                                    </p:set>
                                    <p:animEffect transition="in" filter="fade">
                                      <p:cBhvr>
                                        <p:cTn id="24" dur="1000"/>
                                        <p:tgtEl>
                                          <p:spTgt spid="1557"/>
                                        </p:tgtEl>
                                      </p:cBhvr>
                                    </p:animEffect>
                                    <p:anim calcmode="lin" valueType="num">
                                      <p:cBhvr>
                                        <p:cTn id="25" dur="1000" fill="hold"/>
                                        <p:tgtEl>
                                          <p:spTgt spid="1557"/>
                                        </p:tgtEl>
                                        <p:attrNameLst>
                                          <p:attrName>ppt_x</p:attrName>
                                        </p:attrNameLst>
                                      </p:cBhvr>
                                      <p:tavLst>
                                        <p:tav tm="0">
                                          <p:val>
                                            <p:strVal val="#ppt_x"/>
                                          </p:val>
                                        </p:tav>
                                        <p:tav tm="100000">
                                          <p:val>
                                            <p:strVal val="#ppt_x"/>
                                          </p:val>
                                        </p:tav>
                                      </p:tavLst>
                                    </p:anim>
                                    <p:anim calcmode="lin" valueType="num">
                                      <p:cBhvr>
                                        <p:cTn id="26" dur="1000" fill="hold"/>
                                        <p:tgtEl>
                                          <p:spTgt spid="155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16"/>
                                        </p:tgtEl>
                                        <p:attrNameLst>
                                          <p:attrName>style.visibility</p:attrName>
                                        </p:attrNameLst>
                                      </p:cBhvr>
                                      <p:to>
                                        <p:strVal val="visible"/>
                                      </p:to>
                                    </p:set>
                                    <p:animEffect transition="in" filter="fade">
                                      <p:cBhvr>
                                        <p:cTn id="31" dur="1000"/>
                                        <p:tgtEl>
                                          <p:spTgt spid="1516"/>
                                        </p:tgtEl>
                                      </p:cBhvr>
                                    </p:animEffect>
                                    <p:anim calcmode="lin" valueType="num">
                                      <p:cBhvr>
                                        <p:cTn id="32" dur="1000" fill="hold"/>
                                        <p:tgtEl>
                                          <p:spTgt spid="1516"/>
                                        </p:tgtEl>
                                        <p:attrNameLst>
                                          <p:attrName>ppt_x</p:attrName>
                                        </p:attrNameLst>
                                      </p:cBhvr>
                                      <p:tavLst>
                                        <p:tav tm="0">
                                          <p:val>
                                            <p:strVal val="#ppt_x"/>
                                          </p:val>
                                        </p:tav>
                                        <p:tav tm="100000">
                                          <p:val>
                                            <p:strVal val="#ppt_x"/>
                                          </p:val>
                                        </p:tav>
                                      </p:tavLst>
                                    </p:anim>
                                    <p:anim calcmode="lin" valueType="num">
                                      <p:cBhvr>
                                        <p:cTn id="33" dur="1000" fill="hold"/>
                                        <p:tgtEl>
                                          <p:spTgt spid="15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58"/>
                                        </p:tgtEl>
                                        <p:attrNameLst>
                                          <p:attrName>style.visibility</p:attrName>
                                        </p:attrNameLst>
                                      </p:cBhvr>
                                      <p:to>
                                        <p:strVal val="visible"/>
                                      </p:to>
                                    </p:set>
                                    <p:animEffect transition="in" filter="fade">
                                      <p:cBhvr>
                                        <p:cTn id="36" dur="1000"/>
                                        <p:tgtEl>
                                          <p:spTgt spid="1558"/>
                                        </p:tgtEl>
                                      </p:cBhvr>
                                    </p:animEffect>
                                    <p:anim calcmode="lin" valueType="num">
                                      <p:cBhvr>
                                        <p:cTn id="37" dur="1000" fill="hold"/>
                                        <p:tgtEl>
                                          <p:spTgt spid="1558"/>
                                        </p:tgtEl>
                                        <p:attrNameLst>
                                          <p:attrName>ppt_x</p:attrName>
                                        </p:attrNameLst>
                                      </p:cBhvr>
                                      <p:tavLst>
                                        <p:tav tm="0">
                                          <p:val>
                                            <p:strVal val="#ppt_x"/>
                                          </p:val>
                                        </p:tav>
                                        <p:tav tm="100000">
                                          <p:val>
                                            <p:strVal val="#ppt_x"/>
                                          </p:val>
                                        </p:tav>
                                      </p:tavLst>
                                    </p:anim>
                                    <p:anim calcmode="lin" valueType="num">
                                      <p:cBhvr>
                                        <p:cTn id="38" dur="1000" fill="hold"/>
                                        <p:tgtEl>
                                          <p:spTgt spid="155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523"/>
                                        </p:tgtEl>
                                        <p:attrNameLst>
                                          <p:attrName>style.visibility</p:attrName>
                                        </p:attrNameLst>
                                      </p:cBhvr>
                                      <p:to>
                                        <p:strVal val="visible"/>
                                      </p:to>
                                    </p:set>
                                    <p:animEffect transition="in" filter="fade">
                                      <p:cBhvr>
                                        <p:cTn id="41" dur="1000"/>
                                        <p:tgtEl>
                                          <p:spTgt spid="1523"/>
                                        </p:tgtEl>
                                      </p:cBhvr>
                                    </p:animEffect>
                                    <p:anim calcmode="lin" valueType="num">
                                      <p:cBhvr>
                                        <p:cTn id="42" dur="1000" fill="hold"/>
                                        <p:tgtEl>
                                          <p:spTgt spid="1523"/>
                                        </p:tgtEl>
                                        <p:attrNameLst>
                                          <p:attrName>ppt_x</p:attrName>
                                        </p:attrNameLst>
                                      </p:cBhvr>
                                      <p:tavLst>
                                        <p:tav tm="0">
                                          <p:val>
                                            <p:strVal val="#ppt_x"/>
                                          </p:val>
                                        </p:tav>
                                        <p:tav tm="100000">
                                          <p:val>
                                            <p:strVal val="#ppt_x"/>
                                          </p:val>
                                        </p:tav>
                                      </p:tavLst>
                                    </p:anim>
                                    <p:anim calcmode="lin" valueType="num">
                                      <p:cBhvr>
                                        <p:cTn id="43" dur="1000" fill="hold"/>
                                        <p:tgtEl>
                                          <p:spTgt spid="152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510"/>
                                        </p:tgtEl>
                                        <p:attrNameLst>
                                          <p:attrName>style.visibility</p:attrName>
                                        </p:attrNameLst>
                                      </p:cBhvr>
                                      <p:to>
                                        <p:strVal val="visible"/>
                                      </p:to>
                                    </p:set>
                                    <p:animEffect transition="in" filter="fade">
                                      <p:cBhvr>
                                        <p:cTn id="48" dur="1000"/>
                                        <p:tgtEl>
                                          <p:spTgt spid="1510"/>
                                        </p:tgtEl>
                                      </p:cBhvr>
                                    </p:animEffect>
                                    <p:anim calcmode="lin" valueType="num">
                                      <p:cBhvr>
                                        <p:cTn id="49" dur="1000" fill="hold"/>
                                        <p:tgtEl>
                                          <p:spTgt spid="1510"/>
                                        </p:tgtEl>
                                        <p:attrNameLst>
                                          <p:attrName>ppt_x</p:attrName>
                                        </p:attrNameLst>
                                      </p:cBhvr>
                                      <p:tavLst>
                                        <p:tav tm="0">
                                          <p:val>
                                            <p:strVal val="#ppt_x"/>
                                          </p:val>
                                        </p:tav>
                                        <p:tav tm="100000">
                                          <p:val>
                                            <p:strVal val="#ppt_x"/>
                                          </p:val>
                                        </p:tav>
                                      </p:tavLst>
                                    </p:anim>
                                    <p:anim calcmode="lin" valueType="num">
                                      <p:cBhvr>
                                        <p:cTn id="50" dur="1000" fill="hold"/>
                                        <p:tgtEl>
                                          <p:spTgt spid="151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560"/>
                                        </p:tgtEl>
                                        <p:attrNameLst>
                                          <p:attrName>style.visibility</p:attrName>
                                        </p:attrNameLst>
                                      </p:cBhvr>
                                      <p:to>
                                        <p:strVal val="visible"/>
                                      </p:to>
                                    </p:set>
                                    <p:animEffect transition="in" filter="fade">
                                      <p:cBhvr>
                                        <p:cTn id="53" dur="1000"/>
                                        <p:tgtEl>
                                          <p:spTgt spid="1560"/>
                                        </p:tgtEl>
                                      </p:cBhvr>
                                    </p:animEffect>
                                    <p:anim calcmode="lin" valueType="num">
                                      <p:cBhvr>
                                        <p:cTn id="54" dur="1000" fill="hold"/>
                                        <p:tgtEl>
                                          <p:spTgt spid="1560"/>
                                        </p:tgtEl>
                                        <p:attrNameLst>
                                          <p:attrName>ppt_x</p:attrName>
                                        </p:attrNameLst>
                                      </p:cBhvr>
                                      <p:tavLst>
                                        <p:tav tm="0">
                                          <p:val>
                                            <p:strVal val="#ppt_x"/>
                                          </p:val>
                                        </p:tav>
                                        <p:tav tm="100000">
                                          <p:val>
                                            <p:strVal val="#ppt_x"/>
                                          </p:val>
                                        </p:tav>
                                      </p:tavLst>
                                    </p:anim>
                                    <p:anim calcmode="lin" valueType="num">
                                      <p:cBhvr>
                                        <p:cTn id="55" dur="1000" fill="hold"/>
                                        <p:tgtEl>
                                          <p:spTgt spid="156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512"/>
                                        </p:tgtEl>
                                        <p:attrNameLst>
                                          <p:attrName>style.visibility</p:attrName>
                                        </p:attrNameLst>
                                      </p:cBhvr>
                                      <p:to>
                                        <p:strVal val="visible"/>
                                      </p:to>
                                    </p:set>
                                    <p:animEffect transition="in" filter="fade">
                                      <p:cBhvr>
                                        <p:cTn id="60" dur="1000"/>
                                        <p:tgtEl>
                                          <p:spTgt spid="1512"/>
                                        </p:tgtEl>
                                      </p:cBhvr>
                                    </p:animEffect>
                                    <p:anim calcmode="lin" valueType="num">
                                      <p:cBhvr>
                                        <p:cTn id="61" dur="1000" fill="hold"/>
                                        <p:tgtEl>
                                          <p:spTgt spid="1512"/>
                                        </p:tgtEl>
                                        <p:attrNameLst>
                                          <p:attrName>ppt_x</p:attrName>
                                        </p:attrNameLst>
                                      </p:cBhvr>
                                      <p:tavLst>
                                        <p:tav tm="0">
                                          <p:val>
                                            <p:strVal val="#ppt_x"/>
                                          </p:val>
                                        </p:tav>
                                        <p:tav tm="100000">
                                          <p:val>
                                            <p:strVal val="#ppt_x"/>
                                          </p:val>
                                        </p:tav>
                                      </p:tavLst>
                                    </p:anim>
                                    <p:anim calcmode="lin" valueType="num">
                                      <p:cBhvr>
                                        <p:cTn id="62" dur="1000" fill="hold"/>
                                        <p:tgtEl>
                                          <p:spTgt spid="151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561"/>
                                        </p:tgtEl>
                                        <p:attrNameLst>
                                          <p:attrName>style.visibility</p:attrName>
                                        </p:attrNameLst>
                                      </p:cBhvr>
                                      <p:to>
                                        <p:strVal val="visible"/>
                                      </p:to>
                                    </p:set>
                                    <p:animEffect transition="in" filter="fade">
                                      <p:cBhvr>
                                        <p:cTn id="65" dur="1000"/>
                                        <p:tgtEl>
                                          <p:spTgt spid="1561"/>
                                        </p:tgtEl>
                                      </p:cBhvr>
                                    </p:animEffect>
                                    <p:anim calcmode="lin" valueType="num">
                                      <p:cBhvr>
                                        <p:cTn id="66" dur="1000" fill="hold"/>
                                        <p:tgtEl>
                                          <p:spTgt spid="1561"/>
                                        </p:tgtEl>
                                        <p:attrNameLst>
                                          <p:attrName>ppt_x</p:attrName>
                                        </p:attrNameLst>
                                      </p:cBhvr>
                                      <p:tavLst>
                                        <p:tav tm="0">
                                          <p:val>
                                            <p:strVal val="#ppt_x"/>
                                          </p:val>
                                        </p:tav>
                                        <p:tav tm="100000">
                                          <p:val>
                                            <p:strVal val="#ppt_x"/>
                                          </p:val>
                                        </p:tav>
                                      </p:tavLst>
                                    </p:anim>
                                    <p:anim calcmode="lin" valueType="num">
                                      <p:cBhvr>
                                        <p:cTn id="67" dur="1000" fill="hold"/>
                                        <p:tgtEl>
                                          <p:spTgt spid="156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519"/>
                                        </p:tgtEl>
                                        <p:attrNameLst>
                                          <p:attrName>style.visibility</p:attrName>
                                        </p:attrNameLst>
                                      </p:cBhvr>
                                      <p:to>
                                        <p:strVal val="visible"/>
                                      </p:to>
                                    </p:set>
                                    <p:animEffect transition="in" filter="fade">
                                      <p:cBhvr>
                                        <p:cTn id="72" dur="1000"/>
                                        <p:tgtEl>
                                          <p:spTgt spid="1519"/>
                                        </p:tgtEl>
                                      </p:cBhvr>
                                    </p:animEffect>
                                    <p:anim calcmode="lin" valueType="num">
                                      <p:cBhvr>
                                        <p:cTn id="73" dur="1000" fill="hold"/>
                                        <p:tgtEl>
                                          <p:spTgt spid="1519"/>
                                        </p:tgtEl>
                                        <p:attrNameLst>
                                          <p:attrName>ppt_x</p:attrName>
                                        </p:attrNameLst>
                                      </p:cBhvr>
                                      <p:tavLst>
                                        <p:tav tm="0">
                                          <p:val>
                                            <p:strVal val="#ppt_x"/>
                                          </p:val>
                                        </p:tav>
                                        <p:tav tm="100000">
                                          <p:val>
                                            <p:strVal val="#ppt_x"/>
                                          </p:val>
                                        </p:tav>
                                      </p:tavLst>
                                    </p:anim>
                                    <p:anim calcmode="lin" valueType="num">
                                      <p:cBhvr>
                                        <p:cTn id="74" dur="1000" fill="hold"/>
                                        <p:tgtEl>
                                          <p:spTgt spid="151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527"/>
                                        </p:tgtEl>
                                        <p:attrNameLst>
                                          <p:attrName>style.visibility</p:attrName>
                                        </p:attrNameLst>
                                      </p:cBhvr>
                                      <p:to>
                                        <p:strVal val="visible"/>
                                      </p:to>
                                    </p:set>
                                    <p:animEffect transition="in" filter="fade">
                                      <p:cBhvr>
                                        <p:cTn id="77" dur="1000"/>
                                        <p:tgtEl>
                                          <p:spTgt spid="1527"/>
                                        </p:tgtEl>
                                      </p:cBhvr>
                                    </p:animEffect>
                                    <p:anim calcmode="lin" valueType="num">
                                      <p:cBhvr>
                                        <p:cTn id="78" dur="1000" fill="hold"/>
                                        <p:tgtEl>
                                          <p:spTgt spid="1527"/>
                                        </p:tgtEl>
                                        <p:attrNameLst>
                                          <p:attrName>ppt_x</p:attrName>
                                        </p:attrNameLst>
                                      </p:cBhvr>
                                      <p:tavLst>
                                        <p:tav tm="0">
                                          <p:val>
                                            <p:strVal val="#ppt_x"/>
                                          </p:val>
                                        </p:tav>
                                        <p:tav tm="100000">
                                          <p:val>
                                            <p:strVal val="#ppt_x"/>
                                          </p:val>
                                        </p:tav>
                                      </p:tavLst>
                                    </p:anim>
                                    <p:anim calcmode="lin" valueType="num">
                                      <p:cBhvr>
                                        <p:cTn id="79" dur="1000" fill="hold"/>
                                        <p:tgtEl>
                                          <p:spTgt spid="152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559"/>
                                        </p:tgtEl>
                                        <p:attrNameLst>
                                          <p:attrName>style.visibility</p:attrName>
                                        </p:attrNameLst>
                                      </p:cBhvr>
                                      <p:to>
                                        <p:strVal val="visible"/>
                                      </p:to>
                                    </p:set>
                                    <p:animEffect transition="in" filter="fade">
                                      <p:cBhvr>
                                        <p:cTn id="82" dur="1000"/>
                                        <p:tgtEl>
                                          <p:spTgt spid="1559"/>
                                        </p:tgtEl>
                                      </p:cBhvr>
                                    </p:animEffect>
                                    <p:anim calcmode="lin" valueType="num">
                                      <p:cBhvr>
                                        <p:cTn id="83" dur="1000" fill="hold"/>
                                        <p:tgtEl>
                                          <p:spTgt spid="1559"/>
                                        </p:tgtEl>
                                        <p:attrNameLst>
                                          <p:attrName>ppt_x</p:attrName>
                                        </p:attrNameLst>
                                      </p:cBhvr>
                                      <p:tavLst>
                                        <p:tav tm="0">
                                          <p:val>
                                            <p:strVal val="#ppt_x"/>
                                          </p:val>
                                        </p:tav>
                                        <p:tav tm="100000">
                                          <p:val>
                                            <p:strVal val="#ppt_x"/>
                                          </p:val>
                                        </p:tav>
                                      </p:tavLst>
                                    </p:anim>
                                    <p:anim calcmode="lin" valueType="num">
                                      <p:cBhvr>
                                        <p:cTn id="84" dur="1000" fill="hold"/>
                                        <p:tgtEl>
                                          <p:spTgt spid="155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wipe(left)">
                                      <p:cBhvr>
                                        <p:cTn id="89" dur="1000"/>
                                        <p:tgtEl>
                                          <p:spTgt spid="47"/>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1566"/>
                                        </p:tgtEl>
                                        <p:attrNameLst>
                                          <p:attrName>style.visibility</p:attrName>
                                        </p:attrNameLst>
                                      </p:cBhvr>
                                      <p:to>
                                        <p:strVal val="visible"/>
                                      </p:to>
                                    </p:set>
                                    <p:animEffect transition="in" filter="fade">
                                      <p:cBhvr>
                                        <p:cTn id="93" dur="500"/>
                                        <p:tgtEl>
                                          <p:spTgt spid="1566"/>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30"/>
                                        </p:tgtEl>
                                        <p:attrNameLst>
                                          <p:attrName>style.visibility</p:attrName>
                                        </p:attrNameLst>
                                      </p:cBhvr>
                                      <p:to>
                                        <p:strVal val="visible"/>
                                      </p:to>
                                    </p:set>
                                    <p:animEffect transition="in" filter="fade">
                                      <p:cBhvr>
                                        <p:cTn id="98" dur="1000"/>
                                        <p:tgtEl>
                                          <p:spTgt spid="1530"/>
                                        </p:tgtEl>
                                      </p:cBhvr>
                                    </p:animEffect>
                                    <p:anim calcmode="lin" valueType="num">
                                      <p:cBhvr>
                                        <p:cTn id="99" dur="1000" fill="hold"/>
                                        <p:tgtEl>
                                          <p:spTgt spid="1530"/>
                                        </p:tgtEl>
                                        <p:attrNameLst>
                                          <p:attrName>ppt_x</p:attrName>
                                        </p:attrNameLst>
                                      </p:cBhvr>
                                      <p:tavLst>
                                        <p:tav tm="0">
                                          <p:val>
                                            <p:strVal val="#ppt_x"/>
                                          </p:val>
                                        </p:tav>
                                        <p:tav tm="100000">
                                          <p:val>
                                            <p:strVal val="#ppt_x"/>
                                          </p:val>
                                        </p:tav>
                                      </p:tavLst>
                                    </p:anim>
                                    <p:anim calcmode="lin" valueType="num">
                                      <p:cBhvr>
                                        <p:cTn id="100" dur="1000" fill="hold"/>
                                        <p:tgtEl>
                                          <p:spTgt spid="1530"/>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535"/>
                                        </p:tgtEl>
                                        <p:attrNameLst>
                                          <p:attrName>style.visibility</p:attrName>
                                        </p:attrNameLst>
                                      </p:cBhvr>
                                      <p:to>
                                        <p:strVal val="visible"/>
                                      </p:to>
                                    </p:set>
                                    <p:animEffect transition="in" filter="fade">
                                      <p:cBhvr>
                                        <p:cTn id="103" dur="1000"/>
                                        <p:tgtEl>
                                          <p:spTgt spid="1535"/>
                                        </p:tgtEl>
                                      </p:cBhvr>
                                    </p:animEffect>
                                    <p:anim calcmode="lin" valueType="num">
                                      <p:cBhvr>
                                        <p:cTn id="104" dur="1000" fill="hold"/>
                                        <p:tgtEl>
                                          <p:spTgt spid="1535"/>
                                        </p:tgtEl>
                                        <p:attrNameLst>
                                          <p:attrName>ppt_x</p:attrName>
                                        </p:attrNameLst>
                                      </p:cBhvr>
                                      <p:tavLst>
                                        <p:tav tm="0">
                                          <p:val>
                                            <p:strVal val="#ppt_x"/>
                                          </p:val>
                                        </p:tav>
                                        <p:tav tm="100000">
                                          <p:val>
                                            <p:strVal val="#ppt_x"/>
                                          </p:val>
                                        </p:tav>
                                      </p:tavLst>
                                    </p:anim>
                                    <p:anim calcmode="lin" valueType="num">
                                      <p:cBhvr>
                                        <p:cTn id="105" dur="1000" fill="hold"/>
                                        <p:tgtEl>
                                          <p:spTgt spid="1535"/>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562"/>
                                        </p:tgtEl>
                                        <p:attrNameLst>
                                          <p:attrName>style.visibility</p:attrName>
                                        </p:attrNameLst>
                                      </p:cBhvr>
                                      <p:to>
                                        <p:strVal val="visible"/>
                                      </p:to>
                                    </p:set>
                                    <p:animEffect transition="in" filter="fade">
                                      <p:cBhvr>
                                        <p:cTn id="108" dur="1000"/>
                                        <p:tgtEl>
                                          <p:spTgt spid="1562"/>
                                        </p:tgtEl>
                                      </p:cBhvr>
                                    </p:animEffect>
                                    <p:anim calcmode="lin" valueType="num">
                                      <p:cBhvr>
                                        <p:cTn id="109" dur="1000" fill="hold"/>
                                        <p:tgtEl>
                                          <p:spTgt spid="1562"/>
                                        </p:tgtEl>
                                        <p:attrNameLst>
                                          <p:attrName>ppt_x</p:attrName>
                                        </p:attrNameLst>
                                      </p:cBhvr>
                                      <p:tavLst>
                                        <p:tav tm="0">
                                          <p:val>
                                            <p:strVal val="#ppt_x"/>
                                          </p:val>
                                        </p:tav>
                                        <p:tav tm="100000">
                                          <p:val>
                                            <p:strVal val="#ppt_x"/>
                                          </p:val>
                                        </p:tav>
                                      </p:tavLst>
                                    </p:anim>
                                    <p:anim calcmode="lin" valueType="num">
                                      <p:cBhvr>
                                        <p:cTn id="110" dur="1000" fill="hold"/>
                                        <p:tgtEl>
                                          <p:spTgt spid="1562"/>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1543"/>
                                        </p:tgtEl>
                                        <p:attrNameLst>
                                          <p:attrName>style.visibility</p:attrName>
                                        </p:attrNameLst>
                                      </p:cBhvr>
                                      <p:to>
                                        <p:strVal val="visible"/>
                                      </p:to>
                                    </p:set>
                                    <p:animEffect transition="in" filter="fade">
                                      <p:cBhvr>
                                        <p:cTn id="115" dur="1000"/>
                                        <p:tgtEl>
                                          <p:spTgt spid="1543"/>
                                        </p:tgtEl>
                                      </p:cBhvr>
                                    </p:animEffect>
                                    <p:anim calcmode="lin" valueType="num">
                                      <p:cBhvr>
                                        <p:cTn id="116" dur="1000" fill="hold"/>
                                        <p:tgtEl>
                                          <p:spTgt spid="1543"/>
                                        </p:tgtEl>
                                        <p:attrNameLst>
                                          <p:attrName>ppt_x</p:attrName>
                                        </p:attrNameLst>
                                      </p:cBhvr>
                                      <p:tavLst>
                                        <p:tav tm="0">
                                          <p:val>
                                            <p:strVal val="#ppt_x"/>
                                          </p:val>
                                        </p:tav>
                                        <p:tav tm="100000">
                                          <p:val>
                                            <p:strVal val="#ppt_x"/>
                                          </p:val>
                                        </p:tav>
                                      </p:tavLst>
                                    </p:anim>
                                    <p:anim calcmode="lin" valueType="num">
                                      <p:cBhvr>
                                        <p:cTn id="117" dur="1000" fill="hold"/>
                                        <p:tgtEl>
                                          <p:spTgt spid="1543"/>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1537"/>
                                        </p:tgtEl>
                                        <p:attrNameLst>
                                          <p:attrName>style.visibility</p:attrName>
                                        </p:attrNameLst>
                                      </p:cBhvr>
                                      <p:to>
                                        <p:strVal val="visible"/>
                                      </p:to>
                                    </p:set>
                                    <p:animEffect transition="in" filter="fade">
                                      <p:cBhvr>
                                        <p:cTn id="120" dur="1000"/>
                                        <p:tgtEl>
                                          <p:spTgt spid="1537"/>
                                        </p:tgtEl>
                                      </p:cBhvr>
                                    </p:animEffect>
                                    <p:anim calcmode="lin" valueType="num">
                                      <p:cBhvr>
                                        <p:cTn id="121" dur="1000" fill="hold"/>
                                        <p:tgtEl>
                                          <p:spTgt spid="1537"/>
                                        </p:tgtEl>
                                        <p:attrNameLst>
                                          <p:attrName>ppt_x</p:attrName>
                                        </p:attrNameLst>
                                      </p:cBhvr>
                                      <p:tavLst>
                                        <p:tav tm="0">
                                          <p:val>
                                            <p:strVal val="#ppt_x"/>
                                          </p:val>
                                        </p:tav>
                                        <p:tav tm="100000">
                                          <p:val>
                                            <p:strVal val="#ppt_x"/>
                                          </p:val>
                                        </p:tav>
                                      </p:tavLst>
                                    </p:anim>
                                    <p:anim calcmode="lin" valueType="num">
                                      <p:cBhvr>
                                        <p:cTn id="122" dur="1000" fill="hold"/>
                                        <p:tgtEl>
                                          <p:spTgt spid="1537"/>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1563"/>
                                        </p:tgtEl>
                                        <p:attrNameLst>
                                          <p:attrName>style.visibility</p:attrName>
                                        </p:attrNameLst>
                                      </p:cBhvr>
                                      <p:to>
                                        <p:strVal val="visible"/>
                                      </p:to>
                                    </p:set>
                                    <p:animEffect transition="in" filter="fade">
                                      <p:cBhvr>
                                        <p:cTn id="125" dur="1000"/>
                                        <p:tgtEl>
                                          <p:spTgt spid="1563"/>
                                        </p:tgtEl>
                                      </p:cBhvr>
                                    </p:animEffect>
                                    <p:anim calcmode="lin" valueType="num">
                                      <p:cBhvr>
                                        <p:cTn id="126" dur="1000" fill="hold"/>
                                        <p:tgtEl>
                                          <p:spTgt spid="1563"/>
                                        </p:tgtEl>
                                        <p:attrNameLst>
                                          <p:attrName>ppt_x</p:attrName>
                                        </p:attrNameLst>
                                      </p:cBhvr>
                                      <p:tavLst>
                                        <p:tav tm="0">
                                          <p:val>
                                            <p:strVal val="#ppt_x"/>
                                          </p:val>
                                        </p:tav>
                                        <p:tav tm="100000">
                                          <p:val>
                                            <p:strVal val="#ppt_x"/>
                                          </p:val>
                                        </p:tav>
                                      </p:tavLst>
                                    </p:anim>
                                    <p:anim calcmode="lin" valueType="num">
                                      <p:cBhvr>
                                        <p:cTn id="127" dur="1000" fill="hold"/>
                                        <p:tgtEl>
                                          <p:spTgt spid="1563"/>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1546"/>
                                        </p:tgtEl>
                                        <p:attrNameLst>
                                          <p:attrName>style.visibility</p:attrName>
                                        </p:attrNameLst>
                                      </p:cBhvr>
                                      <p:to>
                                        <p:strVal val="visible"/>
                                      </p:to>
                                    </p:set>
                                    <p:animEffect transition="in" filter="fade">
                                      <p:cBhvr>
                                        <p:cTn id="132" dur="1000"/>
                                        <p:tgtEl>
                                          <p:spTgt spid="1546"/>
                                        </p:tgtEl>
                                      </p:cBhvr>
                                    </p:animEffect>
                                    <p:anim calcmode="lin" valueType="num">
                                      <p:cBhvr>
                                        <p:cTn id="133" dur="1000" fill="hold"/>
                                        <p:tgtEl>
                                          <p:spTgt spid="1546"/>
                                        </p:tgtEl>
                                        <p:attrNameLst>
                                          <p:attrName>ppt_x</p:attrName>
                                        </p:attrNameLst>
                                      </p:cBhvr>
                                      <p:tavLst>
                                        <p:tav tm="0">
                                          <p:val>
                                            <p:strVal val="#ppt_x"/>
                                          </p:val>
                                        </p:tav>
                                        <p:tav tm="100000">
                                          <p:val>
                                            <p:strVal val="#ppt_x"/>
                                          </p:val>
                                        </p:tav>
                                      </p:tavLst>
                                    </p:anim>
                                    <p:anim calcmode="lin" valueType="num">
                                      <p:cBhvr>
                                        <p:cTn id="134" dur="1000" fill="hold"/>
                                        <p:tgtEl>
                                          <p:spTgt spid="1546"/>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1549"/>
                                        </p:tgtEl>
                                        <p:attrNameLst>
                                          <p:attrName>style.visibility</p:attrName>
                                        </p:attrNameLst>
                                      </p:cBhvr>
                                      <p:to>
                                        <p:strVal val="visible"/>
                                      </p:to>
                                    </p:set>
                                    <p:animEffect transition="in" filter="fade">
                                      <p:cBhvr>
                                        <p:cTn id="137" dur="1000"/>
                                        <p:tgtEl>
                                          <p:spTgt spid="1549"/>
                                        </p:tgtEl>
                                      </p:cBhvr>
                                    </p:animEffect>
                                    <p:anim calcmode="lin" valueType="num">
                                      <p:cBhvr>
                                        <p:cTn id="138" dur="1000" fill="hold"/>
                                        <p:tgtEl>
                                          <p:spTgt spid="1549"/>
                                        </p:tgtEl>
                                        <p:attrNameLst>
                                          <p:attrName>ppt_x</p:attrName>
                                        </p:attrNameLst>
                                      </p:cBhvr>
                                      <p:tavLst>
                                        <p:tav tm="0">
                                          <p:val>
                                            <p:strVal val="#ppt_x"/>
                                          </p:val>
                                        </p:tav>
                                        <p:tav tm="100000">
                                          <p:val>
                                            <p:strVal val="#ppt_x"/>
                                          </p:val>
                                        </p:tav>
                                      </p:tavLst>
                                    </p:anim>
                                    <p:anim calcmode="lin" valueType="num">
                                      <p:cBhvr>
                                        <p:cTn id="139" dur="1000" fill="hold"/>
                                        <p:tgtEl>
                                          <p:spTgt spid="1549"/>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1564"/>
                                        </p:tgtEl>
                                        <p:attrNameLst>
                                          <p:attrName>style.visibility</p:attrName>
                                        </p:attrNameLst>
                                      </p:cBhvr>
                                      <p:to>
                                        <p:strVal val="visible"/>
                                      </p:to>
                                    </p:set>
                                    <p:animEffect transition="in" filter="fade">
                                      <p:cBhvr>
                                        <p:cTn id="142" dur="1000"/>
                                        <p:tgtEl>
                                          <p:spTgt spid="1564"/>
                                        </p:tgtEl>
                                      </p:cBhvr>
                                    </p:animEffect>
                                    <p:anim calcmode="lin" valueType="num">
                                      <p:cBhvr>
                                        <p:cTn id="143" dur="1000" fill="hold"/>
                                        <p:tgtEl>
                                          <p:spTgt spid="1564"/>
                                        </p:tgtEl>
                                        <p:attrNameLst>
                                          <p:attrName>ppt_x</p:attrName>
                                        </p:attrNameLst>
                                      </p:cBhvr>
                                      <p:tavLst>
                                        <p:tav tm="0">
                                          <p:val>
                                            <p:strVal val="#ppt_x"/>
                                          </p:val>
                                        </p:tav>
                                        <p:tav tm="100000">
                                          <p:val>
                                            <p:strVal val="#ppt_x"/>
                                          </p:val>
                                        </p:tav>
                                      </p:tavLst>
                                    </p:anim>
                                    <p:anim calcmode="lin" valueType="num">
                                      <p:cBhvr>
                                        <p:cTn id="144" dur="1000" fill="hold"/>
                                        <p:tgtEl>
                                          <p:spTgt spid="1564"/>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1551"/>
                                        </p:tgtEl>
                                        <p:attrNameLst>
                                          <p:attrName>style.visibility</p:attrName>
                                        </p:attrNameLst>
                                      </p:cBhvr>
                                      <p:to>
                                        <p:strVal val="visible"/>
                                      </p:to>
                                    </p:set>
                                    <p:animEffect transition="in" filter="fade">
                                      <p:cBhvr>
                                        <p:cTn id="149" dur="1000"/>
                                        <p:tgtEl>
                                          <p:spTgt spid="1551"/>
                                        </p:tgtEl>
                                      </p:cBhvr>
                                    </p:animEffect>
                                    <p:anim calcmode="lin" valueType="num">
                                      <p:cBhvr>
                                        <p:cTn id="150" dur="1000" fill="hold"/>
                                        <p:tgtEl>
                                          <p:spTgt spid="1551"/>
                                        </p:tgtEl>
                                        <p:attrNameLst>
                                          <p:attrName>ppt_x</p:attrName>
                                        </p:attrNameLst>
                                      </p:cBhvr>
                                      <p:tavLst>
                                        <p:tav tm="0">
                                          <p:val>
                                            <p:strVal val="#ppt_x"/>
                                          </p:val>
                                        </p:tav>
                                        <p:tav tm="100000">
                                          <p:val>
                                            <p:strVal val="#ppt_x"/>
                                          </p:val>
                                        </p:tav>
                                      </p:tavLst>
                                    </p:anim>
                                    <p:anim calcmode="lin" valueType="num">
                                      <p:cBhvr>
                                        <p:cTn id="151" dur="1000" fill="hold"/>
                                        <p:tgtEl>
                                          <p:spTgt spid="1551"/>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1554"/>
                                        </p:tgtEl>
                                        <p:attrNameLst>
                                          <p:attrName>style.visibility</p:attrName>
                                        </p:attrNameLst>
                                      </p:cBhvr>
                                      <p:to>
                                        <p:strVal val="visible"/>
                                      </p:to>
                                    </p:set>
                                    <p:animEffect transition="in" filter="fade">
                                      <p:cBhvr>
                                        <p:cTn id="154" dur="1000"/>
                                        <p:tgtEl>
                                          <p:spTgt spid="1554"/>
                                        </p:tgtEl>
                                      </p:cBhvr>
                                    </p:animEffect>
                                    <p:anim calcmode="lin" valueType="num">
                                      <p:cBhvr>
                                        <p:cTn id="155" dur="1000" fill="hold"/>
                                        <p:tgtEl>
                                          <p:spTgt spid="1554"/>
                                        </p:tgtEl>
                                        <p:attrNameLst>
                                          <p:attrName>ppt_x</p:attrName>
                                        </p:attrNameLst>
                                      </p:cBhvr>
                                      <p:tavLst>
                                        <p:tav tm="0">
                                          <p:val>
                                            <p:strVal val="#ppt_x"/>
                                          </p:val>
                                        </p:tav>
                                        <p:tav tm="100000">
                                          <p:val>
                                            <p:strVal val="#ppt_x"/>
                                          </p:val>
                                        </p:tav>
                                      </p:tavLst>
                                    </p:anim>
                                    <p:anim calcmode="lin" valueType="num">
                                      <p:cBhvr>
                                        <p:cTn id="156" dur="1000" fill="hold"/>
                                        <p:tgtEl>
                                          <p:spTgt spid="1554"/>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1565"/>
                                        </p:tgtEl>
                                        <p:attrNameLst>
                                          <p:attrName>style.visibility</p:attrName>
                                        </p:attrNameLst>
                                      </p:cBhvr>
                                      <p:to>
                                        <p:strVal val="visible"/>
                                      </p:to>
                                    </p:set>
                                    <p:animEffect transition="in" filter="fade">
                                      <p:cBhvr>
                                        <p:cTn id="159" dur="1000"/>
                                        <p:tgtEl>
                                          <p:spTgt spid="1565"/>
                                        </p:tgtEl>
                                      </p:cBhvr>
                                    </p:animEffect>
                                    <p:anim calcmode="lin" valueType="num">
                                      <p:cBhvr>
                                        <p:cTn id="160" dur="1000" fill="hold"/>
                                        <p:tgtEl>
                                          <p:spTgt spid="1565"/>
                                        </p:tgtEl>
                                        <p:attrNameLst>
                                          <p:attrName>ppt_x</p:attrName>
                                        </p:attrNameLst>
                                      </p:cBhvr>
                                      <p:tavLst>
                                        <p:tav tm="0">
                                          <p:val>
                                            <p:strVal val="#ppt_x"/>
                                          </p:val>
                                        </p:tav>
                                        <p:tav tm="100000">
                                          <p:val>
                                            <p:strVal val="#ppt_x"/>
                                          </p:val>
                                        </p:tav>
                                      </p:tavLst>
                                    </p:anim>
                                    <p:anim calcmode="lin" valueType="num">
                                      <p:cBhvr>
                                        <p:cTn id="161" dur="1000" fill="hold"/>
                                        <p:tgtEl>
                                          <p:spTgt spid="15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556" grpId="0"/>
      <p:bldP spid="1557" grpId="0"/>
      <p:bldP spid="1558" grpId="0"/>
      <p:bldP spid="1559" grpId="0"/>
      <p:bldP spid="1560" grpId="0"/>
      <p:bldP spid="1561" grpId="0"/>
      <p:bldP spid="1562" grpId="0"/>
      <p:bldP spid="1563" grpId="0"/>
      <p:bldP spid="1564" grpId="0"/>
      <p:bldP spid="1565" grpId="0"/>
      <p:bldP spid="15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2264228" y="1959429"/>
            <a:ext cx="7242628" cy="1446550"/>
          </a:xfrm>
          <a:prstGeom prst="rect">
            <a:avLst/>
          </a:prstGeom>
          <a:noFill/>
        </p:spPr>
        <p:txBody>
          <a:bodyPr wrap="square" rtlCol="0">
            <a:spAutoFit/>
          </a:bodyPr>
          <a:lstStyle/>
          <a:p>
            <a:pPr algn="ctr"/>
            <a:r>
              <a:rPr lang="en-US" sz="8800" dirty="0"/>
              <a:t>50H8/d9</a:t>
            </a:r>
          </a:p>
        </p:txBody>
      </p:sp>
      <p:cxnSp>
        <p:nvCxnSpPr>
          <p:cNvPr id="7" name="Straight Arrow Connector 6"/>
          <p:cNvCxnSpPr/>
          <p:nvPr/>
        </p:nvCxnSpPr>
        <p:spPr>
          <a:xfrm flipV="1">
            <a:off x="1698172" y="2540000"/>
            <a:ext cx="2206171" cy="265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4673600" y="1320800"/>
            <a:ext cx="645886" cy="973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7249885" y="1299638"/>
            <a:ext cx="638630" cy="973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4996543" y="3062515"/>
            <a:ext cx="888999" cy="10032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flipV="1">
            <a:off x="7569200" y="3085172"/>
            <a:ext cx="878114" cy="980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52400" y="2273315"/>
            <a:ext cx="1828800" cy="523220"/>
          </a:xfrm>
          <a:prstGeom prst="rect">
            <a:avLst/>
          </a:prstGeom>
          <a:noFill/>
        </p:spPr>
        <p:txBody>
          <a:bodyPr wrap="square" rtlCol="0">
            <a:spAutoFit/>
          </a:bodyPr>
          <a:lstStyle/>
          <a:p>
            <a:r>
              <a:rPr lang="en-US" sz="2800" dirty="0" smtClean="0"/>
              <a:t>Basic Size</a:t>
            </a:r>
            <a:endParaRPr lang="en-US" sz="2800" dirty="0"/>
          </a:p>
        </p:txBody>
      </p:sp>
      <p:sp>
        <p:nvSpPr>
          <p:cNvPr id="24" name="TextBox 23"/>
          <p:cNvSpPr txBox="1"/>
          <p:nvPr/>
        </p:nvSpPr>
        <p:spPr>
          <a:xfrm>
            <a:off x="283028" y="871490"/>
            <a:ext cx="4953000" cy="523220"/>
          </a:xfrm>
          <a:prstGeom prst="rect">
            <a:avLst/>
          </a:prstGeom>
          <a:noFill/>
        </p:spPr>
        <p:txBody>
          <a:bodyPr wrap="square" rtlCol="0">
            <a:spAutoFit/>
          </a:bodyPr>
          <a:lstStyle/>
          <a:p>
            <a:r>
              <a:rPr lang="en-US" sz="2800" dirty="0" smtClean="0"/>
              <a:t>Fundamental Deviation of hole</a:t>
            </a:r>
            <a:endParaRPr lang="en-US" sz="2800" dirty="0"/>
          </a:p>
        </p:txBody>
      </p:sp>
      <p:sp>
        <p:nvSpPr>
          <p:cNvPr id="25" name="TextBox 24"/>
          <p:cNvSpPr txBox="1"/>
          <p:nvPr/>
        </p:nvSpPr>
        <p:spPr>
          <a:xfrm>
            <a:off x="283028" y="4061837"/>
            <a:ext cx="6059713" cy="523220"/>
          </a:xfrm>
          <a:prstGeom prst="rect">
            <a:avLst/>
          </a:prstGeom>
          <a:noFill/>
        </p:spPr>
        <p:txBody>
          <a:bodyPr wrap="square" rtlCol="0">
            <a:spAutoFit/>
          </a:bodyPr>
          <a:lstStyle/>
          <a:p>
            <a:r>
              <a:rPr lang="en-US" sz="2800" dirty="0" smtClean="0"/>
              <a:t>International Tolerance Grade of hole</a:t>
            </a:r>
            <a:endParaRPr lang="en-US" sz="2800" dirty="0"/>
          </a:p>
        </p:txBody>
      </p:sp>
      <p:sp>
        <p:nvSpPr>
          <p:cNvPr id="27" name="TextBox 26"/>
          <p:cNvSpPr txBox="1"/>
          <p:nvPr/>
        </p:nvSpPr>
        <p:spPr>
          <a:xfrm>
            <a:off x="6473372" y="4037138"/>
            <a:ext cx="6357256" cy="523220"/>
          </a:xfrm>
          <a:prstGeom prst="rect">
            <a:avLst/>
          </a:prstGeom>
          <a:noFill/>
        </p:spPr>
        <p:txBody>
          <a:bodyPr wrap="square" rtlCol="0">
            <a:spAutoFit/>
          </a:bodyPr>
          <a:lstStyle/>
          <a:p>
            <a:r>
              <a:rPr lang="en-US" sz="2800" dirty="0" smtClean="0"/>
              <a:t>International Tolerance  Grade of shaft</a:t>
            </a:r>
          </a:p>
        </p:txBody>
      </p:sp>
      <p:sp>
        <p:nvSpPr>
          <p:cNvPr id="28" name="TextBox 27"/>
          <p:cNvSpPr txBox="1"/>
          <p:nvPr/>
        </p:nvSpPr>
        <p:spPr>
          <a:xfrm>
            <a:off x="7384142" y="825157"/>
            <a:ext cx="4869543" cy="523220"/>
          </a:xfrm>
          <a:prstGeom prst="rect">
            <a:avLst/>
          </a:prstGeom>
          <a:noFill/>
        </p:spPr>
        <p:txBody>
          <a:bodyPr wrap="square" rtlCol="0">
            <a:spAutoFit/>
          </a:bodyPr>
          <a:lstStyle/>
          <a:p>
            <a:r>
              <a:rPr lang="en-US" sz="2800" dirty="0" smtClean="0"/>
              <a:t>Fundamental Deviation of shaft</a:t>
            </a:r>
            <a:endParaRPr lang="en-US" sz="2800" dirty="0"/>
          </a:p>
        </p:txBody>
      </p:sp>
    </p:spTree>
    <p:extLst>
      <p:ext uri="{BB962C8B-B14F-4D97-AF65-F5344CB8AC3E}">
        <p14:creationId xmlns:p14="http://schemas.microsoft.com/office/powerpoint/2010/main" val="404348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0286"/>
            <a:ext cx="10515600" cy="6284685"/>
          </a:xfrm>
        </p:spPr>
        <p:txBody>
          <a:bodyPr>
            <a:normAutofit/>
          </a:bodyPr>
          <a:lstStyle/>
          <a:p>
            <a:r>
              <a:rPr lang="en-US" sz="2400" b="1" dirty="0"/>
              <a:t>Basic </a:t>
            </a:r>
            <a:r>
              <a:rPr lang="en-US" sz="2400" b="1" dirty="0" smtClean="0"/>
              <a:t>size: </a:t>
            </a:r>
            <a:r>
              <a:rPr lang="en-US" sz="2400" dirty="0"/>
              <a:t>It is the size based on which the dimensional deviations are </a:t>
            </a:r>
            <a:r>
              <a:rPr lang="en-US" sz="2400" dirty="0" smtClean="0"/>
              <a:t>given.</a:t>
            </a:r>
          </a:p>
          <a:p>
            <a:r>
              <a:rPr lang="en-US" sz="2400" b="1" dirty="0"/>
              <a:t>Actual </a:t>
            </a:r>
            <a:r>
              <a:rPr lang="en-US" sz="2400" b="1" dirty="0" smtClean="0"/>
              <a:t>size: </a:t>
            </a:r>
            <a:r>
              <a:rPr lang="en-US" sz="2400" dirty="0"/>
              <a:t>It is the size of the component by actual measurement after it is manufactured. It should lie between the two limits of size if the component is to be accepted</a:t>
            </a:r>
            <a:r>
              <a:rPr lang="en-US" sz="2400" dirty="0" smtClean="0"/>
              <a:t>.</a:t>
            </a:r>
          </a:p>
          <a:p>
            <a:r>
              <a:rPr lang="en-US" sz="2400" b="1" dirty="0"/>
              <a:t>Limits of </a:t>
            </a:r>
            <a:r>
              <a:rPr lang="en-US" sz="2400" b="1" dirty="0" smtClean="0"/>
              <a:t>size: </a:t>
            </a:r>
            <a:r>
              <a:rPr lang="en-US" sz="2400" dirty="0"/>
              <a:t>These are the extreme permissible sizes within which the operator is expected to make the component, that is, maximum and minimum </a:t>
            </a:r>
            <a:r>
              <a:rPr lang="en-US" sz="2400" dirty="0" smtClean="0"/>
              <a:t>limits.</a:t>
            </a:r>
          </a:p>
          <a:p>
            <a:pPr lvl="1"/>
            <a:r>
              <a:rPr lang="en-US" sz="2000" b="1" dirty="0"/>
              <a:t>Maximum limit of </a:t>
            </a:r>
            <a:r>
              <a:rPr lang="en-US" sz="2000" b="1" dirty="0" smtClean="0"/>
              <a:t>size: </a:t>
            </a:r>
            <a:r>
              <a:rPr lang="en-US" sz="2000" dirty="0"/>
              <a:t>It is the greater of the two </a:t>
            </a:r>
            <a:r>
              <a:rPr lang="en-US" sz="2000" dirty="0" smtClean="0"/>
              <a:t>limits of size.</a:t>
            </a:r>
          </a:p>
          <a:p>
            <a:pPr lvl="1"/>
            <a:r>
              <a:rPr lang="en-US" sz="2000" b="1" dirty="0"/>
              <a:t>Minimum limit of </a:t>
            </a:r>
            <a:r>
              <a:rPr lang="en-US" sz="2000" b="1" dirty="0" smtClean="0"/>
              <a:t>size: </a:t>
            </a:r>
            <a:r>
              <a:rPr lang="en-US" sz="2000" dirty="0"/>
              <a:t>It is the smaller of the two limits of </a:t>
            </a:r>
            <a:r>
              <a:rPr lang="en-US" sz="2000" dirty="0" smtClean="0"/>
              <a:t>size.</a:t>
            </a:r>
          </a:p>
          <a:p>
            <a:r>
              <a:rPr lang="en-US" sz="2400" b="1" dirty="0"/>
              <a:t>Upper </a:t>
            </a:r>
            <a:r>
              <a:rPr lang="en-US" sz="2400" b="1" dirty="0" smtClean="0"/>
              <a:t>deviation: </a:t>
            </a:r>
            <a:r>
              <a:rPr lang="en-US" sz="2400" dirty="0"/>
              <a:t>It is the algebraic difference between the maximum limit of size and its corresponding basic </a:t>
            </a:r>
            <a:r>
              <a:rPr lang="en-US" sz="2400" dirty="0" smtClean="0"/>
              <a:t>size.</a:t>
            </a:r>
          </a:p>
          <a:p>
            <a:r>
              <a:rPr lang="en-US" sz="2400" b="1" dirty="0"/>
              <a:t>Lower </a:t>
            </a:r>
            <a:r>
              <a:rPr lang="en-US" sz="2400" b="1" dirty="0" smtClean="0"/>
              <a:t>deviation: </a:t>
            </a:r>
            <a:r>
              <a:rPr lang="en-US" sz="2400" dirty="0"/>
              <a:t>It is the algebraic difference between the minimum limit of size and its corresponding basic </a:t>
            </a:r>
            <a:r>
              <a:rPr lang="en-US" sz="2400" dirty="0" smtClean="0"/>
              <a:t>size.</a:t>
            </a:r>
          </a:p>
          <a:p>
            <a:r>
              <a:rPr lang="en-US" sz="2400" b="1" dirty="0" smtClean="0"/>
              <a:t>Tolerance:</a:t>
            </a:r>
            <a:r>
              <a:rPr lang="en-US" sz="2400" dirty="0" smtClean="0"/>
              <a:t> </a:t>
            </a:r>
            <a:r>
              <a:rPr lang="en-US" sz="2400" dirty="0"/>
              <a:t>It is the difference between the maximum limit and the minimum limit of size</a:t>
            </a:r>
            <a:r>
              <a:rPr lang="en-US" sz="2400" dirty="0" smtClean="0"/>
              <a:t>.</a:t>
            </a:r>
          </a:p>
          <a:p>
            <a:r>
              <a:rPr lang="en-US" sz="2400" b="1" dirty="0"/>
              <a:t>Zero </a:t>
            </a:r>
            <a:r>
              <a:rPr lang="en-US" sz="2400" b="1" dirty="0" smtClean="0"/>
              <a:t>line: </a:t>
            </a:r>
            <a:r>
              <a:rPr lang="en-US" sz="2400" dirty="0" smtClean="0"/>
              <a:t>In </a:t>
            </a:r>
            <a:r>
              <a:rPr lang="en-US" sz="2400" dirty="0"/>
              <a:t>a graphical representation of the above terms, the zero line represents the basic size. This line is also called as the line of zero </a:t>
            </a:r>
            <a:r>
              <a:rPr lang="en-US" sz="2400" dirty="0" smtClean="0"/>
              <a:t>deviation.</a:t>
            </a:r>
            <a:endParaRPr lang="en-US" sz="24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23265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04800"/>
            <a:ext cx="11019971" cy="1349829"/>
          </a:xfrm>
        </p:spPr>
        <p:txBody>
          <a:bodyPr>
            <a:normAutofit/>
          </a:bodyPr>
          <a:lstStyle/>
          <a:p>
            <a:r>
              <a:rPr lang="en-US" sz="2400" dirty="0"/>
              <a:t>There are twenty-five fundamental deviations in the BIS system, which are represented by letter symbols (capital letters for holes and small letters for shafts), that is, for holes, ABCD … Z excluding I, L, O, Q, and </a:t>
            </a:r>
            <a:r>
              <a:rPr lang="en-US" sz="2400" dirty="0" smtClean="0"/>
              <a:t>W.</a:t>
            </a:r>
            <a:endParaRPr lang="en-US" sz="24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1917700" y="5257800"/>
            <a:ext cx="7232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V="1">
            <a:off x="3427413" y="2339975"/>
            <a:ext cx="139700" cy="139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3427413" y="2339975"/>
            <a:ext cx="531813" cy="531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3427413" y="2339975"/>
            <a:ext cx="922338" cy="923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3429000" y="2339975"/>
            <a:ext cx="1311275" cy="131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3819525" y="2339975"/>
            <a:ext cx="1312863" cy="131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4211638" y="2339975"/>
            <a:ext cx="1312863" cy="131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4603750" y="2339975"/>
            <a:ext cx="1311275" cy="131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4994275" y="2339975"/>
            <a:ext cx="1311275" cy="131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5384800" y="2339975"/>
            <a:ext cx="1312863" cy="131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5776913" y="2709863"/>
            <a:ext cx="942975" cy="944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6169025" y="3101975"/>
            <a:ext cx="550863" cy="552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6559550" y="3494088"/>
            <a:ext cx="160338" cy="160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18"/>
          <p:cNvSpPr>
            <a:spLocks noChangeArrowheads="1"/>
          </p:cNvSpPr>
          <p:nvPr/>
        </p:nvSpPr>
        <p:spPr bwMode="auto">
          <a:xfrm>
            <a:off x="3427413" y="2339975"/>
            <a:ext cx="3292475" cy="1314450"/>
          </a:xfrm>
          <a:prstGeom prst="rect">
            <a:avLst/>
          </a:prstGeom>
          <a:noFill/>
          <a:ln w="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H="1">
            <a:off x="1917700" y="3654425"/>
            <a:ext cx="1509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1917700" y="2339975"/>
            <a:ext cx="1509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1917700" y="1897063"/>
            <a:ext cx="0" cy="222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1917700" y="3875088"/>
            <a:ext cx="0" cy="222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p:cNvSpPr>
          <p:nvPr/>
        </p:nvSpPr>
        <p:spPr bwMode="auto">
          <a:xfrm>
            <a:off x="1881188" y="2119313"/>
            <a:ext cx="73025" cy="220663"/>
          </a:xfrm>
          <a:custGeom>
            <a:avLst/>
            <a:gdLst>
              <a:gd name="T0" fmla="*/ 0 w 139"/>
              <a:gd name="T1" fmla="*/ 0 h 419"/>
              <a:gd name="T2" fmla="*/ 139 w 139"/>
              <a:gd name="T3" fmla="*/ 0 h 419"/>
              <a:gd name="T4" fmla="*/ 70 w 139"/>
              <a:gd name="T5" fmla="*/ 419 h 419"/>
              <a:gd name="T6" fmla="*/ 0 w 139"/>
              <a:gd name="T7" fmla="*/ 0 h 419"/>
            </a:gdLst>
            <a:ahLst/>
            <a:cxnLst>
              <a:cxn ang="0">
                <a:pos x="T0" y="T1"/>
              </a:cxn>
              <a:cxn ang="0">
                <a:pos x="T2" y="T3"/>
              </a:cxn>
              <a:cxn ang="0">
                <a:pos x="T4" y="T5"/>
              </a:cxn>
              <a:cxn ang="0">
                <a:pos x="T6" y="T7"/>
              </a:cxn>
            </a:cxnLst>
            <a:rect l="0" t="0" r="r" b="b"/>
            <a:pathLst>
              <a:path w="139" h="419">
                <a:moveTo>
                  <a:pt x="0" y="0"/>
                </a:moveTo>
                <a:lnTo>
                  <a:pt x="139" y="0"/>
                </a:lnTo>
                <a:lnTo>
                  <a:pt x="70" y="4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1881188" y="3654425"/>
            <a:ext cx="73025" cy="220663"/>
          </a:xfrm>
          <a:custGeom>
            <a:avLst/>
            <a:gdLst>
              <a:gd name="T0" fmla="*/ 0 w 139"/>
              <a:gd name="T1" fmla="*/ 419 h 419"/>
              <a:gd name="T2" fmla="*/ 139 w 139"/>
              <a:gd name="T3" fmla="*/ 419 h 419"/>
              <a:gd name="T4" fmla="*/ 70 w 139"/>
              <a:gd name="T5" fmla="*/ 0 h 419"/>
              <a:gd name="T6" fmla="*/ 0 w 139"/>
              <a:gd name="T7" fmla="*/ 419 h 419"/>
            </a:gdLst>
            <a:ahLst/>
            <a:cxnLst>
              <a:cxn ang="0">
                <a:pos x="T0" y="T1"/>
              </a:cxn>
              <a:cxn ang="0">
                <a:pos x="T2" y="T3"/>
              </a:cxn>
              <a:cxn ang="0">
                <a:pos x="T4" y="T5"/>
              </a:cxn>
              <a:cxn ang="0">
                <a:pos x="T6" y="T7"/>
              </a:cxn>
            </a:cxnLst>
            <a:rect l="0" t="0" r="r" b="b"/>
            <a:pathLst>
              <a:path w="139" h="419">
                <a:moveTo>
                  <a:pt x="0" y="419"/>
                </a:moveTo>
                <a:lnTo>
                  <a:pt x="139" y="419"/>
                </a:lnTo>
                <a:lnTo>
                  <a:pt x="70" y="0"/>
                </a:lnTo>
                <a:lnTo>
                  <a:pt x="0" y="4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7"/>
          <p:cNvSpPr>
            <a:spLocks noChangeArrowheads="1"/>
          </p:cNvSpPr>
          <p:nvPr/>
        </p:nvSpPr>
        <p:spPr bwMode="auto">
          <a:xfrm rot="16200000">
            <a:off x="1775478" y="2704584"/>
            <a:ext cx="357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Arial" panose="020B0604020202020204" pitchFamily="34" charset="0"/>
              </a:rPr>
              <a:t>I.T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Line 31"/>
          <p:cNvSpPr>
            <a:spLocks noChangeShapeType="1"/>
          </p:cNvSpPr>
          <p:nvPr/>
        </p:nvSpPr>
        <p:spPr bwMode="auto">
          <a:xfrm>
            <a:off x="2635250" y="3875088"/>
            <a:ext cx="0" cy="333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2635250" y="4703763"/>
            <a:ext cx="0" cy="333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2597150" y="3654425"/>
            <a:ext cx="74613" cy="220663"/>
          </a:xfrm>
          <a:custGeom>
            <a:avLst/>
            <a:gdLst>
              <a:gd name="T0" fmla="*/ 0 w 141"/>
              <a:gd name="T1" fmla="*/ 419 h 419"/>
              <a:gd name="T2" fmla="*/ 141 w 141"/>
              <a:gd name="T3" fmla="*/ 419 h 419"/>
              <a:gd name="T4" fmla="*/ 71 w 141"/>
              <a:gd name="T5" fmla="*/ 0 h 419"/>
              <a:gd name="T6" fmla="*/ 0 w 141"/>
              <a:gd name="T7" fmla="*/ 419 h 419"/>
            </a:gdLst>
            <a:ahLst/>
            <a:cxnLst>
              <a:cxn ang="0">
                <a:pos x="T0" y="T1"/>
              </a:cxn>
              <a:cxn ang="0">
                <a:pos x="T2" y="T3"/>
              </a:cxn>
              <a:cxn ang="0">
                <a:pos x="T4" y="T5"/>
              </a:cxn>
              <a:cxn ang="0">
                <a:pos x="T6" y="T7"/>
              </a:cxn>
            </a:cxnLst>
            <a:rect l="0" t="0" r="r" b="b"/>
            <a:pathLst>
              <a:path w="141" h="419">
                <a:moveTo>
                  <a:pt x="0" y="419"/>
                </a:moveTo>
                <a:lnTo>
                  <a:pt x="141" y="419"/>
                </a:lnTo>
                <a:lnTo>
                  <a:pt x="71" y="0"/>
                </a:lnTo>
                <a:lnTo>
                  <a:pt x="0" y="4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2597150" y="5037138"/>
            <a:ext cx="74613" cy="220663"/>
          </a:xfrm>
          <a:custGeom>
            <a:avLst/>
            <a:gdLst>
              <a:gd name="T0" fmla="*/ 0 w 141"/>
              <a:gd name="T1" fmla="*/ 0 h 419"/>
              <a:gd name="T2" fmla="*/ 141 w 141"/>
              <a:gd name="T3" fmla="*/ 0 h 419"/>
              <a:gd name="T4" fmla="*/ 71 w 141"/>
              <a:gd name="T5" fmla="*/ 419 h 419"/>
              <a:gd name="T6" fmla="*/ 0 w 141"/>
              <a:gd name="T7" fmla="*/ 0 h 419"/>
            </a:gdLst>
            <a:ahLst/>
            <a:cxnLst>
              <a:cxn ang="0">
                <a:pos x="T0" y="T1"/>
              </a:cxn>
              <a:cxn ang="0">
                <a:pos x="T2" y="T3"/>
              </a:cxn>
              <a:cxn ang="0">
                <a:pos x="T4" y="T5"/>
              </a:cxn>
              <a:cxn ang="0">
                <a:pos x="T6" y="T7"/>
              </a:cxn>
            </a:cxnLst>
            <a:rect l="0" t="0" r="r" b="b"/>
            <a:pathLst>
              <a:path w="141" h="419">
                <a:moveTo>
                  <a:pt x="0" y="0"/>
                </a:moveTo>
                <a:lnTo>
                  <a:pt x="141" y="0"/>
                </a:lnTo>
                <a:lnTo>
                  <a:pt x="71" y="4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p:cNvSpPr>
            <a:spLocks noChangeArrowheads="1"/>
          </p:cNvSpPr>
          <p:nvPr/>
        </p:nvSpPr>
        <p:spPr bwMode="auto">
          <a:xfrm rot="16200000">
            <a:off x="2344738" y="4171950"/>
            <a:ext cx="6508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000000"/>
                </a:solidFill>
                <a:effectLst/>
                <a:latin typeface="Arial" panose="020B0604020202020204" pitchFamily="34" charset="0"/>
              </a:rPr>
              <a:t>F.D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TextBox 39"/>
          <p:cNvSpPr txBox="1"/>
          <p:nvPr/>
        </p:nvSpPr>
        <p:spPr>
          <a:xfrm>
            <a:off x="9150350" y="5026967"/>
            <a:ext cx="2806700" cy="461665"/>
          </a:xfrm>
          <a:prstGeom prst="rect">
            <a:avLst/>
          </a:prstGeom>
          <a:noFill/>
        </p:spPr>
        <p:txBody>
          <a:bodyPr wrap="square" rtlCol="0">
            <a:spAutoFit/>
          </a:bodyPr>
          <a:lstStyle/>
          <a:p>
            <a:r>
              <a:rPr lang="en-US" sz="2400" dirty="0" smtClean="0"/>
              <a:t>Datum/ Zero Line</a:t>
            </a:r>
            <a:endParaRPr lang="en-US" sz="2400" dirty="0"/>
          </a:p>
        </p:txBody>
      </p:sp>
      <p:sp>
        <p:nvSpPr>
          <p:cNvPr id="42" name="TextBox 41"/>
          <p:cNvSpPr txBox="1"/>
          <p:nvPr/>
        </p:nvSpPr>
        <p:spPr>
          <a:xfrm>
            <a:off x="2217625" y="5488632"/>
            <a:ext cx="7315200" cy="830997"/>
          </a:xfrm>
          <a:prstGeom prst="rect">
            <a:avLst/>
          </a:prstGeom>
          <a:noFill/>
        </p:spPr>
        <p:txBody>
          <a:bodyPr wrap="square" rtlCol="0">
            <a:spAutoFit/>
          </a:bodyPr>
          <a:lstStyle/>
          <a:p>
            <a:pPr algn="ctr"/>
            <a:r>
              <a:rPr lang="en-US" sz="2400" dirty="0" smtClean="0"/>
              <a:t>F.D = Fundamental Deviation</a:t>
            </a:r>
          </a:p>
          <a:p>
            <a:pPr algn="ctr"/>
            <a:r>
              <a:rPr lang="en-US" sz="2400" dirty="0" smtClean="0"/>
              <a:t>I.T = International Tolerance</a:t>
            </a:r>
            <a:endParaRPr lang="en-US" sz="2400" dirty="0"/>
          </a:p>
        </p:txBody>
      </p:sp>
    </p:spTree>
    <p:extLst>
      <p:ext uri="{BB962C8B-B14F-4D97-AF65-F5344CB8AC3E}">
        <p14:creationId xmlns:p14="http://schemas.microsoft.com/office/powerpoint/2010/main" val="367361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1000"/>
                                        <p:tgtEl>
                                          <p:spTgt spid="11"/>
                                        </p:tgtEl>
                                      </p:cBhvr>
                                    </p:animEffect>
                                    <p:anim calcmode="lin" valueType="num">
                                      <p:cBhvr>
                                        <p:cTn id="67" dur="1000" fill="hold"/>
                                        <p:tgtEl>
                                          <p:spTgt spid="11"/>
                                        </p:tgtEl>
                                        <p:attrNameLst>
                                          <p:attrName>ppt_x</p:attrName>
                                        </p:attrNameLst>
                                      </p:cBhvr>
                                      <p:tavLst>
                                        <p:tav tm="0">
                                          <p:val>
                                            <p:strVal val="#ppt_x"/>
                                          </p:val>
                                        </p:tav>
                                        <p:tav tm="100000">
                                          <p:val>
                                            <p:strVal val="#ppt_x"/>
                                          </p:val>
                                        </p:tav>
                                      </p:tavLst>
                                    </p:anim>
                                    <p:anim calcmode="lin" valueType="num">
                                      <p:cBhvr>
                                        <p:cTn id="68" dur="1000" fill="hold"/>
                                        <p:tgtEl>
                                          <p:spTgt spid="1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1000"/>
                                        <p:tgtEl>
                                          <p:spTgt spid="10"/>
                                        </p:tgtEl>
                                      </p:cBhvr>
                                    </p:animEffect>
                                    <p:anim calcmode="lin" valueType="num">
                                      <p:cBhvr>
                                        <p:cTn id="72" dur="1000" fill="hold"/>
                                        <p:tgtEl>
                                          <p:spTgt spid="10"/>
                                        </p:tgtEl>
                                        <p:attrNameLst>
                                          <p:attrName>ppt_x</p:attrName>
                                        </p:attrNameLst>
                                      </p:cBhvr>
                                      <p:tavLst>
                                        <p:tav tm="0">
                                          <p:val>
                                            <p:strVal val="#ppt_x"/>
                                          </p:val>
                                        </p:tav>
                                        <p:tav tm="100000">
                                          <p:val>
                                            <p:strVal val="#ppt_x"/>
                                          </p:val>
                                        </p:tav>
                                      </p:tavLst>
                                    </p:anim>
                                    <p:anim calcmode="lin" valueType="num">
                                      <p:cBhvr>
                                        <p:cTn id="73" dur="1000" fill="hold"/>
                                        <p:tgtEl>
                                          <p:spTgt spid="1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right)">
                                      <p:cBhvr>
                                        <p:cTn id="83" dur="1000"/>
                                        <p:tgtEl>
                                          <p:spTgt spid="22"/>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1000"/>
                                        <p:tgtEl>
                                          <p:spTgt spid="35"/>
                                        </p:tgtEl>
                                      </p:cBhvr>
                                    </p:animEffect>
                                    <p:anim calcmode="lin" valueType="num">
                                      <p:cBhvr>
                                        <p:cTn id="89" dur="1000" fill="hold"/>
                                        <p:tgtEl>
                                          <p:spTgt spid="35"/>
                                        </p:tgtEl>
                                        <p:attrNameLst>
                                          <p:attrName>ppt_x</p:attrName>
                                        </p:attrNameLst>
                                      </p:cBhvr>
                                      <p:tavLst>
                                        <p:tav tm="0">
                                          <p:val>
                                            <p:strVal val="#ppt_x"/>
                                          </p:val>
                                        </p:tav>
                                        <p:tav tm="100000">
                                          <p:val>
                                            <p:strVal val="#ppt_x"/>
                                          </p:val>
                                        </p:tav>
                                      </p:tavLst>
                                    </p:anim>
                                    <p:anim calcmode="lin" valueType="num">
                                      <p:cBhvr>
                                        <p:cTn id="90" dur="1000" fill="hold"/>
                                        <p:tgtEl>
                                          <p:spTgt spid="3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1000"/>
                                        <p:tgtEl>
                                          <p:spTgt spid="34"/>
                                        </p:tgtEl>
                                      </p:cBhvr>
                                    </p:animEffect>
                                    <p:anim calcmode="lin" valueType="num">
                                      <p:cBhvr>
                                        <p:cTn id="99" dur="1000" fill="hold"/>
                                        <p:tgtEl>
                                          <p:spTgt spid="34"/>
                                        </p:tgtEl>
                                        <p:attrNameLst>
                                          <p:attrName>ppt_x</p:attrName>
                                        </p:attrNameLst>
                                      </p:cBhvr>
                                      <p:tavLst>
                                        <p:tav tm="0">
                                          <p:val>
                                            <p:strVal val="#ppt_x"/>
                                          </p:val>
                                        </p:tav>
                                        <p:tav tm="100000">
                                          <p:val>
                                            <p:strVal val="#ppt_x"/>
                                          </p:val>
                                        </p:tav>
                                      </p:tavLst>
                                    </p:anim>
                                    <p:anim calcmode="lin" valueType="num">
                                      <p:cBhvr>
                                        <p:cTn id="100" dur="1000" fill="hold"/>
                                        <p:tgtEl>
                                          <p:spTgt spid="3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1000"/>
                                        <p:tgtEl>
                                          <p:spTgt spid="36"/>
                                        </p:tgtEl>
                                      </p:cBhvr>
                                    </p:animEffect>
                                    <p:anim calcmode="lin" valueType="num">
                                      <p:cBhvr>
                                        <p:cTn id="104" dur="1000" fill="hold"/>
                                        <p:tgtEl>
                                          <p:spTgt spid="36"/>
                                        </p:tgtEl>
                                        <p:attrNameLst>
                                          <p:attrName>ppt_x</p:attrName>
                                        </p:attrNameLst>
                                      </p:cBhvr>
                                      <p:tavLst>
                                        <p:tav tm="0">
                                          <p:val>
                                            <p:strVal val="#ppt_x"/>
                                          </p:val>
                                        </p:tav>
                                        <p:tav tm="100000">
                                          <p:val>
                                            <p:strVal val="#ppt_x"/>
                                          </p:val>
                                        </p:tav>
                                      </p:tavLst>
                                    </p:anim>
                                    <p:anim calcmode="lin" valueType="num">
                                      <p:cBhvr>
                                        <p:cTn id="105" dur="1000" fill="hold"/>
                                        <p:tgtEl>
                                          <p:spTgt spid="3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1000"/>
                                        <p:tgtEl>
                                          <p:spTgt spid="37"/>
                                        </p:tgtEl>
                                      </p:cBhvr>
                                    </p:animEffect>
                                    <p:anim calcmode="lin" valueType="num">
                                      <p:cBhvr>
                                        <p:cTn id="109" dur="1000" fill="hold"/>
                                        <p:tgtEl>
                                          <p:spTgt spid="37"/>
                                        </p:tgtEl>
                                        <p:attrNameLst>
                                          <p:attrName>ppt_x</p:attrName>
                                        </p:attrNameLst>
                                      </p:cBhvr>
                                      <p:tavLst>
                                        <p:tav tm="0">
                                          <p:val>
                                            <p:strVal val="#ppt_x"/>
                                          </p:val>
                                        </p:tav>
                                        <p:tav tm="100000">
                                          <p:val>
                                            <p:strVal val="#ppt_x"/>
                                          </p:val>
                                        </p:tav>
                                      </p:tavLst>
                                    </p:anim>
                                    <p:anim calcmode="lin" valueType="num">
                                      <p:cBhvr>
                                        <p:cTn id="11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2" fill="hold" grpId="0" nodeType="click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right)">
                                      <p:cBhvr>
                                        <p:cTn id="115" dur="10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1000"/>
                                        <p:tgtEl>
                                          <p:spTgt spid="27"/>
                                        </p:tgtEl>
                                      </p:cBhvr>
                                    </p:animEffect>
                                    <p:anim calcmode="lin" valueType="num">
                                      <p:cBhvr>
                                        <p:cTn id="121" dur="1000" fill="hold"/>
                                        <p:tgtEl>
                                          <p:spTgt spid="27"/>
                                        </p:tgtEl>
                                        <p:attrNameLst>
                                          <p:attrName>ppt_x</p:attrName>
                                        </p:attrNameLst>
                                      </p:cBhvr>
                                      <p:tavLst>
                                        <p:tav tm="0">
                                          <p:val>
                                            <p:strVal val="#ppt_x"/>
                                          </p:val>
                                        </p:tav>
                                        <p:tav tm="100000">
                                          <p:val>
                                            <p:strVal val="#ppt_x"/>
                                          </p:val>
                                        </p:tav>
                                      </p:tavLst>
                                    </p:anim>
                                    <p:anim calcmode="lin" valueType="num">
                                      <p:cBhvr>
                                        <p:cTn id="122" dur="1000" fill="hold"/>
                                        <p:tgtEl>
                                          <p:spTgt spid="27"/>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1000"/>
                                        <p:tgtEl>
                                          <p:spTgt spid="30"/>
                                        </p:tgtEl>
                                      </p:cBhvr>
                                    </p:animEffect>
                                    <p:anim calcmode="lin" valueType="num">
                                      <p:cBhvr>
                                        <p:cTn id="126" dur="1000" fill="hold"/>
                                        <p:tgtEl>
                                          <p:spTgt spid="30"/>
                                        </p:tgtEl>
                                        <p:attrNameLst>
                                          <p:attrName>ppt_x</p:attrName>
                                        </p:attrNameLst>
                                      </p:cBhvr>
                                      <p:tavLst>
                                        <p:tav tm="0">
                                          <p:val>
                                            <p:strVal val="#ppt_x"/>
                                          </p:val>
                                        </p:tav>
                                        <p:tav tm="100000">
                                          <p:val>
                                            <p:strVal val="#ppt_x"/>
                                          </p:val>
                                        </p:tav>
                                      </p:tavLst>
                                    </p:anim>
                                    <p:anim calcmode="lin" valueType="num">
                                      <p:cBhvr>
                                        <p:cTn id="127" dur="1000" fill="hold"/>
                                        <p:tgtEl>
                                          <p:spTgt spid="30"/>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fade">
                                      <p:cBhvr>
                                        <p:cTn id="130" dur="1000"/>
                                        <p:tgtEl>
                                          <p:spTgt spid="26"/>
                                        </p:tgtEl>
                                      </p:cBhvr>
                                    </p:animEffect>
                                    <p:anim calcmode="lin" valueType="num">
                                      <p:cBhvr>
                                        <p:cTn id="131" dur="1000" fill="hold"/>
                                        <p:tgtEl>
                                          <p:spTgt spid="26"/>
                                        </p:tgtEl>
                                        <p:attrNameLst>
                                          <p:attrName>ppt_x</p:attrName>
                                        </p:attrNameLst>
                                      </p:cBhvr>
                                      <p:tavLst>
                                        <p:tav tm="0">
                                          <p:val>
                                            <p:strVal val="#ppt_x"/>
                                          </p:val>
                                        </p:tav>
                                        <p:tav tm="100000">
                                          <p:val>
                                            <p:strVal val="#ppt_x"/>
                                          </p:val>
                                        </p:tav>
                                      </p:tavLst>
                                    </p:anim>
                                    <p:anim calcmode="lin" valueType="num">
                                      <p:cBhvr>
                                        <p:cTn id="132" dur="1000" fill="hold"/>
                                        <p:tgtEl>
                                          <p:spTgt spid="26"/>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1000"/>
                                        <p:tgtEl>
                                          <p:spTgt spid="28"/>
                                        </p:tgtEl>
                                      </p:cBhvr>
                                    </p:animEffect>
                                    <p:anim calcmode="lin" valueType="num">
                                      <p:cBhvr>
                                        <p:cTn id="136" dur="1000" fill="hold"/>
                                        <p:tgtEl>
                                          <p:spTgt spid="28"/>
                                        </p:tgtEl>
                                        <p:attrNameLst>
                                          <p:attrName>ppt_x</p:attrName>
                                        </p:attrNameLst>
                                      </p:cBhvr>
                                      <p:tavLst>
                                        <p:tav tm="0">
                                          <p:val>
                                            <p:strVal val="#ppt_x"/>
                                          </p:val>
                                        </p:tav>
                                        <p:tav tm="100000">
                                          <p:val>
                                            <p:strVal val="#ppt_x"/>
                                          </p:val>
                                        </p:tav>
                                      </p:tavLst>
                                    </p:anim>
                                    <p:anim calcmode="lin" valueType="num">
                                      <p:cBhvr>
                                        <p:cTn id="137" dur="1000" fill="hold"/>
                                        <p:tgtEl>
                                          <p:spTgt spid="28"/>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fade">
                                      <p:cBhvr>
                                        <p:cTn id="140" dur="1000"/>
                                        <p:tgtEl>
                                          <p:spTgt spid="29"/>
                                        </p:tgtEl>
                                      </p:cBhvr>
                                    </p:animEffect>
                                    <p:anim calcmode="lin" valueType="num">
                                      <p:cBhvr>
                                        <p:cTn id="141" dur="1000" fill="hold"/>
                                        <p:tgtEl>
                                          <p:spTgt spid="29"/>
                                        </p:tgtEl>
                                        <p:attrNameLst>
                                          <p:attrName>ppt_x</p:attrName>
                                        </p:attrNameLst>
                                      </p:cBhvr>
                                      <p:tavLst>
                                        <p:tav tm="0">
                                          <p:val>
                                            <p:strVal val="#ppt_x"/>
                                          </p:val>
                                        </p:tav>
                                        <p:tav tm="100000">
                                          <p:val>
                                            <p:strVal val="#ppt_x"/>
                                          </p:val>
                                        </p:tav>
                                      </p:tavLst>
                                    </p:anim>
                                    <p:anim calcmode="lin" valueType="num">
                                      <p:cBhvr>
                                        <p:cTn id="14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fade">
                                      <p:cBhvr>
                                        <p:cTn id="147" dur="1000"/>
                                        <p:tgtEl>
                                          <p:spTgt spid="42"/>
                                        </p:tgtEl>
                                      </p:cBhvr>
                                    </p:animEffect>
                                    <p:anim calcmode="lin" valueType="num">
                                      <p:cBhvr>
                                        <p:cTn id="148" dur="1000" fill="hold"/>
                                        <p:tgtEl>
                                          <p:spTgt spid="42"/>
                                        </p:tgtEl>
                                        <p:attrNameLst>
                                          <p:attrName>ppt_x</p:attrName>
                                        </p:attrNameLst>
                                      </p:cBhvr>
                                      <p:tavLst>
                                        <p:tav tm="0">
                                          <p:val>
                                            <p:strVal val="#ppt_x"/>
                                          </p:val>
                                        </p:tav>
                                        <p:tav tm="100000">
                                          <p:val>
                                            <p:strVal val="#ppt_x"/>
                                          </p:val>
                                        </p:tav>
                                      </p:tavLst>
                                    </p:anim>
                                    <p:anim calcmode="lin" valueType="num">
                                      <p:cBhvr>
                                        <p:cTn id="14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6" grpId="0" animBg="1"/>
      <p:bldP spid="27" grpId="0" animBg="1"/>
      <p:bldP spid="28" grpId="0" animBg="1"/>
      <p:bldP spid="29" grpId="0" animBg="1"/>
      <p:bldP spid="30" grpId="0"/>
      <p:bldP spid="34" grpId="0" animBg="1"/>
      <p:bldP spid="35" grpId="0" animBg="1"/>
      <p:bldP spid="36" grpId="0" animBg="1"/>
      <p:bldP spid="37" grpId="0" animBg="1"/>
      <p:bldP spid="38" grpId="0"/>
      <p:bldP spid="40"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236" y="22961"/>
            <a:ext cx="7703527" cy="6333389"/>
          </a:xfrm>
          <a:prstGeom prst="rect">
            <a:avLst/>
          </a:prstGeom>
        </p:spPr>
      </p:pic>
    </p:spTree>
    <p:extLst>
      <p:ext uri="{BB962C8B-B14F-4D97-AF65-F5344CB8AC3E}">
        <p14:creationId xmlns:p14="http://schemas.microsoft.com/office/powerpoint/2010/main" val="22427399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021" y="0"/>
            <a:ext cx="9495671" cy="6356350"/>
          </a:xfrm>
          <a:prstGeom prst="rect">
            <a:avLst/>
          </a:prstGeom>
        </p:spPr>
      </p:pic>
    </p:spTree>
    <p:extLst>
      <p:ext uri="{BB962C8B-B14F-4D97-AF65-F5344CB8AC3E}">
        <p14:creationId xmlns:p14="http://schemas.microsoft.com/office/powerpoint/2010/main" val="1875961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723"/>
            <a:ext cx="10515600" cy="1325563"/>
          </a:xfrm>
        </p:spPr>
        <p:txBody>
          <a:bodyPr>
            <a:normAutofit/>
          </a:bodyPr>
          <a:lstStyle/>
          <a:p>
            <a:pPr algn="ctr"/>
            <a:r>
              <a:rPr lang="en-US" sz="2800" b="1" dirty="0" smtClean="0"/>
              <a:t>Types of Fit</a:t>
            </a:r>
            <a:endParaRPr lang="en-US" sz="2800" b="1" dirty="0"/>
          </a:p>
        </p:txBody>
      </p:sp>
      <p:sp>
        <p:nvSpPr>
          <p:cNvPr id="3" name="Content Placeholder 2"/>
          <p:cNvSpPr>
            <a:spLocks noGrp="1"/>
          </p:cNvSpPr>
          <p:nvPr>
            <p:ph idx="1"/>
          </p:nvPr>
        </p:nvSpPr>
        <p:spPr>
          <a:xfrm>
            <a:off x="838200" y="1117293"/>
            <a:ext cx="10515600" cy="2833483"/>
          </a:xfrm>
        </p:spPr>
        <p:txBody>
          <a:bodyPr>
            <a:normAutofit/>
          </a:bodyPr>
          <a:lstStyle/>
          <a:p>
            <a:r>
              <a:rPr lang="en-US" sz="2400" b="1" dirty="0"/>
              <a:t>Clearance </a:t>
            </a:r>
            <a:r>
              <a:rPr lang="en-US" sz="2400" b="1" dirty="0" smtClean="0"/>
              <a:t>fit: </a:t>
            </a:r>
            <a:r>
              <a:rPr lang="en-US" sz="2400" dirty="0"/>
              <a:t>This fit always provides clearance. Here the tolerance zone of the hole will be above the tolerance zone of the </a:t>
            </a:r>
            <a:r>
              <a:rPr lang="en-US" sz="2400" dirty="0" smtClean="0"/>
              <a:t>shaft.</a:t>
            </a:r>
          </a:p>
          <a:p>
            <a:r>
              <a:rPr lang="en-US" sz="2400" b="1" dirty="0"/>
              <a:t>Interference </a:t>
            </a:r>
            <a:r>
              <a:rPr lang="en-US" sz="2400" b="1" dirty="0" smtClean="0"/>
              <a:t>fit: </a:t>
            </a:r>
            <a:r>
              <a:rPr lang="en-US" sz="2400" dirty="0"/>
              <a:t>It is a fit that always provides interference. Here, the tolerance zone of the hole will be below the tolerance zone of the </a:t>
            </a:r>
            <a:r>
              <a:rPr lang="en-US" sz="2400" dirty="0" smtClean="0"/>
              <a:t>shaft.</a:t>
            </a:r>
          </a:p>
          <a:p>
            <a:r>
              <a:rPr lang="en-US" sz="2400" b="1" dirty="0"/>
              <a:t>Transition </a:t>
            </a:r>
            <a:r>
              <a:rPr lang="en-US" sz="2400" b="1" dirty="0" smtClean="0"/>
              <a:t>fit: </a:t>
            </a:r>
            <a:r>
              <a:rPr lang="en-US" sz="2400" dirty="0"/>
              <a:t>It is a fit that may sometimes provide clearance and sometimes interference. When this class of fit is represented graphically, the tolerance zones of the hole and shaft will overlap each </a:t>
            </a:r>
            <a:r>
              <a:rPr lang="en-US" sz="2400" dirty="0" smtClean="0"/>
              <a:t>other.</a:t>
            </a:r>
            <a:endParaRPr lang="en-US" sz="2400"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337456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10659</TotalTime>
  <Words>1629</Words>
  <Application>Microsoft Office PowerPoint</Application>
  <PresentationFormat>Widescreen</PresentationFormat>
  <Paragraphs>196</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Limit, Fit, and Tolerance</vt:lpstr>
      <vt:lpstr>Introduction</vt:lpstr>
      <vt:lpstr>Some Important Terminologies</vt:lpstr>
      <vt:lpstr>PowerPoint Presentation</vt:lpstr>
      <vt:lpstr>PowerPoint Presentation</vt:lpstr>
      <vt:lpstr>PowerPoint Presentation</vt:lpstr>
      <vt:lpstr>PowerPoint Presentation</vt:lpstr>
      <vt:lpstr>PowerPoint Presentation</vt:lpstr>
      <vt:lpstr>Types of Fit</vt:lpstr>
      <vt:lpstr>PowerPoint Presentation</vt:lpstr>
      <vt:lpstr>PowerPoint Presentation</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531</cp:revision>
  <dcterms:created xsi:type="dcterms:W3CDTF">2022-06-08T03:31:28Z</dcterms:created>
  <dcterms:modified xsi:type="dcterms:W3CDTF">2023-01-18T03:01:29Z</dcterms:modified>
</cp:coreProperties>
</file>